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529" r:id="rId2"/>
    <p:sldId id="514" r:id="rId3"/>
    <p:sldId id="515" r:id="rId4"/>
    <p:sldId id="517" r:id="rId5"/>
    <p:sldId id="519" r:id="rId6"/>
    <p:sldId id="520" r:id="rId7"/>
    <p:sldId id="528" r:id="rId8"/>
    <p:sldId id="521" r:id="rId9"/>
    <p:sldId id="522" r:id="rId10"/>
    <p:sldId id="523" r:id="rId11"/>
    <p:sldId id="524" r:id="rId12"/>
    <p:sldId id="525" r:id="rId13"/>
    <p:sldId id="527" r:id="rId14"/>
    <p:sldId id="530" r:id="rId15"/>
    <p:sldId id="531" r:id="rId16"/>
    <p:sldId id="538" r:id="rId17"/>
    <p:sldId id="552" r:id="rId18"/>
    <p:sldId id="533" r:id="rId19"/>
    <p:sldId id="534" r:id="rId20"/>
    <p:sldId id="535" r:id="rId21"/>
    <p:sldId id="536" r:id="rId22"/>
    <p:sldId id="537" r:id="rId23"/>
    <p:sldId id="539" r:id="rId24"/>
    <p:sldId id="540" r:id="rId25"/>
    <p:sldId id="541" r:id="rId26"/>
    <p:sldId id="542" r:id="rId27"/>
    <p:sldId id="543" r:id="rId28"/>
    <p:sldId id="544" r:id="rId29"/>
    <p:sldId id="551" r:id="rId30"/>
    <p:sldId id="545" r:id="rId31"/>
    <p:sldId id="546" r:id="rId32"/>
    <p:sldId id="547" r:id="rId33"/>
    <p:sldId id="548" r:id="rId34"/>
    <p:sldId id="549" r:id="rId35"/>
    <p:sldId id="550" r:id="rId36"/>
    <p:sldId id="415" r:id="rId37"/>
    <p:sldId id="494" r:id="rId38"/>
    <p:sldId id="478" r:id="rId39"/>
    <p:sldId id="493" r:id="rId40"/>
    <p:sldId id="479" r:id="rId41"/>
    <p:sldId id="481" r:id="rId42"/>
    <p:sldId id="496" r:id="rId43"/>
    <p:sldId id="497" r:id="rId44"/>
    <p:sldId id="498" r:id="rId45"/>
    <p:sldId id="500" r:id="rId46"/>
    <p:sldId id="484" r:id="rId47"/>
    <p:sldId id="485" r:id="rId48"/>
    <p:sldId id="499" r:id="rId49"/>
    <p:sldId id="501" r:id="rId50"/>
    <p:sldId id="502" r:id="rId51"/>
    <p:sldId id="503" r:id="rId52"/>
    <p:sldId id="504" r:id="rId53"/>
    <p:sldId id="506" r:id="rId54"/>
    <p:sldId id="553" r:id="rId55"/>
    <p:sldId id="507" r:id="rId56"/>
    <p:sldId id="508" r:id="rId57"/>
    <p:sldId id="509" r:id="rId58"/>
    <p:sldId id="495" r:id="rId59"/>
    <p:sldId id="510" r:id="rId60"/>
    <p:sldId id="511" r:id="rId61"/>
    <p:sldId id="512" r:id="rId62"/>
    <p:sldId id="470" r:id="rId63"/>
    <p:sldId id="486" r:id="rId64"/>
    <p:sldId id="401" r:id="rId65"/>
  </p:sldIdLst>
  <p:sldSz cx="12192000" cy="6858000"/>
  <p:notesSz cx="9144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9900"/>
    <a:srgbClr val="F3F3F3"/>
    <a:srgbClr val="48A32A"/>
    <a:srgbClr val="3D8D24"/>
    <a:srgbClr val="FFCC00"/>
    <a:srgbClr val="95D600"/>
    <a:srgbClr val="FF9E16"/>
    <a:srgbClr val="FFD7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360" autoAdjust="0"/>
    <p:restoredTop sz="97901" autoAdjust="0"/>
  </p:normalViewPr>
  <p:slideViewPr>
    <p:cSldViewPr snapToGrid="0">
      <p:cViewPr varScale="1">
        <p:scale>
          <a:sx n="110" d="100"/>
          <a:sy n="110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Cyrl 700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785541704005358E-2"/>
          <c:y val="0.10159401814155609"/>
          <c:w val="0.90036019072033935"/>
          <c:h val="0.75407719358990088"/>
        </c:manualLayout>
      </c:layout>
      <c:lineChart>
        <c:grouping val="standard"/>
        <c:ser>
          <c:idx val="1"/>
          <c:order val="0"/>
          <c:tx>
            <c:strRef>
              <c:f>Лист1!$A$2</c:f>
              <c:strCache>
                <c:ptCount val="1"/>
                <c:pt idx="0">
                  <c:v>густота стояния, тыс. раст./га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9"/>
            <c:spPr>
              <a:solidFill>
                <a:srgbClr val="FF0000"/>
              </a:solidFill>
              <a:ln w="952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Лист1!$A$3:$A$16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Лист1!$B$3:$B$16</c:f>
              <c:numCache>
                <c:formatCode>General</c:formatCode>
                <c:ptCount val="14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29</c:v>
                </c:pt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29</c:v>
                </c:pt>
                <c:pt idx="10">
                  <c:v>25</c:v>
                </c:pt>
                <c:pt idx="11">
                  <c:v>20</c:v>
                </c:pt>
                <c:pt idx="12">
                  <c:v>15</c:v>
                </c:pt>
                <c:pt idx="13">
                  <c:v>10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158-4473-8294-F45134D99545}"/>
            </c:ext>
          </c:extLst>
        </c:ser>
        <c:marker val="1"/>
        <c:axId val="155086848"/>
        <c:axId val="155089152"/>
      </c:lineChart>
      <c:catAx>
        <c:axId val="155086848"/>
        <c:scaling>
          <c:orientation val="minMax"/>
        </c:scaling>
        <c:axPos val="b"/>
        <c:numFmt formatCode="General" sourceLinked="1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089152"/>
        <c:crosses val="autoZero"/>
        <c:auto val="1"/>
        <c:lblAlgn val="ctr"/>
        <c:lblOffset val="100"/>
      </c:catAx>
      <c:valAx>
        <c:axId val="155089152"/>
        <c:scaling>
          <c:orientation val="minMax"/>
          <c:max val="30.5"/>
          <c:min val="0"/>
        </c:scaling>
        <c:axPos val="l"/>
        <c:majorGridlines>
          <c:spPr>
            <a:ln w="9525" cap="flat" cmpd="sng" algn="ctr">
              <a:noFill/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r>
                  <a:rPr lang="ru-R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Урожайность, ц/га</a:t>
                </a:r>
                <a:endPara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08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Cyrl 700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CDE4B49-1D17-4F52-8F50-381BB1F00378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C38894B-9FE3-41FF-B4EA-8DE5F7F294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5114680-F637-4A76-9B72-605B87FF50E7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1DA8509-4B89-4757-A1C1-F4F162FCB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1EBC98-7CDA-4840-A07F-3B1EFB98CF45}" type="slidenum">
              <a:rPr lang="ru-RU" altLang="ru-RU"/>
              <a:pPr/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773949-D384-4C71-B762-536C6717DA91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76CB5F-6E1F-4C86-BC29-1BEAB4984ED9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240C8E-FE5E-43B9-BC69-E31E13C72D8B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01FDA7-688D-40D7-86FE-81F86D4985D2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B97AE-E2DF-45C6-B58D-B4A4094A07EE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5DA47-64C0-460E-8DF5-1FA9979BDF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вертикальный текс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316163" y="2430463"/>
            <a:ext cx="7354887" cy="2027237"/>
          </a:xfrm>
          <a:prstGeom prst="round2DiagRect">
            <a:avLst>
              <a:gd name="adj1" fmla="val 35186"/>
              <a:gd name="adj2" fmla="val 0"/>
            </a:avLst>
          </a:prstGeom>
          <a:solidFill>
            <a:srgbClr val="48A32A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3200" b="1" dirty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208295"/>
            <a:ext cx="12192000" cy="649705"/>
          </a:xfrm>
          <a:prstGeom prst="rect">
            <a:avLst/>
          </a:prstGeom>
          <a:solidFill>
            <a:srgbClr val="48A32A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3863" y="557213"/>
            <a:ext cx="102076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EA2DE-4731-4276-981C-5A2AD67D7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85F1-A7BF-4B26-AB5B-D2CB22A435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86320990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1600201"/>
            <a:ext cx="103632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488CD-27E9-4025-A9AF-4D385B387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136EA-1BFA-434E-8759-9A1E0C6A7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95257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FB9EA-499C-4C29-8D97-C9B0D445D4F3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F7E1-F0F3-4343-A492-EBF88291E2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DF981-378E-47E0-83D0-4A17423B9CBE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2DE2-932A-4901-9988-884BB0D600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3D68B-E8B9-41CA-B64F-29B1AC7DBA37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99907-AAE1-4125-B901-BCD121A216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CF592-9A73-481C-BD09-30B03E6D50E5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FCC1-0BBD-4BB7-AB9E-39BFA4252A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FBB08-AB97-45DB-80BA-C000D3CDF991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E3766-A540-40E1-A170-0EA7352151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83B7-4F1A-450D-91A2-6B556AA41079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328BD-9EBA-4111-B46F-153B42ABD0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9581A-68D0-4F54-9D98-89FC8D5F42DC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BDA6-6764-4A47-BB62-BBA2067947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C01FB-7AEA-4FE1-A3A2-322E7AF48958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6404-EE1C-4422-8CB4-4C8DD9D2C4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376238" y="180657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F89437-4790-4F5C-BDCA-A6F6A3D1A07F}" type="datetimeFigureOut">
              <a:rPr lang="ru-RU"/>
              <a:pPr>
                <a:defRPr/>
              </a:pPr>
              <a:t>03.08.2019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8DD094F-2AE0-4879-80D5-57B779D72A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</p:sldLayoutIdLst>
  <p:transition spd="slow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mailto:soyagro15@yandex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chart" Target="../charts/chart2.xml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3235569" y="527538"/>
            <a:ext cx="64128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b="1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Федеральное государственное бюджетное научное учреждение </a:t>
            </a:r>
            <a:r>
              <a:rPr lang="ru-RU" sz="14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«Федеральный научный </a:t>
            </a:r>
            <a:r>
              <a:rPr lang="ru-RU" sz="14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«</a:t>
            </a:r>
            <a:r>
              <a:rPr lang="ru-RU" sz="14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Всероссийский </a:t>
            </a:r>
            <a:r>
              <a:rPr lang="ru-RU" sz="1400" b="1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научно-исследовательский </a:t>
            </a:r>
            <a:r>
              <a:rPr lang="ru-RU" sz="14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 масличных культур имени </a:t>
            </a:r>
            <a:r>
              <a:rPr lang="ru-RU" sz="1400" b="1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В. С. </a:t>
            </a:r>
            <a:r>
              <a:rPr lang="ru-RU" sz="1400" b="1" dirty="0" err="1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Пустовойта</a:t>
            </a:r>
            <a:r>
              <a:rPr lang="ru-RU" sz="14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endParaRPr lang="ru-RU" sz="14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831" y="290146"/>
            <a:ext cx="855677" cy="80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483" y="5214951"/>
            <a:ext cx="7620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Махонин Василий Леонидович,</a:t>
            </a:r>
          </a:p>
          <a:p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Ведущий научный </a:t>
            </a:r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сотрудник лаборатории агрохимии </a:t>
            </a:r>
            <a:r>
              <a:rPr lang="ru-RU" sz="1600" dirty="0" err="1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агротехнологического</a:t>
            </a:r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отдела, </a:t>
            </a:r>
            <a:endParaRPr lang="ru-RU" sz="1600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канд</a:t>
            </a:r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с.-х. наук,</a:t>
            </a:r>
          </a:p>
          <a:p>
            <a:r>
              <a:rPr lang="en-US" alt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soyagro15@yandex.ru</a:t>
            </a:r>
            <a:r>
              <a:rPr lang="ru-RU" alt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ru-RU" sz="1600" dirty="0" err="1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т.моб</a:t>
            </a:r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+7 918 045 82 57</a:t>
            </a:r>
            <a:endParaRPr lang="en-US" sz="1600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600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9" descr="C:\Users\Соя\Desktop\Орден лени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80430" y="149692"/>
            <a:ext cx="712928" cy="711953"/>
          </a:xfrm>
          <a:prstGeom prst="rect">
            <a:avLst/>
          </a:prstGeom>
          <a:noFill/>
          <a:effectLst>
            <a:outerShdw blurRad="762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4" name="Picture 10" descr="C:\Users\Соя\Desktop\Орден трудового красного знамен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42077" y="166167"/>
            <a:ext cx="614746" cy="739441"/>
          </a:xfrm>
          <a:prstGeom prst="rect">
            <a:avLst/>
          </a:prstGeom>
          <a:noFill/>
          <a:effectLst>
            <a:outerShdw blurRad="762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238481" y="1643050"/>
            <a:ext cx="7901396" cy="2844094"/>
          </a:xfrm>
          <a:prstGeom prst="round2DiagRect">
            <a:avLst>
              <a:gd name="adj1" fmla="val 35186"/>
              <a:gd name="adj2" fmla="val 1511"/>
            </a:avLst>
          </a:prstGeom>
          <a:solidFill>
            <a:srgbClr val="3FAE29"/>
          </a:solidFill>
          <a:ln>
            <a:solidFill>
              <a:srgbClr val="3BAF2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Агротехнологии</a:t>
            </a:r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высоких урожаев сои</a:t>
            </a: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7" descr="C:\Users\zelentsov\Desktop\Лекции для районных семинаров 2017 год\Фото к презентации\Transparent-Soybean-Sprout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35627"/>
            <a:ext cx="3473757" cy="2832890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zelentsov\Desktop\Лекции для районных семинаров 2017 год\Фото к презентации\боб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93868"/>
            <a:ext cx="3106084" cy="2933408"/>
          </a:xfrm>
          <a:prstGeom prst="rect">
            <a:avLst/>
          </a:prstGeom>
          <a:noFill/>
          <a:effectLst>
            <a:outerShdw blurRad="190500" dist="88900" dir="2700000" algn="tl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1142965" y="2285992"/>
            <a:ext cx="4561416" cy="1627188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Зернового </a:t>
            </a: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типа</a:t>
            </a:r>
            <a:endParaRPr lang="ru-RU" sz="24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7239008" y="2071678"/>
            <a:ext cx="4047067" cy="1576388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Специальные</a:t>
            </a:r>
            <a:endParaRPr lang="ru-RU" sz="24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7143758" y="3714752"/>
            <a:ext cx="4474633" cy="6508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Укосные (на </a:t>
            </a:r>
            <a:r>
              <a:rPr lang="ru-RU" sz="1600" b="1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зел</a:t>
            </a:r>
            <a:r>
              <a:rPr lang="ru-RU" sz="16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. массу)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523968" y="5143513"/>
            <a:ext cx="3810027" cy="8159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ГМ </a:t>
            </a:r>
            <a:r>
              <a:rPr lang="ru-RU" sz="1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(в РФ нет)</a:t>
            </a:r>
            <a:endParaRPr lang="ru-RU" sz="14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523969" y="4143380"/>
            <a:ext cx="3814233" cy="8159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Без </a:t>
            </a: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ГМ </a:t>
            </a:r>
            <a:r>
              <a:rPr lang="ru-RU" sz="1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(все российские сорта)</a:t>
            </a:r>
            <a:endParaRPr lang="ru-RU" sz="14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7143758" y="5857893"/>
            <a:ext cx="4474633" cy="6508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Овощные</a:t>
            </a:r>
            <a:endParaRPr lang="ru-RU" sz="16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7143758" y="5143513"/>
            <a:ext cx="4474633" cy="6508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Для консервирования</a:t>
            </a:r>
            <a:endParaRPr lang="ru-RU" sz="16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7143758" y="4429133"/>
            <a:ext cx="4474633" cy="6508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Пищевые</a:t>
            </a:r>
            <a:endParaRPr lang="ru-RU" sz="16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21" name="Пятиугольник 20"/>
          <p:cNvSpPr/>
          <p:nvPr/>
        </p:nvSpPr>
        <p:spPr>
          <a:xfrm flipH="1">
            <a:off x="1809720" y="0"/>
            <a:ext cx="10382280" cy="133985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СОРТА СОИ </a:t>
            </a:r>
          </a:p>
          <a:p>
            <a:pPr algn="ctr">
              <a:defRPr/>
            </a:pPr>
            <a:r>
              <a:rPr lang="ru-RU" sz="2800" b="1" dirty="0" smtClean="0"/>
              <a:t>Деление по направлению использования</a:t>
            </a:r>
            <a:endParaRPr lang="ru-RU" sz="2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6565900" y="103505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altLang="ru-RU" b="1">
              <a:solidFill>
                <a:srgbClr val="0000CC"/>
              </a:solidFill>
              <a:latin typeface="Verdana" pitchFamily="34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333466" y="4714884"/>
            <a:ext cx="6381795" cy="1000132"/>
            <a:chOff x="475" y="1392"/>
            <a:chExt cx="3664" cy="275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76" y="1395"/>
              <a:ext cx="3664" cy="272"/>
              <a:chOff x="476" y="1395"/>
              <a:chExt cx="3612" cy="272"/>
            </a:xfrm>
          </p:grpSpPr>
          <p:sp>
            <p:nvSpPr>
              <p:cNvPr id="43" name="Rectangle 31"/>
              <p:cNvSpPr>
                <a:spLocks noChangeArrowheads="1"/>
              </p:cNvSpPr>
              <p:nvPr/>
            </p:nvSpPr>
            <p:spPr bwMode="auto">
              <a:xfrm>
                <a:off x="476" y="1395"/>
                <a:ext cx="1812" cy="272"/>
              </a:xfrm>
              <a:prstGeom prst="rect">
                <a:avLst/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46" name="Rectangle 32"/>
              <p:cNvSpPr>
                <a:spLocks noChangeArrowheads="1"/>
              </p:cNvSpPr>
              <p:nvPr/>
            </p:nvSpPr>
            <p:spPr bwMode="auto">
              <a:xfrm>
                <a:off x="2276" y="1395"/>
                <a:ext cx="1812" cy="272"/>
              </a:xfrm>
              <a:prstGeom prst="rect">
                <a:avLst/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475" y="1392"/>
              <a:ext cx="3660" cy="269"/>
            </a:xfrm>
            <a:prstGeom prst="rect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circle">
                <a:fillToRect l="100000" t="100000"/>
              </a:path>
              <a:tileRect r="-100000" b="-100000"/>
            </a:gra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238216" y="3643314"/>
            <a:ext cx="6953299" cy="879484"/>
            <a:chOff x="475" y="1392"/>
            <a:chExt cx="3664" cy="275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476" y="1395"/>
              <a:ext cx="3664" cy="272"/>
              <a:chOff x="476" y="1395"/>
              <a:chExt cx="3612" cy="272"/>
            </a:xfrm>
          </p:grpSpPr>
          <p:sp>
            <p:nvSpPr>
              <p:cNvPr id="57" name="Rectangle 26"/>
              <p:cNvSpPr>
                <a:spLocks noChangeArrowheads="1"/>
              </p:cNvSpPr>
              <p:nvPr/>
            </p:nvSpPr>
            <p:spPr bwMode="auto">
              <a:xfrm>
                <a:off x="476" y="1395"/>
                <a:ext cx="1812" cy="272"/>
              </a:xfrm>
              <a:prstGeom prst="rect">
                <a:avLst/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58" name="Rectangle 27"/>
              <p:cNvSpPr>
                <a:spLocks noChangeArrowheads="1"/>
              </p:cNvSpPr>
              <p:nvPr/>
            </p:nvSpPr>
            <p:spPr bwMode="auto">
              <a:xfrm>
                <a:off x="2276" y="1395"/>
                <a:ext cx="1812" cy="272"/>
              </a:xfrm>
              <a:prstGeom prst="rect">
                <a:avLst/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56" name="Rectangle 28"/>
            <p:cNvSpPr>
              <a:spLocks noChangeArrowheads="1"/>
            </p:cNvSpPr>
            <p:nvPr/>
          </p:nvSpPr>
          <p:spPr bwMode="auto">
            <a:xfrm>
              <a:off x="475" y="1392"/>
              <a:ext cx="3660" cy="269"/>
            </a:xfrm>
            <a:prstGeom prst="rect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circle">
                <a:fillToRect l="100000" t="100000"/>
              </a:path>
              <a:tileRect r="-100000" b="-100000"/>
            </a:gra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238216" y="2428868"/>
            <a:ext cx="8191557" cy="1000132"/>
            <a:chOff x="475" y="1392"/>
            <a:chExt cx="3665" cy="275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476" y="1395"/>
              <a:ext cx="3664" cy="272"/>
              <a:chOff x="476" y="1395"/>
              <a:chExt cx="3612" cy="272"/>
            </a:xfrm>
            <a:grpFill/>
          </p:grpSpPr>
          <p:sp>
            <p:nvSpPr>
              <p:cNvPr id="62" name="Rectangle 21"/>
              <p:cNvSpPr>
                <a:spLocks noChangeArrowheads="1"/>
              </p:cNvSpPr>
              <p:nvPr/>
            </p:nvSpPr>
            <p:spPr bwMode="auto">
              <a:xfrm>
                <a:off x="476" y="1395"/>
                <a:ext cx="1812" cy="272"/>
              </a:xfrm>
              <a:prstGeom prst="rect">
                <a:avLst/>
              </a:prstGeom>
              <a:grp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63" name="Rectangle 22"/>
              <p:cNvSpPr>
                <a:spLocks noChangeArrowheads="1"/>
              </p:cNvSpPr>
              <p:nvPr/>
            </p:nvSpPr>
            <p:spPr bwMode="auto">
              <a:xfrm>
                <a:off x="2276" y="1395"/>
                <a:ext cx="1812" cy="272"/>
              </a:xfrm>
              <a:prstGeom prst="rect">
                <a:avLst/>
              </a:prstGeom>
              <a:grp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475" y="1392"/>
              <a:ext cx="3665" cy="269"/>
            </a:xfrm>
            <a:prstGeom prst="rect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circle">
                <a:fillToRect l="100000" t="100000"/>
              </a:path>
              <a:tileRect r="-100000" b="-100000"/>
            </a:gra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" y="5708651"/>
            <a:ext cx="12230100" cy="1196975"/>
            <a:chOff x="475" y="1392"/>
            <a:chExt cx="3664" cy="27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476" y="1395"/>
              <a:ext cx="3664" cy="272"/>
              <a:chOff x="476" y="1395"/>
              <a:chExt cx="3612" cy="272"/>
            </a:xfrm>
          </p:grpSpPr>
          <p:sp>
            <p:nvSpPr>
              <p:cNvPr id="34849" name="Rectangle 9"/>
              <p:cNvSpPr>
                <a:spLocks noChangeArrowheads="1"/>
              </p:cNvSpPr>
              <p:nvPr/>
            </p:nvSpPr>
            <p:spPr bwMode="auto">
              <a:xfrm>
                <a:off x="476" y="1395"/>
                <a:ext cx="1812" cy="272"/>
              </a:xfrm>
              <a:prstGeom prst="rect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9900"/>
                  </a:gs>
                </a:gsLst>
                <a:lin ang="0" scaled="1"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>
                  <a:latin typeface="Calibri" pitchFamily="34" charset="0"/>
                </a:endParaRPr>
              </a:p>
            </p:txBody>
          </p:sp>
          <p:sp>
            <p:nvSpPr>
              <p:cNvPr id="34850" name="Rectangle 10"/>
              <p:cNvSpPr>
                <a:spLocks noChangeArrowheads="1"/>
              </p:cNvSpPr>
              <p:nvPr/>
            </p:nvSpPr>
            <p:spPr bwMode="auto">
              <a:xfrm>
                <a:off x="2276" y="1395"/>
                <a:ext cx="1812" cy="272"/>
              </a:xfrm>
              <a:prstGeom prst="rect">
                <a:avLst/>
              </a:prstGeom>
              <a:gradFill rotWithShape="1">
                <a:gsLst>
                  <a:gs pos="0">
                    <a:srgbClr val="009900"/>
                  </a:gs>
                  <a:gs pos="100000">
                    <a:srgbClr val="FFCC66"/>
                  </a:gs>
                </a:gsLst>
                <a:lin ang="0" scaled="1"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>
                  <a:latin typeface="Calibri" pitchFamily="34" charset="0"/>
                </a:endParaRPr>
              </a:p>
            </p:txBody>
          </p:sp>
        </p:grpSp>
        <p:sp>
          <p:nvSpPr>
            <p:cNvPr id="34848" name="Rectangle 11"/>
            <p:cNvSpPr>
              <a:spLocks noChangeArrowheads="1"/>
            </p:cNvSpPr>
            <p:nvPr/>
          </p:nvSpPr>
          <p:spPr bwMode="auto">
            <a:xfrm>
              <a:off x="475" y="1392"/>
              <a:ext cx="3660" cy="26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1523968" y="500043"/>
            <a:ext cx="955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00CC"/>
                </a:solidFill>
                <a:latin typeface="Verdana" pitchFamily="34" charset="0"/>
              </a:rPr>
              <a:t>Деление зерновых сортов сои на группы по срокам </a:t>
            </a:r>
            <a:r>
              <a:rPr lang="ru-RU" altLang="ru-RU" sz="2000" b="1" dirty="0" smtClean="0">
                <a:solidFill>
                  <a:srgbClr val="0000CC"/>
                </a:solidFill>
                <a:latin typeface="Verdana" pitchFamily="34" charset="0"/>
              </a:rPr>
              <a:t>созревания и требуемой сумме температур</a:t>
            </a:r>
            <a:endParaRPr lang="ru-RU" altLang="ru-RU" sz="2000" b="1" dirty="0">
              <a:solidFill>
                <a:srgbClr val="0000CC"/>
              </a:solidFill>
              <a:latin typeface="Verdana" pitchFamily="34" charset="0"/>
            </a:endParaRPr>
          </a:p>
        </p:txBody>
      </p:sp>
      <p:grpSp>
        <p:nvGrpSpPr>
          <p:cNvPr id="10" name="Группа 70"/>
          <p:cNvGrpSpPr>
            <a:grpSpLocks/>
          </p:cNvGrpSpPr>
          <p:nvPr/>
        </p:nvGrpSpPr>
        <p:grpSpPr bwMode="auto">
          <a:xfrm>
            <a:off x="1" y="5607050"/>
            <a:ext cx="12249151" cy="177800"/>
            <a:chOff x="0" y="5607050"/>
            <a:chExt cx="9144000" cy="184150"/>
          </a:xfrm>
        </p:grpSpPr>
        <p:sp>
          <p:nvSpPr>
            <p:cNvPr id="34840" name="Rectangle 37"/>
            <p:cNvSpPr>
              <a:spLocks noChangeArrowheads="1"/>
            </p:cNvSpPr>
            <p:nvPr/>
          </p:nvSpPr>
          <p:spPr bwMode="auto">
            <a:xfrm>
              <a:off x="0" y="5607050"/>
              <a:ext cx="9144000" cy="762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1" name="AutoShape 38"/>
            <p:cNvSpPr>
              <a:spLocks noChangeArrowheads="1"/>
            </p:cNvSpPr>
            <p:nvPr/>
          </p:nvSpPr>
          <p:spPr bwMode="auto">
            <a:xfrm>
              <a:off x="7851775" y="5683250"/>
              <a:ext cx="114300" cy="103188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2" name="AutoShape 39"/>
            <p:cNvSpPr>
              <a:spLocks noChangeArrowheads="1"/>
            </p:cNvSpPr>
            <p:nvPr/>
          </p:nvSpPr>
          <p:spPr bwMode="auto">
            <a:xfrm>
              <a:off x="6553200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3" name="AutoShape 40"/>
            <p:cNvSpPr>
              <a:spLocks noChangeArrowheads="1"/>
            </p:cNvSpPr>
            <p:nvPr/>
          </p:nvSpPr>
          <p:spPr bwMode="auto">
            <a:xfrm>
              <a:off x="5276850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4" name="AutoShape 41"/>
            <p:cNvSpPr>
              <a:spLocks noChangeArrowheads="1"/>
            </p:cNvSpPr>
            <p:nvPr/>
          </p:nvSpPr>
          <p:spPr bwMode="auto">
            <a:xfrm>
              <a:off x="4054475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5" name="AutoShape 42"/>
            <p:cNvSpPr>
              <a:spLocks noChangeArrowheads="1"/>
            </p:cNvSpPr>
            <p:nvPr/>
          </p:nvSpPr>
          <p:spPr bwMode="auto">
            <a:xfrm>
              <a:off x="2743200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6" name="AutoShape 43"/>
            <p:cNvSpPr>
              <a:spLocks noChangeArrowheads="1"/>
            </p:cNvSpPr>
            <p:nvPr/>
          </p:nvSpPr>
          <p:spPr bwMode="auto">
            <a:xfrm>
              <a:off x="1447800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</p:grpSp>
      <p:grpSp>
        <p:nvGrpSpPr>
          <p:cNvPr id="11" name="Группа 78"/>
          <p:cNvGrpSpPr>
            <a:grpSpLocks/>
          </p:cNvGrpSpPr>
          <p:nvPr/>
        </p:nvGrpSpPr>
        <p:grpSpPr bwMode="auto">
          <a:xfrm>
            <a:off x="505884" y="5730876"/>
            <a:ext cx="11095101" cy="310952"/>
            <a:chOff x="379413" y="5730875"/>
            <a:chExt cx="8321326" cy="310952"/>
          </a:xfrm>
        </p:grpSpPr>
        <p:sp>
          <p:nvSpPr>
            <p:cNvPr id="80" name="Text Box 12"/>
            <p:cNvSpPr txBox="1">
              <a:spLocks noChangeArrowheads="1"/>
            </p:cNvSpPr>
            <p:nvPr/>
          </p:nvSpPr>
          <p:spPr bwMode="auto">
            <a:xfrm>
              <a:off x="1816100" y="5730875"/>
              <a:ext cx="437861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май</a:t>
              </a:r>
            </a:p>
          </p:txBody>
        </p:sp>
        <p:sp>
          <p:nvSpPr>
            <p:cNvPr id="81" name="Text Box 13"/>
            <p:cNvSpPr txBox="1">
              <a:spLocks noChangeArrowheads="1"/>
            </p:cNvSpPr>
            <p:nvPr/>
          </p:nvSpPr>
          <p:spPr bwMode="auto">
            <a:xfrm>
              <a:off x="3043238" y="5730875"/>
              <a:ext cx="554479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июнь</a:t>
              </a:r>
            </a:p>
          </p:txBody>
        </p:sp>
        <p:sp>
          <p:nvSpPr>
            <p:cNvPr id="82" name="Text Box 14"/>
            <p:cNvSpPr txBox="1">
              <a:spLocks noChangeArrowheads="1"/>
            </p:cNvSpPr>
            <p:nvPr/>
          </p:nvSpPr>
          <p:spPr bwMode="auto">
            <a:xfrm>
              <a:off x="4340225" y="5730875"/>
              <a:ext cx="552074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июль</a:t>
              </a:r>
            </a:p>
          </p:txBody>
        </p:sp>
        <p:sp>
          <p:nvSpPr>
            <p:cNvPr id="83" name="Text Box 15"/>
            <p:cNvSpPr txBox="1">
              <a:spLocks noChangeArrowheads="1"/>
            </p:cNvSpPr>
            <p:nvPr/>
          </p:nvSpPr>
          <p:spPr bwMode="auto">
            <a:xfrm>
              <a:off x="5564188" y="5730875"/>
              <a:ext cx="631423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август</a:t>
              </a:r>
            </a:p>
          </p:txBody>
        </p:sp>
        <p:sp>
          <p:nvSpPr>
            <p:cNvPr id="84" name="Text Box 16"/>
            <p:cNvSpPr txBox="1">
              <a:spLocks noChangeArrowheads="1"/>
            </p:cNvSpPr>
            <p:nvPr/>
          </p:nvSpPr>
          <p:spPr bwMode="auto">
            <a:xfrm>
              <a:off x="6657975" y="5730875"/>
              <a:ext cx="843020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сентябрь</a:t>
              </a:r>
            </a:p>
          </p:txBody>
        </p:sp>
        <p:sp>
          <p:nvSpPr>
            <p:cNvPr id="85" name="Text Box 17"/>
            <p:cNvSpPr txBox="1">
              <a:spLocks noChangeArrowheads="1"/>
            </p:cNvSpPr>
            <p:nvPr/>
          </p:nvSpPr>
          <p:spPr bwMode="auto">
            <a:xfrm>
              <a:off x="7940675" y="5734050"/>
              <a:ext cx="760064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октябрь</a:t>
              </a:r>
            </a:p>
          </p:txBody>
        </p:sp>
        <p:sp>
          <p:nvSpPr>
            <p:cNvPr id="86" name="Text Box 18"/>
            <p:cNvSpPr txBox="1">
              <a:spLocks noChangeArrowheads="1"/>
            </p:cNvSpPr>
            <p:nvPr/>
          </p:nvSpPr>
          <p:spPr bwMode="auto">
            <a:xfrm>
              <a:off x="379413" y="5734050"/>
              <a:ext cx="691535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апрель</a:t>
              </a:r>
            </a:p>
          </p:txBody>
        </p:sp>
      </p:grpSp>
      <p:sp>
        <p:nvSpPr>
          <p:cNvPr id="34826" name="Text Box 36"/>
          <p:cNvSpPr txBox="1">
            <a:spLocks noChangeArrowheads="1"/>
          </p:cNvSpPr>
          <p:nvPr/>
        </p:nvSpPr>
        <p:spPr bwMode="auto">
          <a:xfrm>
            <a:off x="3619484" y="4786322"/>
            <a:ext cx="280670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b="1" dirty="0" smtClean="0">
                <a:latin typeface="Verdana" pitchFamily="34" charset="0"/>
              </a:rPr>
              <a:t>До 100 </a:t>
            </a:r>
            <a:r>
              <a:rPr lang="ru-RU" altLang="ru-RU" sz="1400" b="1" dirty="0">
                <a:latin typeface="Verdana" pitchFamily="34" charset="0"/>
              </a:rPr>
              <a:t>дней</a:t>
            </a:r>
            <a:r>
              <a:rPr lang="ru-RU" altLang="ru-RU" dirty="0">
                <a:latin typeface="Calibri" pitchFamily="34" charset="0"/>
              </a:rPr>
              <a:t> </a:t>
            </a:r>
          </a:p>
        </p:txBody>
      </p:sp>
      <p:sp>
        <p:nvSpPr>
          <p:cNvPr id="34827" name="Text Box 35"/>
          <p:cNvSpPr txBox="1">
            <a:spLocks noChangeArrowheads="1"/>
          </p:cNvSpPr>
          <p:nvPr/>
        </p:nvSpPr>
        <p:spPr bwMode="auto">
          <a:xfrm>
            <a:off x="3524232" y="3714753"/>
            <a:ext cx="227965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ru-RU" altLang="ru-RU" sz="1400" b="1" dirty="0">
                <a:latin typeface="Verdana" pitchFamily="34" charset="0"/>
              </a:rPr>
              <a:t>105-110 дней </a:t>
            </a:r>
          </a:p>
        </p:txBody>
      </p:sp>
      <p:sp>
        <p:nvSpPr>
          <p:cNvPr id="34828" name="Text Box 34"/>
          <p:cNvSpPr txBox="1">
            <a:spLocks noChangeArrowheads="1"/>
          </p:cNvSpPr>
          <p:nvPr/>
        </p:nvSpPr>
        <p:spPr bwMode="auto">
          <a:xfrm>
            <a:off x="3809984" y="2428868"/>
            <a:ext cx="166423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 dirty="0">
                <a:latin typeface="Verdana" pitchFamily="34" charset="0"/>
              </a:rPr>
              <a:t>115-120 дней </a:t>
            </a:r>
          </a:p>
        </p:txBody>
      </p:sp>
      <p:cxnSp>
        <p:nvCxnSpPr>
          <p:cNvPr id="34829" name="Прямая соединительная линия 90"/>
          <p:cNvCxnSpPr>
            <a:cxnSpLocks noChangeShapeType="1"/>
          </p:cNvCxnSpPr>
          <p:nvPr/>
        </p:nvCxnSpPr>
        <p:spPr bwMode="auto">
          <a:xfrm rot="16200000" flipH="1">
            <a:off x="-363306" y="3958953"/>
            <a:ext cx="3230562" cy="2751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47" name="Прямоугольник 46"/>
          <p:cNvSpPr/>
          <p:nvPr/>
        </p:nvSpPr>
        <p:spPr>
          <a:xfrm>
            <a:off x="9525024" y="2643183"/>
            <a:ext cx="2381267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Среднеспелые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667768" y="3857628"/>
            <a:ext cx="2438400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Ранние</a:t>
            </a:r>
            <a:endParaRPr lang="ru-RU" sz="20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8191515" y="5143513"/>
            <a:ext cx="2508251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Очень ранние</a:t>
            </a:r>
            <a:endParaRPr lang="ru-RU" sz="2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714733" y="5143513"/>
            <a:ext cx="1905013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1700-1900 </a:t>
            </a:r>
            <a:r>
              <a:rPr lang="ru-RU" sz="1600" baseline="30000" dirty="0" err="1" smtClean="0"/>
              <a:t>о</a:t>
            </a:r>
            <a:r>
              <a:rPr lang="ru-RU" sz="1600" dirty="0" err="1" smtClean="0"/>
              <a:t>С</a:t>
            </a:r>
            <a:endParaRPr lang="ru-RU" sz="16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714733" y="4071942"/>
            <a:ext cx="1905013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2000-2300 </a:t>
            </a:r>
            <a:r>
              <a:rPr lang="ru-RU" sz="1600" baseline="30000" dirty="0" err="1" smtClean="0"/>
              <a:t>о</a:t>
            </a:r>
            <a:r>
              <a:rPr lang="ru-RU" sz="1600" dirty="0" err="1" smtClean="0"/>
              <a:t>С</a:t>
            </a:r>
            <a:endParaRPr lang="ru-RU" sz="16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905235" y="2786059"/>
            <a:ext cx="1905013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2400-2600 </a:t>
            </a:r>
            <a:r>
              <a:rPr lang="ru-RU" sz="1600" baseline="30000" dirty="0" err="1" smtClean="0"/>
              <a:t>о</a:t>
            </a:r>
            <a:r>
              <a:rPr lang="ru-RU" sz="1600" dirty="0" err="1" smtClean="0"/>
              <a:t>С</a:t>
            </a:r>
            <a:endParaRPr lang="ru-RU" sz="16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:\Мои документы\ОС Алексеевская\Фото 4.09.06\P10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458" y="1535502"/>
            <a:ext cx="4252821" cy="504438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3683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1811215" y="44450"/>
            <a:ext cx="10370202" cy="863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altLang="ru-RU" sz="1800" b="1" dirty="0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  <a:t>Реакция выведенного на широте 45° в Краснодаре среднепозднего сорта на длину дня в разных широтах </a:t>
            </a:r>
            <a:r>
              <a:rPr lang="ru-RU" altLang="ru-RU" sz="1800" b="1" dirty="0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altLang="ru-RU" sz="1800" b="1" dirty="0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</a:t>
            </a: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автор фото доктор Зеленцов С.В., ВНИИМК)</a:t>
            </a:r>
          </a:p>
        </p:txBody>
      </p:sp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6096000" y="1017589"/>
            <a:ext cx="552026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5C0000"/>
                </a:solidFill>
                <a:latin typeface="Arial Narrow" pitchFamily="34" charset="0"/>
              </a:rPr>
              <a:t>г. Боразжан, пров. Бушер, Иран, 29°19′ с. ш.</a:t>
            </a:r>
          </a:p>
          <a:p>
            <a:pPr algn="ctr" eaLnBrk="1" hangingPunct="1"/>
            <a:r>
              <a:rPr lang="ru-RU" altLang="ru-RU" b="1">
                <a:solidFill>
                  <a:srgbClr val="5C0000"/>
                </a:solidFill>
                <a:latin typeface="Arial Narrow" pitchFamily="34" charset="0"/>
              </a:rPr>
              <a:t>макс. длина дня в июне - 14 ч 01 мин.</a:t>
            </a:r>
          </a:p>
        </p:txBody>
      </p: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10584" y="971551"/>
            <a:ext cx="594994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5C0000"/>
                </a:solidFill>
                <a:latin typeface="Arial Narrow" pitchFamily="34" charset="0"/>
              </a:rPr>
              <a:t>г. Алексеевка, Белгородская обл., 50°39′ с. ш.</a:t>
            </a:r>
          </a:p>
          <a:p>
            <a:pPr algn="ctr" eaLnBrk="1" hangingPunct="1"/>
            <a:r>
              <a:rPr lang="ru-RU" altLang="ru-RU" b="1">
                <a:solidFill>
                  <a:srgbClr val="5C0000"/>
                </a:solidFill>
                <a:latin typeface="Arial Narrow" pitchFamily="34" charset="0"/>
              </a:rPr>
              <a:t>макс. длина дня в июне - 16 ч 27 мин.</a:t>
            </a:r>
          </a:p>
        </p:txBody>
      </p:sp>
      <p:pic>
        <p:nvPicPr>
          <p:cNvPr id="7" name="Picture 6" descr="Созревание сои в Боразжа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23" y="1703076"/>
            <a:ext cx="4772700" cy="4966284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3683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45851" y="6092825"/>
            <a:ext cx="751416" cy="490538"/>
          </a:xfrm>
        </p:spPr>
        <p:txBody>
          <a:bodyPr/>
          <a:lstStyle/>
          <a:p>
            <a:fld id="{4D6A54E9-203F-4FAC-AD77-1783214488CC}" type="slidenum">
              <a:rPr lang="ru-RU"/>
              <a:pPr/>
              <a:t>12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C:\Users\Соя\Desktop\Конференция на ВВЦ по засухе - 2009 г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275" y="1318847"/>
            <a:ext cx="9241064" cy="5134708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3683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4" name="Пятиугольник 3"/>
          <p:cNvSpPr/>
          <p:nvPr/>
        </p:nvSpPr>
        <p:spPr>
          <a:xfrm flipH="1">
            <a:off x="2544232" y="52389"/>
            <a:ext cx="9079198" cy="96202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РЕАКЦИЯ РАЗНЫХ СОРТОВ СОИ ОДНОЙ ГРУППЫ СПЕЛОСТИ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ОСТРУЮ ЛЕТНЮЮ ЗАСУХУ</a:t>
            </a:r>
            <a:endParaRPr lang="ru-RU" sz="32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416060" y="1200943"/>
          <a:ext cx="8177841" cy="4480949"/>
        </p:xfrm>
        <a:graphic>
          <a:graphicData uri="http://schemas.openxmlformats.org/drawingml/2006/table">
            <a:tbl>
              <a:tblPr/>
              <a:tblGrid>
                <a:gridCol w="782984"/>
                <a:gridCol w="2679705"/>
                <a:gridCol w="1670211"/>
                <a:gridCol w="3044941"/>
              </a:tblGrid>
              <a:tr h="826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№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Сорт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Год регистрации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Место создания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СИБНИК 315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1991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Новосибирск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Омская 4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1993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Алтом</a:t>
                      </a:r>
                      <a:endParaRPr lang="ru-RU" altLang="ru-RU" sz="1400" b="1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1998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Барнаул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4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СИБНИСХОЗ 6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2000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Дина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2003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6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Эльдорадо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2010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7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Золотистая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2012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8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Надежда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Барнаул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9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Сибирячка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2013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10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Мезенка</a:t>
                      </a:r>
                      <a:endParaRPr lang="ru-RU" altLang="ru-RU" sz="1400" b="1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2016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Орёл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СИБНИК 9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Новосибирск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12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Черемшанка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2017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975449" y="237743"/>
            <a:ext cx="9685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Сорта сои внесённые в Государственный реестр селекционных достижений, допущенных </a:t>
            </a:r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к </a:t>
            </a:r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использованию в 10-м (</a:t>
            </a:r>
            <a:r>
              <a:rPr lang="ru-RU" altLang="ru-RU" sz="1600" b="1" dirty="0" err="1" smtClean="0">
                <a:solidFill>
                  <a:srgbClr val="0000CC"/>
                </a:solidFill>
                <a:latin typeface="Verdana" pitchFamily="34" charset="0"/>
              </a:rPr>
              <a:t>Западно-Сибирском</a:t>
            </a:r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) </a:t>
            </a:r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регионе (2018 г.)</a:t>
            </a:r>
            <a:endParaRPr lang="ru-RU" altLang="ru-RU" sz="1400" dirty="0" smtClean="0">
              <a:solidFill>
                <a:srgbClr val="0000CC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9736" y="6031501"/>
            <a:ext cx="9541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0000CC"/>
                </a:solidFill>
                <a:latin typeface="Verdana" pitchFamily="34" charset="0"/>
              </a:rPr>
              <a:t>Всего в реестре по РФ </a:t>
            </a:r>
            <a:r>
              <a:rPr lang="ru-RU" altLang="ru-RU" sz="1600" dirty="0" smtClean="0">
                <a:solidFill>
                  <a:srgbClr val="0000CC"/>
                </a:solidFill>
                <a:latin typeface="Verdana" pitchFamily="34" charset="0"/>
              </a:rPr>
              <a:t>внесено более 230 сортов </a:t>
            </a:r>
            <a:r>
              <a:rPr lang="ru-RU" altLang="ru-RU" sz="1600" dirty="0" smtClean="0">
                <a:solidFill>
                  <a:srgbClr val="0000CC"/>
                </a:solidFill>
                <a:latin typeface="Verdana" pitchFamily="34" charset="0"/>
              </a:rPr>
              <a:t>сои</a:t>
            </a:r>
            <a:endParaRPr lang="ru-RU" altLang="ru-RU" sz="1400" dirty="0" smtClean="0">
              <a:solidFill>
                <a:srgbClr val="0000CC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7647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80576" y="6381329"/>
            <a:ext cx="814784" cy="365125"/>
          </a:xfrm>
        </p:spPr>
        <p:txBody>
          <a:bodyPr/>
          <a:lstStyle/>
          <a:p>
            <a:pPr algn="ctr">
              <a:defRPr/>
            </a:pPr>
            <a:fld id="{B29E5641-AABC-4C9E-A606-4706F395BE84}" type="slidenum">
              <a:rPr lang="ru-RU" sz="1800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defRPr/>
              </a:pPr>
              <a:t>15</a:t>
            </a:fld>
            <a:endParaRPr lang="ru-RU" sz="1800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95918" y="116632"/>
            <a:ext cx="10484117" cy="864095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>
          <a:xfrm>
            <a:off x="1296789" y="188640"/>
            <a:ext cx="10271819" cy="79208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Сорта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сои селекции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ВНИИМК перспективные для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условий Алтайского края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0051208"/>
              </p:ext>
            </p:extLst>
          </p:nvPr>
        </p:nvGraphicFramePr>
        <p:xfrm>
          <a:off x="2639684" y="1512932"/>
          <a:ext cx="8635322" cy="48796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0734"/>
                <a:gridCol w="2026872"/>
                <a:gridCol w="1456813"/>
                <a:gridCol w="1805183"/>
                <a:gridCol w="1625720"/>
              </a:tblGrid>
              <a:tr h="9754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Сорт </a:t>
                      </a:r>
                      <a:r>
                        <a:rPr kumimoji="0" 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Примерный срок созревания в </a:t>
                      </a:r>
                      <a:r>
                        <a:rPr kumimoji="0" lang="ru-RU" sz="11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Алтаском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крае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Потенциаль-ный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урожай, ц/га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Высота растений, см*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Содержание белка в семенах,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solidFill>
                      <a:srgbClr val="3FAE29"/>
                    </a:solidFill>
                  </a:tcPr>
                </a:tc>
              </a:tr>
              <a:tr h="620719">
                <a:tc>
                  <a:txBody>
                    <a:bodyPr/>
                    <a:lstStyle/>
                    <a:p>
                      <a:pPr marL="1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Пума</a:t>
                      </a:r>
                      <a:endParaRPr lang="ru-RU" sz="1800" b="1" dirty="0">
                        <a:solidFill>
                          <a:srgbClr val="11531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 </a:t>
                      </a: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сентября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30-37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80-100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38–43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</a:tr>
              <a:tr h="516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Вита</a:t>
                      </a: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 </a:t>
                      </a: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сентября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30-37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80–95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38–43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</a:tr>
              <a:tr h="516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Селена </a:t>
                      </a:r>
                      <a:endParaRPr lang="ru-RU" sz="1800" b="1" kern="1200" dirty="0" smtClean="0">
                        <a:solidFill>
                          <a:srgbClr val="11531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II-III </a:t>
                      </a: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сентября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29-38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95-105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38–43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</a:tr>
              <a:tr h="516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Славия</a:t>
                      </a:r>
                      <a:endParaRPr lang="ru-RU" sz="1800" b="1" kern="1200" dirty="0" smtClean="0">
                        <a:solidFill>
                          <a:srgbClr val="11531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 </a:t>
                      </a: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1600" b="1" kern="1200" baseline="0" dirty="0" err="1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ентября</a:t>
                      </a: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 октября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32-40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115-130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38-43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</a:tr>
              <a:tr h="516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Чара</a:t>
                      </a:r>
                      <a:endParaRPr lang="ru-RU" sz="1800" b="1" kern="1200" dirty="0" smtClean="0">
                        <a:solidFill>
                          <a:srgbClr val="11531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 </a:t>
                      </a: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сентября</a:t>
                      </a: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 октября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31-41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105-115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38-43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</a:tr>
              <a:tr h="516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Олимпия</a:t>
                      </a:r>
                      <a:endParaRPr lang="ru-RU" sz="1800" b="1" kern="1200" dirty="0" smtClean="0">
                        <a:solidFill>
                          <a:srgbClr val="11531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 </a:t>
                      </a: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сентября</a:t>
                      </a: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 октября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31-42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90-100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38-43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</a:tr>
              <a:tr h="699267">
                <a:tc>
                  <a:txBody>
                    <a:bodyPr/>
                    <a:lstStyle/>
                    <a:p>
                      <a:pPr marL="108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11531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Ирбис </a:t>
                      </a:r>
                      <a:endParaRPr lang="ru-RU" sz="1800" b="1" dirty="0">
                        <a:solidFill>
                          <a:srgbClr val="11531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600" b="1" kern="1200" baseline="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дек. октября</a:t>
                      </a:r>
                      <a:endParaRPr lang="ru-RU" sz="1600" b="1" kern="1200" dirty="0" smtClean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35-</a:t>
                      </a:r>
                      <a:r>
                        <a:rPr lang="en-US" sz="1600" b="1" kern="1200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600" b="1" kern="1200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90–100</a:t>
                      </a:r>
                    </a:p>
                  </a:txBody>
                  <a:tcPr marL="23707" marR="2370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153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43–46</a:t>
                      </a:r>
                      <a:endParaRPr lang="ru-RU" sz="1600" b="1" dirty="0">
                        <a:solidFill>
                          <a:srgbClr val="11531E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3707" marR="23707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804490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hkarupa\Desktop\Махонин В.Л\ФОТО\2019 03.08.19\Camera\20190725_115753.jpg"/>
          <p:cNvPicPr>
            <a:picLocks noChangeAspect="1" noChangeArrowheads="1"/>
          </p:cNvPicPr>
          <p:nvPr/>
        </p:nvPicPr>
        <p:blipFill>
          <a:blip r:embed="rId2" cstate="print"/>
          <a:srcRect t="29160"/>
          <a:stretch>
            <a:fillRect/>
          </a:stretch>
        </p:blipFill>
        <p:spPr bwMode="auto">
          <a:xfrm>
            <a:off x="-1" y="712178"/>
            <a:ext cx="6310549" cy="2743200"/>
          </a:xfrm>
          <a:prstGeom prst="rect">
            <a:avLst/>
          </a:prstGeom>
          <a:noFill/>
        </p:spPr>
      </p:pic>
      <p:pic>
        <p:nvPicPr>
          <p:cNvPr id="2050" name="Picture 2" descr="C:\Users\shkarupa\Desktop\Махонин В.Л\ФОТО\2019 03.08.19\Camera\20190725_115728.jpg"/>
          <p:cNvPicPr>
            <a:picLocks noChangeAspect="1" noChangeArrowheads="1"/>
          </p:cNvPicPr>
          <p:nvPr/>
        </p:nvPicPr>
        <p:blipFill>
          <a:blip r:embed="rId3" cstate="print"/>
          <a:srcRect l="23782" t="37998"/>
          <a:stretch>
            <a:fillRect/>
          </a:stretch>
        </p:blipFill>
        <p:spPr bwMode="auto">
          <a:xfrm>
            <a:off x="5638198" y="316523"/>
            <a:ext cx="6337654" cy="3103685"/>
          </a:xfrm>
          <a:prstGeom prst="rect">
            <a:avLst/>
          </a:prstGeom>
          <a:noFill/>
        </p:spPr>
      </p:pic>
      <p:pic>
        <p:nvPicPr>
          <p:cNvPr id="2054" name="Picture 6" descr="C:\Users\shkarupa\Desktop\Махонин В.Л\ФОТО\2019 03.08.19\Camera\20190725_115711.jpg"/>
          <p:cNvPicPr>
            <a:picLocks noChangeAspect="1" noChangeArrowheads="1"/>
          </p:cNvPicPr>
          <p:nvPr/>
        </p:nvPicPr>
        <p:blipFill>
          <a:blip r:embed="rId4" cstate="print"/>
          <a:srcRect l="22674" t="36814"/>
          <a:stretch>
            <a:fillRect/>
          </a:stretch>
        </p:blipFill>
        <p:spPr bwMode="auto">
          <a:xfrm>
            <a:off x="0" y="3719146"/>
            <a:ext cx="6009995" cy="2911904"/>
          </a:xfrm>
          <a:prstGeom prst="rect">
            <a:avLst/>
          </a:prstGeom>
          <a:noFill/>
        </p:spPr>
      </p:pic>
      <p:pic>
        <p:nvPicPr>
          <p:cNvPr id="2053" name="Picture 5" descr="C:\Users\shkarupa\Desktop\Махонин В.Л\ФОТО\2019 03.08.19\Camera\20190725_115657.jpg"/>
          <p:cNvPicPr>
            <a:picLocks noChangeAspect="1" noChangeArrowheads="1"/>
          </p:cNvPicPr>
          <p:nvPr/>
        </p:nvPicPr>
        <p:blipFill>
          <a:blip r:embed="rId5" cstate="print"/>
          <a:srcRect l="11161" t="40771"/>
          <a:stretch>
            <a:fillRect/>
          </a:stretch>
        </p:blipFill>
        <p:spPr bwMode="auto">
          <a:xfrm>
            <a:off x="5194638" y="3657600"/>
            <a:ext cx="6680515" cy="2628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500996" y="71438"/>
            <a:ext cx="10691004" cy="85725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</a:rPr>
              <a:t>Различная заморозкоустойчивость сортов сои </a:t>
            </a:r>
          </a:p>
          <a:p>
            <a:pPr algn="ctr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</a:rPr>
              <a:t>на фоне заморозков на почве до -4,4 °С</a:t>
            </a:r>
          </a:p>
          <a:p>
            <a:pPr algn="ctr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j-lt"/>
                <a:ea typeface="+mj-ea"/>
                <a:cs typeface="+mj-cs"/>
              </a:rPr>
              <a:t>(автор фото доктор Зеленцов С.В., ВНИИМК)</a:t>
            </a:r>
            <a:endParaRPr lang="ru-RU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45851" y="6092825"/>
            <a:ext cx="751416" cy="490538"/>
          </a:xfrm>
        </p:spPr>
        <p:txBody>
          <a:bodyPr/>
          <a:lstStyle/>
          <a:p>
            <a:fld id="{AB22D920-BAE9-405B-BA89-51875F5ADAB5}" type="slidenum">
              <a:rPr lang="ru-RU"/>
              <a:pPr/>
              <a:t>17</a:t>
            </a:fld>
            <a:endParaRPr lang="ru-RU"/>
          </a:p>
        </p:txBody>
      </p:sp>
      <p:pic>
        <p:nvPicPr>
          <p:cNvPr id="3" name="Picture 3" descr="C:\Users\123\Desktop\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217" y="1557338"/>
            <a:ext cx="4205816" cy="5086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41300" dist="88900" dir="2700000" algn="tl" rotWithShape="0">
              <a:prstClr val="black">
                <a:alpha val="71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0433" y="1557338"/>
            <a:ext cx="4184651" cy="5086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41300" dist="88900" dir="2700000" algn="tl" rotWithShape="0">
              <a:prstClr val="black">
                <a:alpha val="71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175"/>
            <a:ext cx="1337093" cy="118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381846" y="1582901"/>
            <a:ext cx="7901396" cy="2844094"/>
          </a:xfrm>
          <a:prstGeom prst="round2DiagRect">
            <a:avLst>
              <a:gd name="adj1" fmla="val 35186"/>
              <a:gd name="adj2" fmla="val 1511"/>
            </a:avLst>
          </a:prstGeom>
          <a:solidFill>
            <a:srgbClr val="3FAE29"/>
          </a:solidFill>
          <a:ln>
            <a:solidFill>
              <a:srgbClr val="3BAF2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ПРИНЦИПЫ ВЫБОРА ЭЛЕМЕНТОВ ТЕХНОЛОГИИ ВОЗДЕЛЫВАНИЯ СОИ </a:t>
            </a:r>
          </a:p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условий Западной Сибири 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663539" cy="147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2318" y="1052736"/>
            <a:ext cx="10068588" cy="25922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Относительно короткий период вегетации;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вероятность возвратных весенних заморозков</a:t>
            </a: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редко - </a:t>
            </a: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дефицит осадков </a:t>
            </a: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низкая влагообеспеченность в </a:t>
            </a: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летний </a:t>
            </a: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период;</a:t>
            </a:r>
          </a:p>
          <a:p>
            <a:endParaRPr lang="ru-RU" sz="1600" b="1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Часто </a:t>
            </a: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отсутствие эффективных азотфиксирующих клубеньковых   бактерий в почве</a:t>
            </a: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>
              <a:lnSpc>
                <a:spcPct val="80000"/>
              </a:lnSpc>
            </a:pPr>
            <a:endParaRPr lang="ru-RU" sz="1600" b="1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Часто – повышенная </a:t>
            </a:r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потенциальная засорённость полей сорными растениями.</a:t>
            </a:r>
            <a:endParaRPr lang="ru-RU" sz="16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ru-RU" sz="18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622430" y="4643446"/>
            <a:ext cx="9259505" cy="134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sz="105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Получить своевременные дружные всходы сои;</a:t>
            </a:r>
          </a:p>
          <a:p>
            <a:pPr>
              <a:lnSpc>
                <a:spcPct val="80000"/>
              </a:lnSpc>
            </a:pPr>
            <a:endParaRPr lang="ru-RU" sz="18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формирование и развитие симбиотического аппарата (клубеньков) на корнях растений;</a:t>
            </a:r>
          </a:p>
          <a:p>
            <a:pPr>
              <a:lnSpc>
                <a:spcPct val="80000"/>
              </a:lnSpc>
            </a:pPr>
            <a:endParaRPr lang="ru-RU" sz="16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чистоту посевов от сорной 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растительности, защитить от вредителей и болезней;</a:t>
            </a:r>
            <a:endParaRPr lang="ru-RU" sz="16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ru-RU" sz="16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ru-RU" sz="6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11376587" y="6453336"/>
            <a:ext cx="751416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79509" y="44624"/>
            <a:ext cx="10166448" cy="791882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80975" algn="l"/>
              </a:tabLst>
            </a:pP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Основные 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экологические факторы</a:t>
            </a:r>
            <a:r>
              <a:rPr lang="ru-RU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endParaRPr lang="ru-RU" sz="2200" dirty="0" smtClean="0">
              <a:effectLst>
                <a:outerShdw blurRad="38100" dist="38100" dir="2700000" algn="tl">
                  <a:srgbClr val="C0C0C0"/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tabLst>
                <a:tab pos="180975" algn="l"/>
              </a:tabLst>
            </a:pP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снижающие 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урожайность сои 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Алтайском крае</a:t>
            </a:r>
            <a:endParaRPr lang="ru-RU" sz="2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24951" y="4026383"/>
            <a:ext cx="10791108" cy="640507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Основные задачи </a:t>
            </a:r>
            <a:r>
              <a:rPr lang="ru-RU" sz="2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агротехнологии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формирования посевами сои высоких урожаев</a:t>
            </a:r>
            <a:endParaRPr lang="ru-RU" sz="2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2175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1" name="Object 2"/>
          <p:cNvGraphicFramePr>
            <a:graphicFrameLocks noChangeAspect="1"/>
          </p:cNvGraphicFramePr>
          <p:nvPr/>
        </p:nvGraphicFramePr>
        <p:xfrm>
          <a:off x="734484" y="1143000"/>
          <a:ext cx="10600267" cy="5041900"/>
        </p:xfrm>
        <a:graphic>
          <a:graphicData uri="http://schemas.openxmlformats.org/presentationml/2006/ole">
            <p:oleObj spid="_x0000_s1026" name="Chart" r:id="rId3" imgW="7955970" imgH="5047925" progId="Excel.Sheet.8">
              <p:embed/>
            </p:oleObj>
          </a:graphicData>
        </a:graphic>
      </p:graphicFrame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1414732" y="39688"/>
            <a:ext cx="10897918" cy="79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endParaRPr lang="ru-RU" altLang="ru-RU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СОЯ - Самое </a:t>
            </a: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высокое содержание в семенах белка </a:t>
            </a:r>
          </a:p>
          <a:p>
            <a:pPr algn="ctr"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	среди полевых </a:t>
            </a: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культур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11376587" y="6453336"/>
            <a:ext cx="751416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defRPr/>
              </a:pPr>
              <a:t>20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6171" y="1844824"/>
            <a:ext cx="3802327" cy="3960440"/>
          </a:xfrm>
          <a:prstGeom prst="roundRect">
            <a:avLst/>
          </a:prstGeom>
          <a:solidFill>
            <a:srgbClr val="5FD44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ru-RU" b="1" u="sng" dirty="0">
                <a:solidFill>
                  <a:schemeClr val="tx1"/>
                </a:solidFill>
              </a:rPr>
              <a:t>Лучшие:</a:t>
            </a:r>
          </a:p>
          <a:p>
            <a:pPr algn="ctr"/>
            <a:endParaRPr lang="ru-RU" b="1" i="1" dirty="0">
              <a:solidFill>
                <a:schemeClr val="tx1"/>
              </a:solidFill>
            </a:endParaRPr>
          </a:p>
          <a:p>
            <a:pPr algn="ctr"/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Зерновые колосовые,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 algn="ctr"/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кукуруза </a:t>
            </a:r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на силос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(очищают поле от сорняков,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не имеют общих болезней)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31567" y="1875874"/>
            <a:ext cx="3802327" cy="3960440"/>
          </a:xfrm>
          <a:prstGeom prst="roundRect">
            <a:avLst/>
          </a:prstGeom>
          <a:solidFill>
            <a:srgbClr val="5FD44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ru-RU" b="1" u="sng" dirty="0">
                <a:solidFill>
                  <a:schemeClr val="tx1"/>
                </a:solidFill>
              </a:rPr>
              <a:t>Чуть похуже:</a:t>
            </a:r>
          </a:p>
          <a:p>
            <a:pPr algn="ctr"/>
            <a:endParaRPr lang="ru-RU" b="1" u="sng" dirty="0">
              <a:solidFill>
                <a:schemeClr val="tx1"/>
              </a:solidFill>
            </a:endParaRPr>
          </a:p>
          <a:p>
            <a:pPr algn="ctr"/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кукуруза на зерно, масличный лён</a:t>
            </a:r>
          </a:p>
          <a:p>
            <a:pPr algn="ctr"/>
            <a:endParaRPr lang="ru-RU" sz="2400" b="1" i="1" dirty="0">
              <a:solidFill>
                <a:schemeClr val="tx1"/>
              </a:solidFill>
            </a:endParaRPr>
          </a:p>
          <a:p>
            <a:pPr algn="ctr"/>
            <a:endParaRPr lang="ru-RU" b="1" u="sng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>
                <a:solidFill>
                  <a:schemeClr val="tx1"/>
                </a:solidFill>
              </a:rPr>
              <a:t>сильнее обезвоживают корнеобитаемый слой почвы)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91515" y="1928802"/>
            <a:ext cx="3802327" cy="3973388"/>
          </a:xfrm>
          <a:prstGeom prst="roundRect">
            <a:avLst/>
          </a:prstGeom>
          <a:solidFill>
            <a:srgbClr val="5FD44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ru-RU" b="1" u="sng" dirty="0">
              <a:solidFill>
                <a:schemeClr val="tx1"/>
              </a:solidFill>
            </a:endParaRPr>
          </a:p>
          <a:p>
            <a:pPr algn="ctr"/>
            <a:endParaRPr lang="ru-RU" b="1" u="sng" dirty="0" smtClean="0">
              <a:solidFill>
                <a:schemeClr val="tx1"/>
              </a:solidFill>
            </a:endParaRPr>
          </a:p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Нежелательные</a:t>
            </a:r>
            <a:r>
              <a:rPr lang="ru-RU" b="1" u="sng" dirty="0">
                <a:solidFill>
                  <a:schemeClr val="tx1"/>
                </a:solidFill>
              </a:rPr>
              <a:t>:</a:t>
            </a:r>
          </a:p>
          <a:p>
            <a:pPr algn="ctr"/>
            <a:endParaRPr lang="ru-RU" b="1" u="sng" dirty="0">
              <a:solidFill>
                <a:schemeClr val="tx1"/>
              </a:solidFill>
            </a:endParaRPr>
          </a:p>
          <a:p>
            <a:pPr algn="ctr"/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подсолнечник, сорго, </a:t>
            </a: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капустные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 algn="ctr"/>
            <a:endParaRPr lang="ru-RU" altLang="ru-RU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(имеют общие </a:t>
            </a:r>
            <a:r>
              <a:rPr lang="ru-RU" sz="1600" b="1" dirty="0" smtClean="0">
                <a:solidFill>
                  <a:schemeClr val="tx1"/>
                </a:solidFill>
              </a:rPr>
              <a:t>болезни, </a:t>
            </a:r>
            <a:r>
              <a:rPr lang="ru-RU" sz="1600" b="1" dirty="0">
                <a:solidFill>
                  <a:schemeClr val="tx1"/>
                </a:solidFill>
              </a:rPr>
              <a:t>сильно обезвоживают корнеобитаемый слой почвы, оставляют большое количество падалицы</a:t>
            </a:r>
            <a:r>
              <a:rPr lang="ru-RU" sz="1600" b="1" dirty="0" smtClean="0">
                <a:solidFill>
                  <a:schemeClr val="tx1"/>
                </a:solidFill>
              </a:rPr>
              <a:t>,)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47808" y="252287"/>
            <a:ext cx="10680195" cy="862533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редшественники для сои в севообороте</a:t>
            </a:r>
          </a:p>
        </p:txBody>
      </p:sp>
    </p:spTree>
    <p:extLst>
      <p:ext uri="{BB962C8B-B14F-4D97-AF65-F5344CB8AC3E}">
        <p14:creationId xmlns:p14="http://schemas.microsoft.com/office/powerpoint/2010/main" xmlns="" val="35537647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11376587" y="6453336"/>
            <a:ext cx="751416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1992702" y="1540669"/>
            <a:ext cx="9333781" cy="28933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– </a:t>
            </a:r>
            <a:r>
              <a:rPr lang="ru-RU" altLang="ru-RU" sz="18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благоприятные почвенные условия для растений сои.</a:t>
            </a:r>
          </a:p>
          <a:p>
            <a:pPr algn="just">
              <a:buFontTx/>
              <a:buChar char="•"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Оптимальная плотность сложения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роста корневой системы сои:</a:t>
            </a: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1,15 -1,25 г/см³ ;</a:t>
            </a:r>
          </a:p>
          <a:p>
            <a:pPr algn="just">
              <a:buFontTx/>
              <a:buChar char="•"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Соя чувствительна к наличию уплотнённых горизонтов в почвенном профиле;</a:t>
            </a:r>
          </a:p>
          <a:p>
            <a:pPr algn="just">
              <a:buFontTx/>
              <a:buChar char="•"/>
            </a:pP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Плотность почвы свыше 1,30 г/см³ для сои неблагоприятна;</a:t>
            </a:r>
          </a:p>
          <a:p>
            <a:pPr algn="just">
              <a:buFontTx/>
              <a:buChar char="•"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altLang="ru-RU" sz="18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тяжело- и среднесуглинистых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почвах </a:t>
            </a: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лучший способ основной обработки – вспашка или глубокое безотвальное рыхление.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</a:pPr>
            <a:endParaRPr lang="ru-RU" sz="18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839272" y="163612"/>
            <a:ext cx="9934533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Основная обработка почвы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P1010008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6" t="77634" r="13585"/>
          <a:stretch>
            <a:fillRect/>
          </a:stretch>
        </p:blipFill>
        <p:spPr>
          <a:xfrm>
            <a:off x="673101" y="4970464"/>
            <a:ext cx="11233151" cy="14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41002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/>
          </p:nvPr>
        </p:nvGraphicFramePr>
        <p:xfrm>
          <a:off x="5807970" y="3356992"/>
          <a:ext cx="5376597" cy="2586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Овал 7"/>
          <p:cNvSpPr/>
          <p:nvPr/>
        </p:nvSpPr>
        <p:spPr>
          <a:xfrm>
            <a:off x="1548516" y="3102484"/>
            <a:ext cx="3216000" cy="2412000"/>
          </a:xfrm>
          <a:prstGeom prst="ellipse">
            <a:avLst/>
          </a:prstGeom>
          <a:noFill/>
          <a:ln w="82550"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717948" y="3619663"/>
            <a:ext cx="2496000" cy="1872000"/>
          </a:xfrm>
          <a:prstGeom prst="ellipse">
            <a:avLst/>
          </a:prstGeom>
          <a:noFill/>
          <a:ln w="82550"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22098" y="1408074"/>
            <a:ext cx="930813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Азотные (вынос 80-90 кг на 1 т семян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ru-RU" sz="16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внесение не эффективно.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Обязательна инокуляция.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Фосфорные </a:t>
            </a: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(вынос 20–30 кг на 1 т семян) 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применяют на мало-плодородных почвах, если в пахотном слое его содержится  меньше 15 мг на 1 кг сухой почвы. Вносят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 пахоту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(60-90 кг </a:t>
            </a:r>
            <a:r>
              <a:rPr lang="ru-RU" dirty="0" err="1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д.в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локально-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ленточно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посеве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(30-60 кг/га по </a:t>
            </a:r>
            <a:r>
              <a:rPr lang="ru-RU" dirty="0" err="1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д.в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Калийные (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вынос 30-50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кг 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1 </a:t>
            </a: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 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семян) </a:t>
            </a: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16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вносят если содержание в почве менее 200 мг/кг.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 основную обработку</a:t>
            </a: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Микроудобрения и </a:t>
            </a:r>
            <a:r>
              <a:rPr lang="ru-RU" sz="1600" b="1" dirty="0" err="1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росторегуляторы</a:t>
            </a: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повышают устойчивость растений к стрессовым факторам. Используются при предпосевной обработке семян или для некорневых подкормок растений в рекомендуемых дозах</a:t>
            </a:r>
            <a:r>
              <a:rPr lang="ru-RU" sz="16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600" dirty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48516" y="89444"/>
            <a:ext cx="10180669" cy="1097739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МИНЕРАЛЬНЫЕ УДОБРЕНИЯ НА СОЕ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применяют по результатам диагностики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23413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1010008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lum brigh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6" t="89312" r="13585"/>
          <a:stretch/>
        </p:blipFill>
        <p:spPr>
          <a:xfrm>
            <a:off x="476251" y="5589240"/>
            <a:ext cx="11233149" cy="1054448"/>
          </a:xfrm>
        </p:spPr>
      </p:pic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1690777" y="925486"/>
            <a:ext cx="10003152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- </a:t>
            </a:r>
            <a:r>
              <a:rPr lang="ru-RU" altLang="ru-RU" sz="18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обеспечение оптимальных условий для посева, прорастания семян и появления дружных всходов сои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Варианты </a:t>
            </a:r>
            <a:r>
              <a:rPr lang="ru-RU" altLang="ru-RU" sz="1800" b="1" dirty="0" err="1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допосевной</a:t>
            </a: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подготовки поля:</a:t>
            </a:r>
            <a:endParaRPr lang="ru-RU" altLang="ru-RU" sz="1800" b="1" dirty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Franklin Gothic Medium" panose="020B0603020102020204" pitchFamily="34" charset="0"/>
              </a:rPr>
              <a:t> </a:t>
            </a: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выровненной с осени зяби </a:t>
            </a:r>
            <a:r>
              <a:rPr lang="ru-RU" altLang="ru-RU" sz="18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первая весенняя обработка необходима только для уничтожения всходов ранних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сорняков; 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ru-RU" altLang="ru-RU" sz="1800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отсутствии ранних сорняков </a:t>
            </a:r>
            <a:r>
              <a:rPr lang="ru-RU" altLang="ru-RU" sz="18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можно ограничиться одной предпосевной обработкой при массовом появлении всходов среднепоздних сорняков.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Глубина обработки </a:t>
            </a:r>
            <a:r>
              <a:rPr lang="ru-RU" altLang="ru-RU" sz="1800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ru-RU" altLang="ru-RU" sz="18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должна превышать глубины заделки семян (6-8 см) (допустимое отклонение +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см).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ru-RU" altLang="ru-RU" sz="1800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посевного ложа для семян</a:t>
            </a:r>
            <a:endParaRPr lang="ru-RU" altLang="ru-RU" sz="1800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ru-RU" altLang="ru-RU" sz="1800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39272" y="163612"/>
            <a:ext cx="9934533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 dirty="0" err="1" smtClean="0"/>
              <a:t>Допосевная</a:t>
            </a:r>
            <a:r>
              <a:rPr lang="ru-RU" sz="2200" b="1" dirty="0" smtClean="0"/>
              <a:t> (весенняя) обработка почвы</a:t>
            </a:r>
            <a:endParaRPr lang="ru-RU" sz="22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9591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054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1839272" y="163612"/>
            <a:ext cx="9934533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ПОСЕВА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728" y="915814"/>
            <a:ext cx="8167994" cy="311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5000"/>
              </a:lnSpc>
            </a:pPr>
            <a:endParaRPr lang="ru-RU" altLang="ru-RU" b="1" dirty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75000"/>
              </a:lnSpc>
              <a:buFontTx/>
              <a:buChar char="•"/>
            </a:pPr>
            <a:r>
              <a:rPr lang="ru-RU" altLang="ru-RU" u="sng" dirty="0">
                <a:latin typeface="Calibri" panose="020F0502020204030204" pitchFamily="34" charset="0"/>
              </a:rPr>
              <a:t> </a:t>
            </a:r>
            <a:r>
              <a:rPr lang="ru-RU" altLang="ru-RU" sz="2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Температура почвы: 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Достаточная для прорастания 12-14 °С;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</a:t>
            </a:r>
            <a:r>
              <a:rPr lang="ru-RU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Оптимальная для </a:t>
            </a: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получения дружных всходов </a:t>
            </a: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20-22 °С</a:t>
            </a: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 посеву возможно приступать при устойчивом </a:t>
            </a:r>
            <a:r>
              <a:rPr lang="ru-RU" altLang="ru-RU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прогревании посевного слоя </a:t>
            </a: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почвы до 14 °С (последняя декада апреля – первая половина </a:t>
            </a:r>
            <a:r>
              <a:rPr lang="ru-RU" altLang="ru-RU" b="1" i="1" dirty="0">
                <a:solidFill>
                  <a:srgbClr val="990033"/>
                </a:solidFill>
                <a:latin typeface="Verdana" panose="020B0604030504040204" pitchFamily="34" charset="0"/>
              </a:rPr>
              <a:t>мая).</a:t>
            </a: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51" b="27950"/>
          <a:stretch>
            <a:fillRect/>
          </a:stretch>
        </p:blipFill>
        <p:spPr bwMode="auto">
          <a:xfrm>
            <a:off x="1054432" y="4244195"/>
            <a:ext cx="6925002" cy="241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82213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 descr="C:\Users\друзья\Desktop\Махонин\Фотографии\Кубрис-всходы12\DSC00492.JPG"/>
          <p:cNvPicPr>
            <a:picLocks noChangeAspect="1" noChangeArrowheads="1"/>
          </p:cNvPicPr>
          <p:nvPr/>
        </p:nvPicPr>
        <p:blipFill>
          <a:blip r:embed="rId2"/>
          <a:srcRect l="11196" r="13885" b="57317"/>
          <a:stretch>
            <a:fillRect/>
          </a:stretch>
        </p:blipFill>
        <p:spPr bwMode="auto">
          <a:xfrm>
            <a:off x="1570008" y="1579565"/>
            <a:ext cx="5565899" cy="372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Рисунок 2" descr="C:\Users\друзья\Desktop\Махонин\Фотографии\Кубрис-всходы12\DSC00495.JPG"/>
          <p:cNvPicPr>
            <a:picLocks noChangeAspect="1" noChangeArrowheads="1"/>
          </p:cNvPicPr>
          <p:nvPr/>
        </p:nvPicPr>
        <p:blipFill>
          <a:blip r:embed="rId3" cstate="print"/>
          <a:srcRect l="32243" t="5624" r="22659" b="383"/>
          <a:stretch>
            <a:fillRect/>
          </a:stretch>
        </p:blipFill>
        <p:spPr bwMode="auto">
          <a:xfrm>
            <a:off x="7664823" y="1307168"/>
            <a:ext cx="3023305" cy="406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3647" y="806824"/>
            <a:ext cx="8615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Ранний посев в холодную почву</a:t>
            </a:r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2052917" y="5695989"/>
            <a:ext cx="9681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Поздние, неравномерные всходы сои</a:t>
            </a:r>
            <a:endParaRPr lang="ru-RU" altLang="ru-RU" sz="1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3615865" y="289501"/>
            <a:ext cx="4476781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посева сои</a:t>
            </a:r>
            <a:endParaRPr lang="ru-RU" altLang="ru-RU" sz="24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754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639019" y="802257"/>
            <a:ext cx="8589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Ранний посев в плохо подготовленную почву</a:t>
            </a:r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927412" y="6027683"/>
            <a:ext cx="9681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Сорняки по росту опережают сою</a:t>
            </a:r>
            <a:endParaRPr lang="ru-RU" altLang="ru-RU" sz="1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7" name="Picture 3" descr="C:\Users\shkarupa\Desktop\Махонин В.Л\Презентации стар\Фото для презент\Фото Для Казахстана\Сорняки\DSC07216.JPG"/>
          <p:cNvPicPr>
            <a:picLocks noChangeAspect="1" noChangeArrowheads="1"/>
          </p:cNvPicPr>
          <p:nvPr/>
        </p:nvPicPr>
        <p:blipFill>
          <a:blip r:embed="rId2" cstate="print"/>
          <a:srcRect l="14081" t="19763" r="20494" b="1779"/>
          <a:stretch>
            <a:fillRect/>
          </a:stretch>
        </p:blipFill>
        <p:spPr bwMode="auto">
          <a:xfrm>
            <a:off x="5193695" y="1416423"/>
            <a:ext cx="6137696" cy="4518211"/>
          </a:xfrm>
          <a:prstGeom prst="rect">
            <a:avLst/>
          </a:prstGeom>
          <a:noFill/>
        </p:spPr>
      </p:pic>
      <p:pic>
        <p:nvPicPr>
          <p:cNvPr id="1026" name="Picture 2" descr="C:\Users\shkarupa\Desktop\Махонин В.Л\Презентации стар\Фото для презент\Фото Для Казахстана\Сорняки\DSC06926.JPG"/>
          <p:cNvPicPr>
            <a:picLocks noChangeAspect="1" noChangeArrowheads="1"/>
          </p:cNvPicPr>
          <p:nvPr/>
        </p:nvPicPr>
        <p:blipFill>
          <a:blip r:embed="rId3" cstate="print"/>
          <a:srcRect l="2918" t="10090" r="5591"/>
          <a:stretch>
            <a:fillRect/>
          </a:stretch>
        </p:blipFill>
        <p:spPr bwMode="auto">
          <a:xfrm>
            <a:off x="394448" y="1231976"/>
            <a:ext cx="5636816" cy="3115906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3122761" y="142852"/>
            <a:ext cx="423049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посева сои</a:t>
            </a:r>
            <a:endParaRPr lang="ru-RU" altLang="ru-RU" sz="24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2396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karupa\Desktop\Махонин В.Л\Презентации стар\Фото для презент\Фото Для Казахстана\Качество всходов\DSC06912.JPG"/>
          <p:cNvPicPr>
            <a:picLocks noChangeAspect="1" noChangeArrowheads="1"/>
          </p:cNvPicPr>
          <p:nvPr/>
        </p:nvPicPr>
        <p:blipFill>
          <a:blip r:embed="rId2" cstate="print"/>
          <a:srcRect t="5738"/>
          <a:stretch>
            <a:fillRect/>
          </a:stretch>
        </p:blipFill>
        <p:spPr bwMode="auto">
          <a:xfrm>
            <a:off x="190461" y="3334873"/>
            <a:ext cx="8297393" cy="3380277"/>
          </a:xfrm>
          <a:prstGeom prst="rect">
            <a:avLst/>
          </a:prstGeom>
          <a:noFill/>
        </p:spPr>
      </p:pic>
      <p:pic>
        <p:nvPicPr>
          <p:cNvPr id="5" name="Picture 2" descr="C:\Users\shkarupa\Desktop\Махонин В.Л\Презентации стар\Фото для презент\Фото Для Казахстана\Качество всходов\DSC06916.JPG"/>
          <p:cNvPicPr>
            <a:picLocks noChangeAspect="1" noChangeArrowheads="1"/>
          </p:cNvPicPr>
          <p:nvPr/>
        </p:nvPicPr>
        <p:blipFill>
          <a:blip r:embed="rId3" cstate="print"/>
          <a:srcRect t="21237" b="14814"/>
          <a:stretch>
            <a:fillRect/>
          </a:stretch>
        </p:blipFill>
        <p:spPr bwMode="auto">
          <a:xfrm>
            <a:off x="4840942" y="1169011"/>
            <a:ext cx="7126940" cy="28401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71600" y="1481025"/>
            <a:ext cx="3441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изреженные неравномерные</a:t>
            </a:r>
          </a:p>
          <a:p>
            <a:r>
              <a:rPr lang="ru-RU" alt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всходы сои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7143757" y="142852"/>
            <a:ext cx="504824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посева сои</a:t>
            </a:r>
            <a:endParaRPr lang="ru-RU" altLang="ru-RU" sz="20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69079" y="573741"/>
            <a:ext cx="7459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Поздний посев в плохо подготовленную почву</a:t>
            </a:r>
          </a:p>
        </p:txBody>
      </p:sp>
    </p:spTree>
    <p:extLst>
      <p:ext uri="{BB962C8B-B14F-4D97-AF65-F5344CB8AC3E}">
        <p14:creationId xmlns:p14="http://schemas.microsoft.com/office/powerpoint/2010/main" xmlns="" val="359667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11692" y="295943"/>
            <a:ext cx="8593713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ОБЩЕЕ СВОЙСТВО БОБОВЫХ РАСТЕНИЙ – СПОСОБНОСТЬ </a:t>
            </a:r>
            <a:r>
              <a:rPr lang="ru-RU" sz="1600" b="1" dirty="0" smtClean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ФРМИРОВАТЬ </a:t>
            </a: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НА КОРНЯХ СИМБИОТИЧЕСКИЙ ОЗОТФИКСИРУЮЩИЙ АППАРАТ – (КЛУБЕНЬКИ) 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4" t="26387" r="18152" b="6950"/>
          <a:stretch/>
        </p:blipFill>
        <p:spPr bwMode="auto">
          <a:xfrm>
            <a:off x="4563374" y="1916833"/>
            <a:ext cx="5857335" cy="43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51336" y="4681649"/>
            <a:ext cx="2115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7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КЛУБЕНЬКИ 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7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НА КОРНЯХ СОИ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33467" y="785795"/>
            <a:ext cx="10241696" cy="1097739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О</a:t>
            </a:r>
            <a:r>
              <a:rPr lang="ru-RU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бщее свойство бобовых растений – способность формировать на корнях симбиотический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а</a:t>
            </a:r>
            <a:r>
              <a:rPr lang="ru-RU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зотфиксирующий аппарат – (клубеньки)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5905499" y="142852"/>
            <a:ext cx="6286501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Подготовка семян к посеву</a:t>
            </a:r>
            <a:endParaRPr lang="ru-RU" altLang="ru-RU" sz="20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781363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10101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8974" y="299080"/>
            <a:ext cx="8134709" cy="65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AutoShape 3"/>
          <p:cNvSpPr>
            <a:spLocks noChangeArrowheads="1"/>
          </p:cNvSpPr>
          <p:nvPr/>
        </p:nvSpPr>
        <p:spPr bwMode="auto">
          <a:xfrm rot="1142771">
            <a:off x="6853767" y="1297408"/>
            <a:ext cx="3354917" cy="301625"/>
          </a:xfrm>
          <a:prstGeom prst="rightArrow">
            <a:avLst>
              <a:gd name="adj1" fmla="val 50000"/>
              <a:gd name="adj2" fmla="val 20855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 rot="1056786">
            <a:off x="8002919" y="869434"/>
            <a:ext cx="13211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A50021"/>
                </a:solidFill>
                <a:latin typeface="Verdana" pitchFamily="34" charset="0"/>
              </a:rPr>
              <a:t>70-85 %</a:t>
            </a:r>
            <a:endParaRPr lang="ru-RU" altLang="ru-RU" b="1">
              <a:solidFill>
                <a:srgbClr val="A50021"/>
              </a:solidFill>
              <a:latin typeface="Verdana" pitchFamily="34" charset="0"/>
            </a:endParaRPr>
          </a:p>
        </p:txBody>
      </p:sp>
      <p:pic>
        <p:nvPicPr>
          <p:cNvPr id="69637" name="Picture 5" descr="P1010108"/>
          <p:cNvPicPr>
            <a:picLocks noChangeAspect="1" noChangeArrowheads="1"/>
          </p:cNvPicPr>
          <p:nvPr/>
        </p:nvPicPr>
        <p:blipFill>
          <a:blip r:embed="rId3"/>
          <a:srcRect l="26797" t="17894" r="58969" b="64127"/>
          <a:stretch>
            <a:fillRect/>
          </a:stretch>
        </p:blipFill>
        <p:spPr bwMode="auto">
          <a:xfrm>
            <a:off x="5389034" y="342901"/>
            <a:ext cx="1240367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AutoShape 6"/>
          <p:cNvSpPr>
            <a:spLocks noChangeArrowheads="1"/>
          </p:cNvSpPr>
          <p:nvPr/>
        </p:nvSpPr>
        <p:spPr bwMode="auto">
          <a:xfrm rot="5400000">
            <a:off x="4068763" y="3296710"/>
            <a:ext cx="3965575" cy="486833"/>
          </a:xfrm>
          <a:prstGeom prst="rightArrow">
            <a:avLst>
              <a:gd name="adj1" fmla="val 50000"/>
              <a:gd name="adj2" fmla="val 2715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5816600" y="1201738"/>
            <a:ext cx="188384" cy="171450"/>
          </a:xfrm>
          <a:custGeom>
            <a:avLst/>
            <a:gdLst>
              <a:gd name="T0" fmla="*/ 2147483646 w 89"/>
              <a:gd name="T1" fmla="*/ 2147483646 h 108"/>
              <a:gd name="T2" fmla="*/ 2147483646 w 89"/>
              <a:gd name="T3" fmla="*/ 2147483646 h 108"/>
              <a:gd name="T4" fmla="*/ 2147483646 w 89"/>
              <a:gd name="T5" fmla="*/ 2147483646 h 108"/>
              <a:gd name="T6" fmla="*/ 2147483646 w 89"/>
              <a:gd name="T7" fmla="*/ 2147483646 h 108"/>
              <a:gd name="T8" fmla="*/ 0 w 89"/>
              <a:gd name="T9" fmla="*/ 2147483646 h 108"/>
              <a:gd name="T10" fmla="*/ 2147483646 w 89"/>
              <a:gd name="T11" fmla="*/ 2147483646 h 108"/>
              <a:gd name="T12" fmla="*/ 2147483646 w 89"/>
              <a:gd name="T13" fmla="*/ 2147483646 h 108"/>
              <a:gd name="T14" fmla="*/ 2147483646 w 89"/>
              <a:gd name="T15" fmla="*/ 2147483646 h 108"/>
              <a:gd name="T16" fmla="*/ 2147483646 w 89"/>
              <a:gd name="T17" fmla="*/ 2147483646 h 108"/>
              <a:gd name="T18" fmla="*/ 2147483646 w 89"/>
              <a:gd name="T19" fmla="*/ 2147483646 h 1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9"/>
              <a:gd name="T31" fmla="*/ 0 h 108"/>
              <a:gd name="T32" fmla="*/ 89 w 89"/>
              <a:gd name="T33" fmla="*/ 108 h 1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9" h="108">
                <a:moveTo>
                  <a:pt x="62" y="1"/>
                </a:moveTo>
                <a:cubicBezTo>
                  <a:pt x="54" y="7"/>
                  <a:pt x="53" y="12"/>
                  <a:pt x="48" y="21"/>
                </a:cubicBezTo>
                <a:cubicBezTo>
                  <a:pt x="46" y="32"/>
                  <a:pt x="44" y="43"/>
                  <a:pt x="34" y="49"/>
                </a:cubicBezTo>
                <a:cubicBezTo>
                  <a:pt x="28" y="59"/>
                  <a:pt x="24" y="70"/>
                  <a:pt x="14" y="76"/>
                </a:cubicBezTo>
                <a:cubicBezTo>
                  <a:pt x="8" y="86"/>
                  <a:pt x="3" y="94"/>
                  <a:pt x="0" y="105"/>
                </a:cubicBezTo>
                <a:cubicBezTo>
                  <a:pt x="9" y="108"/>
                  <a:pt x="13" y="105"/>
                  <a:pt x="22" y="102"/>
                </a:cubicBezTo>
                <a:cubicBezTo>
                  <a:pt x="24" y="88"/>
                  <a:pt x="32" y="71"/>
                  <a:pt x="46" y="66"/>
                </a:cubicBezTo>
                <a:cubicBezTo>
                  <a:pt x="50" y="52"/>
                  <a:pt x="56" y="34"/>
                  <a:pt x="67" y="23"/>
                </a:cubicBezTo>
                <a:cubicBezTo>
                  <a:pt x="73" y="17"/>
                  <a:pt x="89" y="9"/>
                  <a:pt x="89" y="9"/>
                </a:cubicBezTo>
                <a:cubicBezTo>
                  <a:pt x="77" y="0"/>
                  <a:pt x="85" y="4"/>
                  <a:pt x="62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6212418" y="1203325"/>
            <a:ext cx="131233" cy="160338"/>
          </a:xfrm>
          <a:custGeom>
            <a:avLst/>
            <a:gdLst>
              <a:gd name="T0" fmla="*/ 0 w 62"/>
              <a:gd name="T1" fmla="*/ 0 h 101"/>
              <a:gd name="T2" fmla="*/ 2147483646 w 62"/>
              <a:gd name="T3" fmla="*/ 2147483646 h 101"/>
              <a:gd name="T4" fmla="*/ 2147483646 w 62"/>
              <a:gd name="T5" fmla="*/ 2147483646 h 101"/>
              <a:gd name="T6" fmla="*/ 2147483646 w 62"/>
              <a:gd name="T7" fmla="*/ 2147483646 h 101"/>
              <a:gd name="T8" fmla="*/ 2147483646 w 62"/>
              <a:gd name="T9" fmla="*/ 2147483646 h 101"/>
              <a:gd name="T10" fmla="*/ 2147483646 w 62"/>
              <a:gd name="T11" fmla="*/ 2147483646 h 101"/>
              <a:gd name="T12" fmla="*/ 2147483646 w 62"/>
              <a:gd name="T13" fmla="*/ 2147483646 h 101"/>
              <a:gd name="T14" fmla="*/ 2147483646 w 62"/>
              <a:gd name="T15" fmla="*/ 2147483646 h 101"/>
              <a:gd name="T16" fmla="*/ 2147483646 w 62"/>
              <a:gd name="T17" fmla="*/ 2147483646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101"/>
              <a:gd name="T29" fmla="*/ 62 w 62"/>
              <a:gd name="T30" fmla="*/ 101 h 10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101">
                <a:moveTo>
                  <a:pt x="0" y="0"/>
                </a:moveTo>
                <a:cubicBezTo>
                  <a:pt x="4" y="17"/>
                  <a:pt x="8" y="26"/>
                  <a:pt x="15" y="41"/>
                </a:cubicBezTo>
                <a:cubicBezTo>
                  <a:pt x="19" y="61"/>
                  <a:pt x="21" y="81"/>
                  <a:pt x="24" y="101"/>
                </a:cubicBezTo>
                <a:cubicBezTo>
                  <a:pt x="28" y="98"/>
                  <a:pt x="35" y="97"/>
                  <a:pt x="39" y="94"/>
                </a:cubicBezTo>
                <a:cubicBezTo>
                  <a:pt x="41" y="92"/>
                  <a:pt x="41" y="89"/>
                  <a:pt x="43" y="87"/>
                </a:cubicBezTo>
                <a:cubicBezTo>
                  <a:pt x="45" y="85"/>
                  <a:pt x="48" y="84"/>
                  <a:pt x="51" y="82"/>
                </a:cubicBezTo>
                <a:cubicBezTo>
                  <a:pt x="58" y="70"/>
                  <a:pt x="50" y="59"/>
                  <a:pt x="46" y="46"/>
                </a:cubicBezTo>
                <a:cubicBezTo>
                  <a:pt x="47" y="37"/>
                  <a:pt x="46" y="28"/>
                  <a:pt x="48" y="20"/>
                </a:cubicBezTo>
                <a:cubicBezTo>
                  <a:pt x="51" y="11"/>
                  <a:pt x="62" y="15"/>
                  <a:pt x="55" y="3"/>
                </a:cubicBezTo>
              </a:path>
            </a:pathLst>
          </a:cu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2" name="Freeform 10"/>
          <p:cNvSpPr>
            <a:spLocks/>
          </p:cNvSpPr>
          <p:nvPr/>
        </p:nvSpPr>
        <p:spPr bwMode="auto">
          <a:xfrm>
            <a:off x="6589185" y="1036638"/>
            <a:ext cx="103716" cy="133350"/>
          </a:xfrm>
          <a:custGeom>
            <a:avLst/>
            <a:gdLst>
              <a:gd name="T0" fmla="*/ 2147483646 w 49"/>
              <a:gd name="T1" fmla="*/ 2147483646 h 84"/>
              <a:gd name="T2" fmla="*/ 2147483646 w 49"/>
              <a:gd name="T3" fmla="*/ 2147483646 h 84"/>
              <a:gd name="T4" fmla="*/ 2147483646 w 49"/>
              <a:gd name="T5" fmla="*/ 2147483646 h 84"/>
              <a:gd name="T6" fmla="*/ 2147483646 w 49"/>
              <a:gd name="T7" fmla="*/ 2147483646 h 84"/>
              <a:gd name="T8" fmla="*/ 0 w 49"/>
              <a:gd name="T9" fmla="*/ 0 h 84"/>
              <a:gd name="T10" fmla="*/ 2147483646 w 49"/>
              <a:gd name="T11" fmla="*/ 2147483646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"/>
              <a:gd name="T19" fmla="*/ 0 h 84"/>
              <a:gd name="T20" fmla="*/ 49 w 49"/>
              <a:gd name="T21" fmla="*/ 84 h 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" h="84">
                <a:moveTo>
                  <a:pt x="9" y="26"/>
                </a:moveTo>
                <a:cubicBezTo>
                  <a:pt x="23" y="46"/>
                  <a:pt x="31" y="60"/>
                  <a:pt x="36" y="84"/>
                </a:cubicBezTo>
                <a:cubicBezTo>
                  <a:pt x="49" y="74"/>
                  <a:pt x="44" y="56"/>
                  <a:pt x="36" y="43"/>
                </a:cubicBezTo>
                <a:cubicBezTo>
                  <a:pt x="33" y="38"/>
                  <a:pt x="26" y="29"/>
                  <a:pt x="26" y="29"/>
                </a:cubicBezTo>
                <a:cubicBezTo>
                  <a:pt x="23" y="17"/>
                  <a:pt x="12" y="3"/>
                  <a:pt x="0" y="0"/>
                </a:cubicBezTo>
                <a:cubicBezTo>
                  <a:pt x="3" y="10"/>
                  <a:pt x="9" y="16"/>
                  <a:pt x="9" y="26"/>
                </a:cubicBezTo>
                <a:close/>
              </a:path>
            </a:pathLst>
          </a:cu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3" name="Freeform 11"/>
          <p:cNvSpPr>
            <a:spLocks/>
          </p:cNvSpPr>
          <p:nvPr/>
        </p:nvSpPr>
        <p:spPr bwMode="auto">
          <a:xfrm>
            <a:off x="5304368" y="1089025"/>
            <a:ext cx="105833" cy="95250"/>
          </a:xfrm>
          <a:custGeom>
            <a:avLst/>
            <a:gdLst>
              <a:gd name="T0" fmla="*/ 2147483646 w 50"/>
              <a:gd name="T1" fmla="*/ 0 h 60"/>
              <a:gd name="T2" fmla="*/ 2147483646 w 50"/>
              <a:gd name="T3" fmla="*/ 2147483646 h 60"/>
              <a:gd name="T4" fmla="*/ 2147483646 w 50"/>
              <a:gd name="T5" fmla="*/ 2147483646 h 60"/>
              <a:gd name="T6" fmla="*/ 2147483646 w 50"/>
              <a:gd name="T7" fmla="*/ 2147483646 h 60"/>
              <a:gd name="T8" fmla="*/ 2147483646 w 50"/>
              <a:gd name="T9" fmla="*/ 2147483646 h 60"/>
              <a:gd name="T10" fmla="*/ 2147483646 w 50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"/>
              <a:gd name="T19" fmla="*/ 0 h 60"/>
              <a:gd name="T20" fmla="*/ 50 w 50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" h="60">
                <a:moveTo>
                  <a:pt x="36" y="0"/>
                </a:moveTo>
                <a:cubicBezTo>
                  <a:pt x="31" y="13"/>
                  <a:pt x="27" y="27"/>
                  <a:pt x="16" y="36"/>
                </a:cubicBezTo>
                <a:cubicBezTo>
                  <a:pt x="11" y="46"/>
                  <a:pt x="0" y="55"/>
                  <a:pt x="16" y="60"/>
                </a:cubicBezTo>
                <a:cubicBezTo>
                  <a:pt x="31" y="56"/>
                  <a:pt x="27" y="45"/>
                  <a:pt x="28" y="29"/>
                </a:cubicBezTo>
                <a:cubicBezTo>
                  <a:pt x="33" y="46"/>
                  <a:pt x="29" y="34"/>
                  <a:pt x="40" y="29"/>
                </a:cubicBezTo>
                <a:cubicBezTo>
                  <a:pt x="44" y="19"/>
                  <a:pt x="44" y="9"/>
                  <a:pt x="50" y="0"/>
                </a:cubicBezTo>
              </a:path>
            </a:pathLst>
          </a:cu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4" name="Freeform 12"/>
          <p:cNvSpPr>
            <a:spLocks/>
          </p:cNvSpPr>
          <p:nvPr/>
        </p:nvSpPr>
        <p:spPr bwMode="auto">
          <a:xfrm>
            <a:off x="6608234" y="854075"/>
            <a:ext cx="194733" cy="184150"/>
          </a:xfrm>
          <a:custGeom>
            <a:avLst/>
            <a:gdLst>
              <a:gd name="T0" fmla="*/ 2147483646 w 92"/>
              <a:gd name="T1" fmla="*/ 2147483646 h 116"/>
              <a:gd name="T2" fmla="*/ 2147483646 w 92"/>
              <a:gd name="T3" fmla="*/ 2147483646 h 116"/>
              <a:gd name="T4" fmla="*/ 2147483646 w 92"/>
              <a:gd name="T5" fmla="*/ 2147483646 h 116"/>
              <a:gd name="T6" fmla="*/ 2147483646 w 92"/>
              <a:gd name="T7" fmla="*/ 2147483646 h 116"/>
              <a:gd name="T8" fmla="*/ 2147483646 w 92"/>
              <a:gd name="T9" fmla="*/ 2147483646 h 116"/>
              <a:gd name="T10" fmla="*/ 2147483646 w 92"/>
              <a:gd name="T11" fmla="*/ 2147483646 h 116"/>
              <a:gd name="T12" fmla="*/ 2147483646 w 92"/>
              <a:gd name="T13" fmla="*/ 2147483646 h 116"/>
              <a:gd name="T14" fmla="*/ 2147483646 w 92"/>
              <a:gd name="T15" fmla="*/ 2147483646 h 116"/>
              <a:gd name="T16" fmla="*/ 0 w 92"/>
              <a:gd name="T17" fmla="*/ 0 h 116"/>
              <a:gd name="T18" fmla="*/ 2147483646 w 92"/>
              <a:gd name="T19" fmla="*/ 2147483646 h 1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2"/>
              <a:gd name="T31" fmla="*/ 0 h 116"/>
              <a:gd name="T32" fmla="*/ 92 w 92"/>
              <a:gd name="T33" fmla="*/ 116 h 1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2" h="116">
                <a:moveTo>
                  <a:pt x="3" y="12"/>
                </a:moveTo>
                <a:cubicBezTo>
                  <a:pt x="22" y="15"/>
                  <a:pt x="26" y="29"/>
                  <a:pt x="44" y="33"/>
                </a:cubicBezTo>
                <a:cubicBezTo>
                  <a:pt x="54" y="37"/>
                  <a:pt x="60" y="46"/>
                  <a:pt x="70" y="52"/>
                </a:cubicBezTo>
                <a:cubicBezTo>
                  <a:pt x="73" y="65"/>
                  <a:pt x="78" y="77"/>
                  <a:pt x="84" y="88"/>
                </a:cubicBezTo>
                <a:cubicBezTo>
                  <a:pt x="89" y="116"/>
                  <a:pt x="87" y="103"/>
                  <a:pt x="92" y="91"/>
                </a:cubicBezTo>
                <a:cubicBezTo>
                  <a:pt x="88" y="77"/>
                  <a:pt x="87" y="52"/>
                  <a:pt x="72" y="48"/>
                </a:cubicBezTo>
                <a:cubicBezTo>
                  <a:pt x="64" y="42"/>
                  <a:pt x="64" y="37"/>
                  <a:pt x="56" y="31"/>
                </a:cubicBezTo>
                <a:cubicBezTo>
                  <a:pt x="49" y="14"/>
                  <a:pt x="37" y="8"/>
                  <a:pt x="20" y="4"/>
                </a:cubicBezTo>
                <a:cubicBezTo>
                  <a:pt x="13" y="2"/>
                  <a:pt x="0" y="0"/>
                  <a:pt x="0" y="0"/>
                </a:cubicBezTo>
                <a:cubicBezTo>
                  <a:pt x="7" y="3"/>
                  <a:pt x="18" y="12"/>
                  <a:pt x="3" y="12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5" name="Freeform 13"/>
          <p:cNvSpPr>
            <a:spLocks/>
          </p:cNvSpPr>
          <p:nvPr/>
        </p:nvSpPr>
        <p:spPr bwMode="auto">
          <a:xfrm>
            <a:off x="6608234" y="982663"/>
            <a:ext cx="173567" cy="93662"/>
          </a:xfrm>
          <a:custGeom>
            <a:avLst/>
            <a:gdLst>
              <a:gd name="T0" fmla="*/ 0 w 82"/>
              <a:gd name="T1" fmla="*/ 2147483646 h 59"/>
              <a:gd name="T2" fmla="*/ 2147483646 w 82"/>
              <a:gd name="T3" fmla="*/ 2147483646 h 59"/>
              <a:gd name="T4" fmla="*/ 2147483646 w 82"/>
              <a:gd name="T5" fmla="*/ 2147483646 h 59"/>
              <a:gd name="T6" fmla="*/ 2147483646 w 82"/>
              <a:gd name="T7" fmla="*/ 2147483646 h 59"/>
              <a:gd name="T8" fmla="*/ 2147483646 w 82"/>
              <a:gd name="T9" fmla="*/ 2147483646 h 59"/>
              <a:gd name="T10" fmla="*/ 2147483646 w 82"/>
              <a:gd name="T11" fmla="*/ 2147483646 h 59"/>
              <a:gd name="T12" fmla="*/ 2147483646 w 82"/>
              <a:gd name="T13" fmla="*/ 2147483646 h 59"/>
              <a:gd name="T14" fmla="*/ 2147483646 w 82"/>
              <a:gd name="T15" fmla="*/ 2147483646 h 59"/>
              <a:gd name="T16" fmla="*/ 2147483646 w 82"/>
              <a:gd name="T17" fmla="*/ 2147483646 h 59"/>
              <a:gd name="T18" fmla="*/ 0 w 82"/>
              <a:gd name="T19" fmla="*/ 0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2"/>
              <a:gd name="T31" fmla="*/ 0 h 59"/>
              <a:gd name="T32" fmla="*/ 82 w 82"/>
              <a:gd name="T33" fmla="*/ 59 h 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2" h="59">
                <a:moveTo>
                  <a:pt x="0" y="15"/>
                </a:moveTo>
                <a:cubicBezTo>
                  <a:pt x="21" y="20"/>
                  <a:pt x="30" y="38"/>
                  <a:pt x="48" y="43"/>
                </a:cubicBezTo>
                <a:cubicBezTo>
                  <a:pt x="58" y="59"/>
                  <a:pt x="73" y="48"/>
                  <a:pt x="82" y="36"/>
                </a:cubicBezTo>
                <a:cubicBezTo>
                  <a:pt x="80" y="34"/>
                  <a:pt x="75" y="34"/>
                  <a:pt x="75" y="31"/>
                </a:cubicBezTo>
                <a:cubicBezTo>
                  <a:pt x="75" y="28"/>
                  <a:pt x="82" y="31"/>
                  <a:pt x="82" y="34"/>
                </a:cubicBezTo>
                <a:cubicBezTo>
                  <a:pt x="82" y="36"/>
                  <a:pt x="77" y="35"/>
                  <a:pt x="75" y="36"/>
                </a:cubicBezTo>
                <a:cubicBezTo>
                  <a:pt x="52" y="52"/>
                  <a:pt x="57" y="33"/>
                  <a:pt x="44" y="29"/>
                </a:cubicBezTo>
                <a:cubicBezTo>
                  <a:pt x="38" y="14"/>
                  <a:pt x="46" y="29"/>
                  <a:pt x="32" y="19"/>
                </a:cubicBezTo>
                <a:cubicBezTo>
                  <a:pt x="16" y="8"/>
                  <a:pt x="38" y="16"/>
                  <a:pt x="20" y="7"/>
                </a:cubicBezTo>
                <a:cubicBezTo>
                  <a:pt x="13" y="4"/>
                  <a:pt x="7" y="4"/>
                  <a:pt x="0" y="0"/>
                </a:cubicBezTo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6" name="Freeform 14"/>
          <p:cNvSpPr>
            <a:spLocks/>
          </p:cNvSpPr>
          <p:nvPr/>
        </p:nvSpPr>
        <p:spPr bwMode="auto">
          <a:xfrm>
            <a:off x="6587067" y="952500"/>
            <a:ext cx="234951" cy="187325"/>
          </a:xfrm>
          <a:custGeom>
            <a:avLst/>
            <a:gdLst>
              <a:gd name="T0" fmla="*/ 2147483646 w 111"/>
              <a:gd name="T1" fmla="*/ 2147483646 h 118"/>
              <a:gd name="T2" fmla="*/ 2147483646 w 111"/>
              <a:gd name="T3" fmla="*/ 2147483646 h 118"/>
              <a:gd name="T4" fmla="*/ 2147483646 w 111"/>
              <a:gd name="T5" fmla="*/ 2147483646 h 118"/>
              <a:gd name="T6" fmla="*/ 2147483646 w 111"/>
              <a:gd name="T7" fmla="*/ 2147483646 h 118"/>
              <a:gd name="T8" fmla="*/ 2147483646 w 111"/>
              <a:gd name="T9" fmla="*/ 2147483646 h 118"/>
              <a:gd name="T10" fmla="*/ 2147483646 w 111"/>
              <a:gd name="T11" fmla="*/ 2147483646 h 118"/>
              <a:gd name="T12" fmla="*/ 2147483646 w 111"/>
              <a:gd name="T13" fmla="*/ 2147483646 h 118"/>
              <a:gd name="T14" fmla="*/ 2147483646 w 111"/>
              <a:gd name="T15" fmla="*/ 2147483646 h 118"/>
              <a:gd name="T16" fmla="*/ 2147483646 w 111"/>
              <a:gd name="T17" fmla="*/ 2147483646 h 118"/>
              <a:gd name="T18" fmla="*/ 2147483646 w 111"/>
              <a:gd name="T19" fmla="*/ 2147483646 h 118"/>
              <a:gd name="T20" fmla="*/ 2147483646 w 111"/>
              <a:gd name="T21" fmla="*/ 2147483646 h 118"/>
              <a:gd name="T22" fmla="*/ 2147483646 w 111"/>
              <a:gd name="T23" fmla="*/ 2147483646 h 118"/>
              <a:gd name="T24" fmla="*/ 2147483646 w 111"/>
              <a:gd name="T25" fmla="*/ 2147483646 h 118"/>
              <a:gd name="T26" fmla="*/ 2147483646 w 111"/>
              <a:gd name="T27" fmla="*/ 2147483646 h 118"/>
              <a:gd name="T28" fmla="*/ 2147483646 w 111"/>
              <a:gd name="T29" fmla="*/ 2147483646 h 1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18"/>
              <a:gd name="T47" fmla="*/ 111 w 111"/>
              <a:gd name="T48" fmla="*/ 118 h 1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18">
                <a:moveTo>
                  <a:pt x="8" y="41"/>
                </a:moveTo>
                <a:cubicBezTo>
                  <a:pt x="21" y="45"/>
                  <a:pt x="27" y="46"/>
                  <a:pt x="42" y="48"/>
                </a:cubicBezTo>
                <a:cubicBezTo>
                  <a:pt x="49" y="71"/>
                  <a:pt x="47" y="94"/>
                  <a:pt x="51" y="118"/>
                </a:cubicBezTo>
                <a:cubicBezTo>
                  <a:pt x="72" y="94"/>
                  <a:pt x="71" y="52"/>
                  <a:pt x="42" y="38"/>
                </a:cubicBezTo>
                <a:cubicBezTo>
                  <a:pt x="39" y="36"/>
                  <a:pt x="24" y="34"/>
                  <a:pt x="22" y="34"/>
                </a:cubicBezTo>
                <a:cubicBezTo>
                  <a:pt x="15" y="31"/>
                  <a:pt x="8" y="29"/>
                  <a:pt x="1" y="26"/>
                </a:cubicBezTo>
                <a:cubicBezTo>
                  <a:pt x="3" y="25"/>
                  <a:pt x="6" y="26"/>
                  <a:pt x="8" y="24"/>
                </a:cubicBezTo>
                <a:cubicBezTo>
                  <a:pt x="10" y="22"/>
                  <a:pt x="8" y="17"/>
                  <a:pt x="10" y="17"/>
                </a:cubicBezTo>
                <a:cubicBezTo>
                  <a:pt x="24" y="15"/>
                  <a:pt x="37" y="18"/>
                  <a:pt x="51" y="19"/>
                </a:cubicBezTo>
                <a:cubicBezTo>
                  <a:pt x="78" y="39"/>
                  <a:pt x="43" y="32"/>
                  <a:pt x="111" y="29"/>
                </a:cubicBezTo>
                <a:cubicBezTo>
                  <a:pt x="108" y="9"/>
                  <a:pt x="97" y="20"/>
                  <a:pt x="80" y="26"/>
                </a:cubicBezTo>
                <a:cubicBezTo>
                  <a:pt x="71" y="23"/>
                  <a:pt x="60" y="16"/>
                  <a:pt x="51" y="14"/>
                </a:cubicBezTo>
                <a:cubicBezTo>
                  <a:pt x="39" y="12"/>
                  <a:pt x="27" y="12"/>
                  <a:pt x="15" y="10"/>
                </a:cubicBezTo>
                <a:cubicBezTo>
                  <a:pt x="12" y="6"/>
                  <a:pt x="1" y="0"/>
                  <a:pt x="1" y="5"/>
                </a:cubicBezTo>
                <a:cubicBezTo>
                  <a:pt x="0" y="17"/>
                  <a:pt x="6" y="29"/>
                  <a:pt x="8" y="41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7" name="Freeform 15"/>
          <p:cNvSpPr>
            <a:spLocks/>
          </p:cNvSpPr>
          <p:nvPr/>
        </p:nvSpPr>
        <p:spPr bwMode="auto">
          <a:xfrm>
            <a:off x="6593417" y="735013"/>
            <a:ext cx="254000" cy="88900"/>
          </a:xfrm>
          <a:custGeom>
            <a:avLst/>
            <a:gdLst>
              <a:gd name="T0" fmla="*/ 2147483646 w 120"/>
              <a:gd name="T1" fmla="*/ 2147483646 h 56"/>
              <a:gd name="T2" fmla="*/ 2147483646 w 120"/>
              <a:gd name="T3" fmla="*/ 2147483646 h 56"/>
              <a:gd name="T4" fmla="*/ 2147483646 w 120"/>
              <a:gd name="T5" fmla="*/ 2147483646 h 56"/>
              <a:gd name="T6" fmla="*/ 2147483646 w 120"/>
              <a:gd name="T7" fmla="*/ 2147483646 h 56"/>
              <a:gd name="T8" fmla="*/ 2147483646 w 120"/>
              <a:gd name="T9" fmla="*/ 2147483646 h 56"/>
              <a:gd name="T10" fmla="*/ 2147483646 w 120"/>
              <a:gd name="T11" fmla="*/ 2147483646 h 56"/>
              <a:gd name="T12" fmla="*/ 2147483646 w 120"/>
              <a:gd name="T13" fmla="*/ 0 h 56"/>
              <a:gd name="T14" fmla="*/ 2147483646 w 120"/>
              <a:gd name="T15" fmla="*/ 2147483646 h 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0"/>
              <a:gd name="T25" fmla="*/ 0 h 56"/>
              <a:gd name="T26" fmla="*/ 120 w 120"/>
              <a:gd name="T27" fmla="*/ 56 h 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0" h="56">
                <a:moveTo>
                  <a:pt x="15" y="7"/>
                </a:moveTo>
                <a:cubicBezTo>
                  <a:pt x="44" y="12"/>
                  <a:pt x="71" y="22"/>
                  <a:pt x="99" y="29"/>
                </a:cubicBezTo>
                <a:cubicBezTo>
                  <a:pt x="104" y="33"/>
                  <a:pt x="108" y="34"/>
                  <a:pt x="111" y="41"/>
                </a:cubicBezTo>
                <a:cubicBezTo>
                  <a:pt x="113" y="45"/>
                  <a:pt x="120" y="56"/>
                  <a:pt x="115" y="55"/>
                </a:cubicBezTo>
                <a:cubicBezTo>
                  <a:pt x="110" y="54"/>
                  <a:pt x="101" y="51"/>
                  <a:pt x="101" y="51"/>
                </a:cubicBezTo>
                <a:cubicBezTo>
                  <a:pt x="93" y="38"/>
                  <a:pt x="34" y="19"/>
                  <a:pt x="19" y="17"/>
                </a:cubicBezTo>
                <a:cubicBezTo>
                  <a:pt x="5" y="13"/>
                  <a:pt x="0" y="9"/>
                  <a:pt x="15" y="0"/>
                </a:cubicBezTo>
                <a:cubicBezTo>
                  <a:pt x="18" y="9"/>
                  <a:pt x="32" y="13"/>
                  <a:pt x="15" y="7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6589184" y="738189"/>
            <a:ext cx="270933" cy="141287"/>
          </a:xfrm>
          <a:custGeom>
            <a:avLst/>
            <a:gdLst>
              <a:gd name="T0" fmla="*/ 2147483646 w 128"/>
              <a:gd name="T1" fmla="*/ 2147483646 h 89"/>
              <a:gd name="T2" fmla="*/ 2147483646 w 128"/>
              <a:gd name="T3" fmla="*/ 2147483646 h 89"/>
              <a:gd name="T4" fmla="*/ 2147483646 w 128"/>
              <a:gd name="T5" fmla="*/ 2147483646 h 89"/>
              <a:gd name="T6" fmla="*/ 2147483646 w 128"/>
              <a:gd name="T7" fmla="*/ 2147483646 h 89"/>
              <a:gd name="T8" fmla="*/ 2147483646 w 128"/>
              <a:gd name="T9" fmla="*/ 2147483646 h 89"/>
              <a:gd name="T10" fmla="*/ 2147483646 w 128"/>
              <a:gd name="T11" fmla="*/ 2147483646 h 89"/>
              <a:gd name="T12" fmla="*/ 2147483646 w 128"/>
              <a:gd name="T13" fmla="*/ 2147483646 h 89"/>
              <a:gd name="T14" fmla="*/ 2147483646 w 128"/>
              <a:gd name="T15" fmla="*/ 2147483646 h 89"/>
              <a:gd name="T16" fmla="*/ 2147483646 w 128"/>
              <a:gd name="T17" fmla="*/ 2147483646 h 89"/>
              <a:gd name="T18" fmla="*/ 2147483646 w 128"/>
              <a:gd name="T19" fmla="*/ 2147483646 h 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89"/>
              <a:gd name="T32" fmla="*/ 128 w 128"/>
              <a:gd name="T33" fmla="*/ 89 h 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89">
                <a:moveTo>
                  <a:pt x="7" y="1"/>
                </a:moveTo>
                <a:cubicBezTo>
                  <a:pt x="34" y="2"/>
                  <a:pt x="45" y="0"/>
                  <a:pt x="65" y="13"/>
                </a:cubicBezTo>
                <a:cubicBezTo>
                  <a:pt x="75" y="30"/>
                  <a:pt x="62" y="10"/>
                  <a:pt x="77" y="25"/>
                </a:cubicBezTo>
                <a:cubicBezTo>
                  <a:pt x="82" y="30"/>
                  <a:pt x="84" y="41"/>
                  <a:pt x="89" y="46"/>
                </a:cubicBezTo>
                <a:cubicBezTo>
                  <a:pt x="98" y="55"/>
                  <a:pt x="113" y="68"/>
                  <a:pt x="125" y="73"/>
                </a:cubicBezTo>
                <a:cubicBezTo>
                  <a:pt x="128" y="83"/>
                  <a:pt x="125" y="86"/>
                  <a:pt x="115" y="89"/>
                </a:cubicBezTo>
                <a:cubicBezTo>
                  <a:pt x="108" y="85"/>
                  <a:pt x="100" y="82"/>
                  <a:pt x="93" y="77"/>
                </a:cubicBezTo>
                <a:cubicBezTo>
                  <a:pt x="89" y="64"/>
                  <a:pt x="89" y="58"/>
                  <a:pt x="77" y="53"/>
                </a:cubicBezTo>
                <a:cubicBezTo>
                  <a:pt x="54" y="21"/>
                  <a:pt x="42" y="24"/>
                  <a:pt x="5" y="13"/>
                </a:cubicBezTo>
                <a:cubicBezTo>
                  <a:pt x="1" y="3"/>
                  <a:pt x="0" y="7"/>
                  <a:pt x="7" y="1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9" name="Freeform 17"/>
          <p:cNvSpPr>
            <a:spLocks/>
          </p:cNvSpPr>
          <p:nvPr/>
        </p:nvSpPr>
        <p:spPr bwMode="auto">
          <a:xfrm>
            <a:off x="6371167" y="528638"/>
            <a:ext cx="298451" cy="195262"/>
          </a:xfrm>
          <a:custGeom>
            <a:avLst/>
            <a:gdLst>
              <a:gd name="T0" fmla="*/ 2147483646 w 141"/>
              <a:gd name="T1" fmla="*/ 2147483646 h 123"/>
              <a:gd name="T2" fmla="*/ 2147483646 w 141"/>
              <a:gd name="T3" fmla="*/ 2147483646 h 123"/>
              <a:gd name="T4" fmla="*/ 2147483646 w 141"/>
              <a:gd name="T5" fmla="*/ 2147483646 h 123"/>
              <a:gd name="T6" fmla="*/ 2147483646 w 141"/>
              <a:gd name="T7" fmla="*/ 2147483646 h 123"/>
              <a:gd name="T8" fmla="*/ 2147483646 w 141"/>
              <a:gd name="T9" fmla="*/ 2147483646 h 123"/>
              <a:gd name="T10" fmla="*/ 2147483646 w 141"/>
              <a:gd name="T11" fmla="*/ 2147483646 h 123"/>
              <a:gd name="T12" fmla="*/ 2147483646 w 141"/>
              <a:gd name="T13" fmla="*/ 2147483646 h 123"/>
              <a:gd name="T14" fmla="*/ 2147483646 w 141"/>
              <a:gd name="T15" fmla="*/ 2147483646 h 123"/>
              <a:gd name="T16" fmla="*/ 2147483646 w 141"/>
              <a:gd name="T17" fmla="*/ 2147483646 h 123"/>
              <a:gd name="T18" fmla="*/ 2147483646 w 141"/>
              <a:gd name="T19" fmla="*/ 2147483646 h 123"/>
              <a:gd name="T20" fmla="*/ 2147483646 w 141"/>
              <a:gd name="T21" fmla="*/ 2147483646 h 123"/>
              <a:gd name="T22" fmla="*/ 2147483646 w 141"/>
              <a:gd name="T23" fmla="*/ 2147483646 h 123"/>
              <a:gd name="T24" fmla="*/ 0 w 141"/>
              <a:gd name="T25" fmla="*/ 2147483646 h 123"/>
              <a:gd name="T26" fmla="*/ 2147483646 w 141"/>
              <a:gd name="T27" fmla="*/ 2147483646 h 123"/>
              <a:gd name="T28" fmla="*/ 2147483646 w 141"/>
              <a:gd name="T29" fmla="*/ 2147483646 h 12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1"/>
              <a:gd name="T46" fmla="*/ 0 h 123"/>
              <a:gd name="T47" fmla="*/ 141 w 141"/>
              <a:gd name="T48" fmla="*/ 123 h 12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1" h="123">
                <a:moveTo>
                  <a:pt x="24" y="29"/>
                </a:moveTo>
                <a:cubicBezTo>
                  <a:pt x="43" y="43"/>
                  <a:pt x="40" y="43"/>
                  <a:pt x="67" y="51"/>
                </a:cubicBezTo>
                <a:cubicBezTo>
                  <a:pt x="83" y="56"/>
                  <a:pt x="63" y="50"/>
                  <a:pt x="84" y="56"/>
                </a:cubicBezTo>
                <a:cubicBezTo>
                  <a:pt x="86" y="57"/>
                  <a:pt x="91" y="58"/>
                  <a:pt x="91" y="58"/>
                </a:cubicBezTo>
                <a:cubicBezTo>
                  <a:pt x="107" y="69"/>
                  <a:pt x="101" y="63"/>
                  <a:pt x="112" y="80"/>
                </a:cubicBezTo>
                <a:cubicBezTo>
                  <a:pt x="115" y="85"/>
                  <a:pt x="122" y="94"/>
                  <a:pt x="122" y="94"/>
                </a:cubicBezTo>
                <a:cubicBezTo>
                  <a:pt x="125" y="104"/>
                  <a:pt x="128" y="114"/>
                  <a:pt x="134" y="123"/>
                </a:cubicBezTo>
                <a:cubicBezTo>
                  <a:pt x="141" y="113"/>
                  <a:pt x="136" y="104"/>
                  <a:pt x="129" y="94"/>
                </a:cubicBezTo>
                <a:cubicBezTo>
                  <a:pt x="127" y="87"/>
                  <a:pt x="124" y="70"/>
                  <a:pt x="120" y="65"/>
                </a:cubicBezTo>
                <a:cubicBezTo>
                  <a:pt x="104" y="45"/>
                  <a:pt x="60" y="39"/>
                  <a:pt x="36" y="25"/>
                </a:cubicBezTo>
                <a:cubicBezTo>
                  <a:pt x="35" y="22"/>
                  <a:pt x="35" y="19"/>
                  <a:pt x="33" y="17"/>
                </a:cubicBezTo>
                <a:cubicBezTo>
                  <a:pt x="29" y="14"/>
                  <a:pt x="19" y="13"/>
                  <a:pt x="19" y="13"/>
                </a:cubicBezTo>
                <a:cubicBezTo>
                  <a:pt x="13" y="4"/>
                  <a:pt x="11" y="0"/>
                  <a:pt x="0" y="3"/>
                </a:cubicBezTo>
                <a:cubicBezTo>
                  <a:pt x="2" y="20"/>
                  <a:pt x="9" y="27"/>
                  <a:pt x="26" y="29"/>
                </a:cubicBezTo>
                <a:cubicBezTo>
                  <a:pt x="36" y="33"/>
                  <a:pt x="35" y="33"/>
                  <a:pt x="24" y="29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24451" y="201613"/>
            <a:ext cx="1733549" cy="1177925"/>
            <a:chOff x="2421" y="127"/>
            <a:chExt cx="819" cy="742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2421" y="127"/>
              <a:ext cx="819" cy="742"/>
              <a:chOff x="2421" y="127"/>
              <a:chExt cx="819" cy="742"/>
            </a:xfrm>
          </p:grpSpPr>
          <p:sp>
            <p:nvSpPr>
              <p:cNvPr id="69671" name="Freeform 20"/>
              <p:cNvSpPr>
                <a:spLocks/>
              </p:cNvSpPr>
              <p:nvPr/>
            </p:nvSpPr>
            <p:spPr bwMode="auto">
              <a:xfrm>
                <a:off x="2421" y="127"/>
                <a:ext cx="390" cy="632"/>
              </a:xfrm>
              <a:custGeom>
                <a:avLst/>
                <a:gdLst>
                  <a:gd name="T0" fmla="*/ 368 w 390"/>
                  <a:gd name="T1" fmla="*/ 82 h 632"/>
                  <a:gd name="T2" fmla="*/ 375 w 390"/>
                  <a:gd name="T3" fmla="*/ 113 h 632"/>
                  <a:gd name="T4" fmla="*/ 332 w 390"/>
                  <a:gd name="T5" fmla="*/ 132 h 632"/>
                  <a:gd name="T6" fmla="*/ 296 w 390"/>
                  <a:gd name="T7" fmla="*/ 144 h 632"/>
                  <a:gd name="T8" fmla="*/ 303 w 390"/>
                  <a:gd name="T9" fmla="*/ 147 h 632"/>
                  <a:gd name="T10" fmla="*/ 253 w 390"/>
                  <a:gd name="T11" fmla="*/ 163 h 632"/>
                  <a:gd name="T12" fmla="*/ 253 w 390"/>
                  <a:gd name="T13" fmla="*/ 173 h 632"/>
                  <a:gd name="T14" fmla="*/ 327 w 390"/>
                  <a:gd name="T15" fmla="*/ 147 h 632"/>
                  <a:gd name="T16" fmla="*/ 377 w 390"/>
                  <a:gd name="T17" fmla="*/ 123 h 632"/>
                  <a:gd name="T18" fmla="*/ 387 w 390"/>
                  <a:gd name="T19" fmla="*/ 171 h 632"/>
                  <a:gd name="T20" fmla="*/ 341 w 390"/>
                  <a:gd name="T21" fmla="*/ 197 h 632"/>
                  <a:gd name="T22" fmla="*/ 389 w 390"/>
                  <a:gd name="T23" fmla="*/ 214 h 632"/>
                  <a:gd name="T24" fmla="*/ 356 w 390"/>
                  <a:gd name="T25" fmla="*/ 315 h 632"/>
                  <a:gd name="T26" fmla="*/ 361 w 390"/>
                  <a:gd name="T27" fmla="*/ 375 h 632"/>
                  <a:gd name="T28" fmla="*/ 353 w 390"/>
                  <a:gd name="T29" fmla="*/ 389 h 632"/>
                  <a:gd name="T30" fmla="*/ 272 w 390"/>
                  <a:gd name="T31" fmla="*/ 387 h 632"/>
                  <a:gd name="T32" fmla="*/ 272 w 390"/>
                  <a:gd name="T33" fmla="*/ 418 h 632"/>
                  <a:gd name="T34" fmla="*/ 291 w 390"/>
                  <a:gd name="T35" fmla="*/ 430 h 632"/>
                  <a:gd name="T36" fmla="*/ 267 w 390"/>
                  <a:gd name="T37" fmla="*/ 459 h 632"/>
                  <a:gd name="T38" fmla="*/ 243 w 390"/>
                  <a:gd name="T39" fmla="*/ 473 h 632"/>
                  <a:gd name="T40" fmla="*/ 207 w 390"/>
                  <a:gd name="T41" fmla="*/ 487 h 632"/>
                  <a:gd name="T42" fmla="*/ 157 w 390"/>
                  <a:gd name="T43" fmla="*/ 521 h 632"/>
                  <a:gd name="T44" fmla="*/ 118 w 390"/>
                  <a:gd name="T45" fmla="*/ 562 h 632"/>
                  <a:gd name="T46" fmla="*/ 113 w 390"/>
                  <a:gd name="T47" fmla="*/ 598 h 632"/>
                  <a:gd name="T48" fmla="*/ 145 w 390"/>
                  <a:gd name="T49" fmla="*/ 562 h 632"/>
                  <a:gd name="T50" fmla="*/ 178 w 390"/>
                  <a:gd name="T51" fmla="*/ 538 h 632"/>
                  <a:gd name="T52" fmla="*/ 221 w 390"/>
                  <a:gd name="T53" fmla="*/ 516 h 632"/>
                  <a:gd name="T54" fmla="*/ 293 w 390"/>
                  <a:gd name="T55" fmla="*/ 471 h 632"/>
                  <a:gd name="T56" fmla="*/ 387 w 390"/>
                  <a:gd name="T57" fmla="*/ 432 h 632"/>
                  <a:gd name="T58" fmla="*/ 337 w 390"/>
                  <a:gd name="T59" fmla="*/ 497 h 632"/>
                  <a:gd name="T60" fmla="*/ 243 w 390"/>
                  <a:gd name="T61" fmla="*/ 547 h 632"/>
                  <a:gd name="T62" fmla="*/ 188 w 390"/>
                  <a:gd name="T63" fmla="*/ 583 h 632"/>
                  <a:gd name="T64" fmla="*/ 135 w 390"/>
                  <a:gd name="T65" fmla="*/ 624 h 632"/>
                  <a:gd name="T66" fmla="*/ 128 w 390"/>
                  <a:gd name="T67" fmla="*/ 622 h 632"/>
                  <a:gd name="T68" fmla="*/ 92 w 390"/>
                  <a:gd name="T69" fmla="*/ 583 h 632"/>
                  <a:gd name="T70" fmla="*/ 56 w 390"/>
                  <a:gd name="T71" fmla="*/ 523 h 632"/>
                  <a:gd name="T72" fmla="*/ 29 w 390"/>
                  <a:gd name="T73" fmla="*/ 473 h 632"/>
                  <a:gd name="T74" fmla="*/ 25 w 390"/>
                  <a:gd name="T75" fmla="*/ 281 h 632"/>
                  <a:gd name="T76" fmla="*/ 51 w 390"/>
                  <a:gd name="T77" fmla="*/ 207 h 632"/>
                  <a:gd name="T78" fmla="*/ 106 w 390"/>
                  <a:gd name="T79" fmla="*/ 127 h 632"/>
                  <a:gd name="T80" fmla="*/ 157 w 390"/>
                  <a:gd name="T81" fmla="*/ 84 h 632"/>
                  <a:gd name="T82" fmla="*/ 229 w 390"/>
                  <a:gd name="T83" fmla="*/ 41 h 632"/>
                  <a:gd name="T84" fmla="*/ 365 w 390"/>
                  <a:gd name="T85" fmla="*/ 0 h 6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90"/>
                  <a:gd name="T130" fmla="*/ 0 h 632"/>
                  <a:gd name="T131" fmla="*/ 390 w 390"/>
                  <a:gd name="T132" fmla="*/ 632 h 6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90" h="632">
                    <a:moveTo>
                      <a:pt x="365" y="0"/>
                    </a:moveTo>
                    <a:cubicBezTo>
                      <a:pt x="366" y="27"/>
                      <a:pt x="366" y="55"/>
                      <a:pt x="368" y="82"/>
                    </a:cubicBezTo>
                    <a:cubicBezTo>
                      <a:pt x="368" y="88"/>
                      <a:pt x="373" y="99"/>
                      <a:pt x="373" y="99"/>
                    </a:cubicBezTo>
                    <a:cubicBezTo>
                      <a:pt x="374" y="104"/>
                      <a:pt x="378" y="109"/>
                      <a:pt x="375" y="113"/>
                    </a:cubicBezTo>
                    <a:cubicBezTo>
                      <a:pt x="372" y="117"/>
                      <a:pt x="366" y="114"/>
                      <a:pt x="361" y="115"/>
                    </a:cubicBezTo>
                    <a:cubicBezTo>
                      <a:pt x="351" y="117"/>
                      <a:pt x="340" y="126"/>
                      <a:pt x="332" y="132"/>
                    </a:cubicBezTo>
                    <a:cubicBezTo>
                      <a:pt x="327" y="144"/>
                      <a:pt x="317" y="136"/>
                      <a:pt x="308" y="132"/>
                    </a:cubicBezTo>
                    <a:cubicBezTo>
                      <a:pt x="303" y="133"/>
                      <a:pt x="278" y="139"/>
                      <a:pt x="296" y="144"/>
                    </a:cubicBezTo>
                    <a:cubicBezTo>
                      <a:pt x="300" y="143"/>
                      <a:pt x="320" y="136"/>
                      <a:pt x="320" y="144"/>
                    </a:cubicBezTo>
                    <a:cubicBezTo>
                      <a:pt x="320" y="150"/>
                      <a:pt x="309" y="146"/>
                      <a:pt x="303" y="147"/>
                    </a:cubicBezTo>
                    <a:cubicBezTo>
                      <a:pt x="293" y="148"/>
                      <a:pt x="284" y="148"/>
                      <a:pt x="274" y="149"/>
                    </a:cubicBezTo>
                    <a:cubicBezTo>
                      <a:pt x="258" y="161"/>
                      <a:pt x="265" y="156"/>
                      <a:pt x="253" y="163"/>
                    </a:cubicBezTo>
                    <a:cubicBezTo>
                      <a:pt x="249" y="169"/>
                      <a:pt x="235" y="187"/>
                      <a:pt x="250" y="183"/>
                    </a:cubicBezTo>
                    <a:cubicBezTo>
                      <a:pt x="251" y="180"/>
                      <a:pt x="250" y="175"/>
                      <a:pt x="253" y="173"/>
                    </a:cubicBezTo>
                    <a:cubicBezTo>
                      <a:pt x="257" y="170"/>
                      <a:pt x="295" y="161"/>
                      <a:pt x="298" y="161"/>
                    </a:cubicBezTo>
                    <a:cubicBezTo>
                      <a:pt x="309" y="158"/>
                      <a:pt x="317" y="151"/>
                      <a:pt x="327" y="147"/>
                    </a:cubicBezTo>
                    <a:cubicBezTo>
                      <a:pt x="336" y="143"/>
                      <a:pt x="347" y="142"/>
                      <a:pt x="356" y="139"/>
                    </a:cubicBezTo>
                    <a:cubicBezTo>
                      <a:pt x="363" y="132"/>
                      <a:pt x="369" y="128"/>
                      <a:pt x="377" y="123"/>
                    </a:cubicBezTo>
                    <a:cubicBezTo>
                      <a:pt x="381" y="133"/>
                      <a:pt x="377" y="140"/>
                      <a:pt x="375" y="151"/>
                    </a:cubicBezTo>
                    <a:cubicBezTo>
                      <a:pt x="378" y="162"/>
                      <a:pt x="384" y="160"/>
                      <a:pt x="387" y="171"/>
                    </a:cubicBezTo>
                    <a:cubicBezTo>
                      <a:pt x="384" y="209"/>
                      <a:pt x="390" y="196"/>
                      <a:pt x="370" y="190"/>
                    </a:cubicBezTo>
                    <a:cubicBezTo>
                      <a:pt x="359" y="192"/>
                      <a:pt x="351" y="194"/>
                      <a:pt x="341" y="197"/>
                    </a:cubicBezTo>
                    <a:cubicBezTo>
                      <a:pt x="334" y="209"/>
                      <a:pt x="321" y="205"/>
                      <a:pt x="337" y="209"/>
                    </a:cubicBezTo>
                    <a:cubicBezTo>
                      <a:pt x="356" y="204"/>
                      <a:pt x="371" y="206"/>
                      <a:pt x="389" y="214"/>
                    </a:cubicBezTo>
                    <a:cubicBezTo>
                      <a:pt x="387" y="235"/>
                      <a:pt x="387" y="257"/>
                      <a:pt x="375" y="274"/>
                    </a:cubicBezTo>
                    <a:cubicBezTo>
                      <a:pt x="374" y="292"/>
                      <a:pt x="373" y="308"/>
                      <a:pt x="356" y="315"/>
                    </a:cubicBezTo>
                    <a:cubicBezTo>
                      <a:pt x="350" y="324"/>
                      <a:pt x="347" y="334"/>
                      <a:pt x="341" y="343"/>
                    </a:cubicBezTo>
                    <a:cubicBezTo>
                      <a:pt x="344" y="357"/>
                      <a:pt x="353" y="363"/>
                      <a:pt x="361" y="375"/>
                    </a:cubicBezTo>
                    <a:cubicBezTo>
                      <a:pt x="360" y="382"/>
                      <a:pt x="362" y="390"/>
                      <a:pt x="358" y="396"/>
                    </a:cubicBezTo>
                    <a:cubicBezTo>
                      <a:pt x="357" y="398"/>
                      <a:pt x="355" y="391"/>
                      <a:pt x="353" y="389"/>
                    </a:cubicBezTo>
                    <a:cubicBezTo>
                      <a:pt x="343" y="380"/>
                      <a:pt x="330" y="373"/>
                      <a:pt x="317" y="370"/>
                    </a:cubicBezTo>
                    <a:cubicBezTo>
                      <a:pt x="290" y="372"/>
                      <a:pt x="291" y="373"/>
                      <a:pt x="272" y="387"/>
                    </a:cubicBezTo>
                    <a:cubicBezTo>
                      <a:pt x="267" y="399"/>
                      <a:pt x="259" y="392"/>
                      <a:pt x="253" y="403"/>
                    </a:cubicBezTo>
                    <a:cubicBezTo>
                      <a:pt x="261" y="409"/>
                      <a:pt x="266" y="410"/>
                      <a:pt x="272" y="418"/>
                    </a:cubicBezTo>
                    <a:cubicBezTo>
                      <a:pt x="273" y="420"/>
                      <a:pt x="272" y="424"/>
                      <a:pt x="274" y="425"/>
                    </a:cubicBezTo>
                    <a:cubicBezTo>
                      <a:pt x="279" y="428"/>
                      <a:pt x="291" y="430"/>
                      <a:pt x="291" y="430"/>
                    </a:cubicBezTo>
                    <a:cubicBezTo>
                      <a:pt x="288" y="440"/>
                      <a:pt x="276" y="441"/>
                      <a:pt x="269" y="451"/>
                    </a:cubicBezTo>
                    <a:cubicBezTo>
                      <a:pt x="268" y="454"/>
                      <a:pt x="269" y="457"/>
                      <a:pt x="267" y="459"/>
                    </a:cubicBezTo>
                    <a:cubicBezTo>
                      <a:pt x="264" y="461"/>
                      <a:pt x="259" y="460"/>
                      <a:pt x="255" y="461"/>
                    </a:cubicBezTo>
                    <a:cubicBezTo>
                      <a:pt x="243" y="466"/>
                      <a:pt x="253" y="466"/>
                      <a:pt x="243" y="473"/>
                    </a:cubicBezTo>
                    <a:cubicBezTo>
                      <a:pt x="239" y="476"/>
                      <a:pt x="233" y="476"/>
                      <a:pt x="229" y="478"/>
                    </a:cubicBezTo>
                    <a:cubicBezTo>
                      <a:pt x="222" y="482"/>
                      <a:pt x="207" y="487"/>
                      <a:pt x="207" y="487"/>
                    </a:cubicBezTo>
                    <a:cubicBezTo>
                      <a:pt x="189" y="500"/>
                      <a:pt x="201" y="504"/>
                      <a:pt x="178" y="511"/>
                    </a:cubicBezTo>
                    <a:cubicBezTo>
                      <a:pt x="171" y="516"/>
                      <a:pt x="165" y="519"/>
                      <a:pt x="157" y="521"/>
                    </a:cubicBezTo>
                    <a:cubicBezTo>
                      <a:pt x="149" y="526"/>
                      <a:pt x="144" y="531"/>
                      <a:pt x="135" y="533"/>
                    </a:cubicBezTo>
                    <a:cubicBezTo>
                      <a:pt x="128" y="542"/>
                      <a:pt x="125" y="553"/>
                      <a:pt x="118" y="562"/>
                    </a:cubicBezTo>
                    <a:cubicBezTo>
                      <a:pt x="117" y="572"/>
                      <a:pt x="117" y="581"/>
                      <a:pt x="116" y="591"/>
                    </a:cubicBezTo>
                    <a:cubicBezTo>
                      <a:pt x="116" y="594"/>
                      <a:pt x="113" y="600"/>
                      <a:pt x="113" y="598"/>
                    </a:cubicBezTo>
                    <a:cubicBezTo>
                      <a:pt x="117" y="579"/>
                      <a:pt x="113" y="582"/>
                      <a:pt x="125" y="579"/>
                    </a:cubicBezTo>
                    <a:cubicBezTo>
                      <a:pt x="134" y="574"/>
                      <a:pt x="136" y="567"/>
                      <a:pt x="145" y="562"/>
                    </a:cubicBezTo>
                    <a:cubicBezTo>
                      <a:pt x="151" y="551"/>
                      <a:pt x="151" y="547"/>
                      <a:pt x="161" y="543"/>
                    </a:cubicBezTo>
                    <a:cubicBezTo>
                      <a:pt x="167" y="541"/>
                      <a:pt x="178" y="538"/>
                      <a:pt x="178" y="538"/>
                    </a:cubicBezTo>
                    <a:cubicBezTo>
                      <a:pt x="185" y="533"/>
                      <a:pt x="191" y="528"/>
                      <a:pt x="200" y="526"/>
                    </a:cubicBezTo>
                    <a:cubicBezTo>
                      <a:pt x="207" y="521"/>
                      <a:pt x="213" y="519"/>
                      <a:pt x="221" y="516"/>
                    </a:cubicBezTo>
                    <a:cubicBezTo>
                      <a:pt x="229" y="509"/>
                      <a:pt x="240" y="503"/>
                      <a:pt x="250" y="499"/>
                    </a:cubicBezTo>
                    <a:cubicBezTo>
                      <a:pt x="262" y="487"/>
                      <a:pt x="280" y="482"/>
                      <a:pt x="293" y="471"/>
                    </a:cubicBezTo>
                    <a:cubicBezTo>
                      <a:pt x="310" y="458"/>
                      <a:pt x="311" y="437"/>
                      <a:pt x="334" y="430"/>
                    </a:cubicBezTo>
                    <a:cubicBezTo>
                      <a:pt x="345" y="422"/>
                      <a:pt x="376" y="431"/>
                      <a:pt x="387" y="432"/>
                    </a:cubicBezTo>
                    <a:cubicBezTo>
                      <a:pt x="385" y="441"/>
                      <a:pt x="375" y="456"/>
                      <a:pt x="375" y="456"/>
                    </a:cubicBezTo>
                    <a:cubicBezTo>
                      <a:pt x="372" y="465"/>
                      <a:pt x="346" y="494"/>
                      <a:pt x="337" y="497"/>
                    </a:cubicBezTo>
                    <a:cubicBezTo>
                      <a:pt x="327" y="503"/>
                      <a:pt x="317" y="504"/>
                      <a:pt x="305" y="507"/>
                    </a:cubicBezTo>
                    <a:cubicBezTo>
                      <a:pt x="296" y="537"/>
                      <a:pt x="270" y="545"/>
                      <a:pt x="243" y="547"/>
                    </a:cubicBezTo>
                    <a:cubicBezTo>
                      <a:pt x="234" y="551"/>
                      <a:pt x="231" y="555"/>
                      <a:pt x="224" y="562"/>
                    </a:cubicBezTo>
                    <a:cubicBezTo>
                      <a:pt x="215" y="571"/>
                      <a:pt x="199" y="577"/>
                      <a:pt x="188" y="583"/>
                    </a:cubicBezTo>
                    <a:cubicBezTo>
                      <a:pt x="183" y="595"/>
                      <a:pt x="169" y="598"/>
                      <a:pt x="157" y="603"/>
                    </a:cubicBezTo>
                    <a:cubicBezTo>
                      <a:pt x="151" y="611"/>
                      <a:pt x="144" y="622"/>
                      <a:pt x="135" y="624"/>
                    </a:cubicBezTo>
                    <a:cubicBezTo>
                      <a:pt x="133" y="626"/>
                      <a:pt x="133" y="632"/>
                      <a:pt x="130" y="631"/>
                    </a:cubicBezTo>
                    <a:cubicBezTo>
                      <a:pt x="127" y="630"/>
                      <a:pt x="129" y="625"/>
                      <a:pt x="128" y="622"/>
                    </a:cubicBezTo>
                    <a:cubicBezTo>
                      <a:pt x="125" y="612"/>
                      <a:pt x="121" y="601"/>
                      <a:pt x="111" y="598"/>
                    </a:cubicBezTo>
                    <a:cubicBezTo>
                      <a:pt x="106" y="590"/>
                      <a:pt x="100" y="588"/>
                      <a:pt x="92" y="583"/>
                    </a:cubicBezTo>
                    <a:cubicBezTo>
                      <a:pt x="87" y="580"/>
                      <a:pt x="77" y="574"/>
                      <a:pt x="77" y="574"/>
                    </a:cubicBezTo>
                    <a:cubicBezTo>
                      <a:pt x="72" y="557"/>
                      <a:pt x="64" y="539"/>
                      <a:pt x="56" y="523"/>
                    </a:cubicBezTo>
                    <a:cubicBezTo>
                      <a:pt x="52" y="515"/>
                      <a:pt x="41" y="502"/>
                      <a:pt x="41" y="502"/>
                    </a:cubicBezTo>
                    <a:cubicBezTo>
                      <a:pt x="38" y="491"/>
                      <a:pt x="36" y="482"/>
                      <a:pt x="29" y="473"/>
                    </a:cubicBezTo>
                    <a:cubicBezTo>
                      <a:pt x="25" y="458"/>
                      <a:pt x="19" y="443"/>
                      <a:pt x="15" y="427"/>
                    </a:cubicBezTo>
                    <a:cubicBezTo>
                      <a:pt x="15" y="425"/>
                      <a:pt x="0" y="317"/>
                      <a:pt x="25" y="281"/>
                    </a:cubicBezTo>
                    <a:cubicBezTo>
                      <a:pt x="30" y="264"/>
                      <a:pt x="27" y="272"/>
                      <a:pt x="32" y="259"/>
                    </a:cubicBezTo>
                    <a:cubicBezTo>
                      <a:pt x="34" y="241"/>
                      <a:pt x="40" y="222"/>
                      <a:pt x="51" y="207"/>
                    </a:cubicBezTo>
                    <a:cubicBezTo>
                      <a:pt x="54" y="192"/>
                      <a:pt x="60" y="187"/>
                      <a:pt x="68" y="175"/>
                    </a:cubicBezTo>
                    <a:cubicBezTo>
                      <a:pt x="74" y="155"/>
                      <a:pt x="95" y="144"/>
                      <a:pt x="106" y="127"/>
                    </a:cubicBezTo>
                    <a:cubicBezTo>
                      <a:pt x="111" y="119"/>
                      <a:pt x="125" y="106"/>
                      <a:pt x="125" y="106"/>
                    </a:cubicBezTo>
                    <a:cubicBezTo>
                      <a:pt x="131" y="91"/>
                      <a:pt x="144" y="89"/>
                      <a:pt x="157" y="84"/>
                    </a:cubicBezTo>
                    <a:cubicBezTo>
                      <a:pt x="167" y="74"/>
                      <a:pt x="185" y="62"/>
                      <a:pt x="200" y="58"/>
                    </a:cubicBezTo>
                    <a:cubicBezTo>
                      <a:pt x="211" y="50"/>
                      <a:pt x="217" y="44"/>
                      <a:pt x="229" y="41"/>
                    </a:cubicBezTo>
                    <a:cubicBezTo>
                      <a:pt x="253" y="24"/>
                      <a:pt x="292" y="18"/>
                      <a:pt x="320" y="12"/>
                    </a:cubicBezTo>
                    <a:cubicBezTo>
                      <a:pt x="333" y="9"/>
                      <a:pt x="359" y="14"/>
                      <a:pt x="365" y="0"/>
                    </a:cubicBezTo>
                    <a:close/>
                  </a:path>
                </a:pathLst>
              </a:cu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672" name="Freeform 21"/>
              <p:cNvSpPr>
                <a:spLocks/>
              </p:cNvSpPr>
              <p:nvPr/>
            </p:nvSpPr>
            <p:spPr bwMode="auto">
              <a:xfrm>
                <a:off x="2554" y="599"/>
                <a:ext cx="616" cy="270"/>
              </a:xfrm>
              <a:custGeom>
                <a:avLst/>
                <a:gdLst>
                  <a:gd name="T0" fmla="*/ 26 w 616"/>
                  <a:gd name="T1" fmla="*/ 167 h 270"/>
                  <a:gd name="T2" fmla="*/ 40 w 616"/>
                  <a:gd name="T3" fmla="*/ 147 h 270"/>
                  <a:gd name="T4" fmla="*/ 96 w 616"/>
                  <a:gd name="T5" fmla="*/ 109 h 270"/>
                  <a:gd name="T6" fmla="*/ 180 w 616"/>
                  <a:gd name="T7" fmla="*/ 71 h 270"/>
                  <a:gd name="T8" fmla="*/ 244 w 616"/>
                  <a:gd name="T9" fmla="*/ 59 h 270"/>
                  <a:gd name="T10" fmla="*/ 280 w 616"/>
                  <a:gd name="T11" fmla="*/ 47 h 270"/>
                  <a:gd name="T12" fmla="*/ 261 w 616"/>
                  <a:gd name="T13" fmla="*/ 145 h 270"/>
                  <a:gd name="T14" fmla="*/ 266 w 616"/>
                  <a:gd name="T15" fmla="*/ 191 h 270"/>
                  <a:gd name="T16" fmla="*/ 302 w 616"/>
                  <a:gd name="T17" fmla="*/ 131 h 270"/>
                  <a:gd name="T18" fmla="*/ 328 w 616"/>
                  <a:gd name="T19" fmla="*/ 143 h 270"/>
                  <a:gd name="T20" fmla="*/ 357 w 616"/>
                  <a:gd name="T21" fmla="*/ 167 h 270"/>
                  <a:gd name="T22" fmla="*/ 396 w 616"/>
                  <a:gd name="T23" fmla="*/ 200 h 270"/>
                  <a:gd name="T24" fmla="*/ 360 w 616"/>
                  <a:gd name="T25" fmla="*/ 140 h 270"/>
                  <a:gd name="T26" fmla="*/ 340 w 616"/>
                  <a:gd name="T27" fmla="*/ 104 h 270"/>
                  <a:gd name="T28" fmla="*/ 360 w 616"/>
                  <a:gd name="T29" fmla="*/ 102 h 270"/>
                  <a:gd name="T30" fmla="*/ 376 w 616"/>
                  <a:gd name="T31" fmla="*/ 155 h 270"/>
                  <a:gd name="T32" fmla="*/ 403 w 616"/>
                  <a:gd name="T33" fmla="*/ 174 h 270"/>
                  <a:gd name="T34" fmla="*/ 434 w 616"/>
                  <a:gd name="T35" fmla="*/ 219 h 270"/>
                  <a:gd name="T36" fmla="*/ 417 w 616"/>
                  <a:gd name="T37" fmla="*/ 123 h 270"/>
                  <a:gd name="T38" fmla="*/ 434 w 616"/>
                  <a:gd name="T39" fmla="*/ 119 h 270"/>
                  <a:gd name="T40" fmla="*/ 475 w 616"/>
                  <a:gd name="T41" fmla="*/ 145 h 270"/>
                  <a:gd name="T42" fmla="*/ 552 w 616"/>
                  <a:gd name="T43" fmla="*/ 181 h 270"/>
                  <a:gd name="T44" fmla="*/ 492 w 616"/>
                  <a:gd name="T45" fmla="*/ 143 h 270"/>
                  <a:gd name="T46" fmla="*/ 424 w 616"/>
                  <a:gd name="T47" fmla="*/ 99 h 270"/>
                  <a:gd name="T48" fmla="*/ 403 w 616"/>
                  <a:gd name="T49" fmla="*/ 18 h 270"/>
                  <a:gd name="T50" fmla="*/ 391 w 616"/>
                  <a:gd name="T51" fmla="*/ 3 h 270"/>
                  <a:gd name="T52" fmla="*/ 444 w 616"/>
                  <a:gd name="T53" fmla="*/ 47 h 270"/>
                  <a:gd name="T54" fmla="*/ 460 w 616"/>
                  <a:gd name="T55" fmla="*/ 95 h 270"/>
                  <a:gd name="T56" fmla="*/ 504 w 616"/>
                  <a:gd name="T57" fmla="*/ 164 h 270"/>
                  <a:gd name="T58" fmla="*/ 489 w 616"/>
                  <a:gd name="T59" fmla="*/ 78 h 270"/>
                  <a:gd name="T60" fmla="*/ 429 w 616"/>
                  <a:gd name="T61" fmla="*/ 30 h 270"/>
                  <a:gd name="T62" fmla="*/ 453 w 616"/>
                  <a:gd name="T63" fmla="*/ 27 h 270"/>
                  <a:gd name="T64" fmla="*/ 523 w 616"/>
                  <a:gd name="T65" fmla="*/ 56 h 270"/>
                  <a:gd name="T66" fmla="*/ 564 w 616"/>
                  <a:gd name="T67" fmla="*/ 78 h 270"/>
                  <a:gd name="T68" fmla="*/ 578 w 616"/>
                  <a:gd name="T69" fmla="*/ 99 h 270"/>
                  <a:gd name="T70" fmla="*/ 549 w 616"/>
                  <a:gd name="T71" fmla="*/ 47 h 270"/>
                  <a:gd name="T72" fmla="*/ 528 w 616"/>
                  <a:gd name="T73" fmla="*/ 25 h 270"/>
                  <a:gd name="T74" fmla="*/ 590 w 616"/>
                  <a:gd name="T75" fmla="*/ 47 h 270"/>
                  <a:gd name="T76" fmla="*/ 592 w 616"/>
                  <a:gd name="T77" fmla="*/ 121 h 270"/>
                  <a:gd name="T78" fmla="*/ 571 w 616"/>
                  <a:gd name="T79" fmla="*/ 162 h 270"/>
                  <a:gd name="T80" fmla="*/ 532 w 616"/>
                  <a:gd name="T81" fmla="*/ 188 h 270"/>
                  <a:gd name="T82" fmla="*/ 472 w 616"/>
                  <a:gd name="T83" fmla="*/ 219 h 270"/>
                  <a:gd name="T84" fmla="*/ 408 w 616"/>
                  <a:gd name="T85" fmla="*/ 243 h 270"/>
                  <a:gd name="T86" fmla="*/ 271 w 616"/>
                  <a:gd name="T87" fmla="*/ 270 h 270"/>
                  <a:gd name="T88" fmla="*/ 127 w 616"/>
                  <a:gd name="T89" fmla="*/ 239 h 270"/>
                  <a:gd name="T90" fmla="*/ 36 w 616"/>
                  <a:gd name="T91" fmla="*/ 205 h 270"/>
                  <a:gd name="T92" fmla="*/ 0 w 616"/>
                  <a:gd name="T93" fmla="*/ 169 h 2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16"/>
                  <a:gd name="T142" fmla="*/ 0 h 270"/>
                  <a:gd name="T143" fmla="*/ 616 w 616"/>
                  <a:gd name="T144" fmla="*/ 270 h 27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16" h="270">
                    <a:moveTo>
                      <a:pt x="0" y="169"/>
                    </a:moveTo>
                    <a:cubicBezTo>
                      <a:pt x="9" y="168"/>
                      <a:pt x="18" y="169"/>
                      <a:pt x="26" y="167"/>
                    </a:cubicBezTo>
                    <a:cubicBezTo>
                      <a:pt x="28" y="166"/>
                      <a:pt x="19" y="167"/>
                      <a:pt x="19" y="164"/>
                    </a:cubicBezTo>
                    <a:cubicBezTo>
                      <a:pt x="19" y="155"/>
                      <a:pt x="40" y="147"/>
                      <a:pt x="40" y="147"/>
                    </a:cubicBezTo>
                    <a:cubicBezTo>
                      <a:pt x="46" y="133"/>
                      <a:pt x="52" y="129"/>
                      <a:pt x="67" y="126"/>
                    </a:cubicBezTo>
                    <a:cubicBezTo>
                      <a:pt x="78" y="121"/>
                      <a:pt x="84" y="112"/>
                      <a:pt x="96" y="109"/>
                    </a:cubicBezTo>
                    <a:cubicBezTo>
                      <a:pt x="111" y="101"/>
                      <a:pt x="128" y="95"/>
                      <a:pt x="144" y="92"/>
                    </a:cubicBezTo>
                    <a:cubicBezTo>
                      <a:pt x="155" y="84"/>
                      <a:pt x="166" y="74"/>
                      <a:pt x="180" y="71"/>
                    </a:cubicBezTo>
                    <a:cubicBezTo>
                      <a:pt x="188" y="61"/>
                      <a:pt x="196" y="57"/>
                      <a:pt x="208" y="54"/>
                    </a:cubicBezTo>
                    <a:cubicBezTo>
                      <a:pt x="220" y="55"/>
                      <a:pt x="232" y="60"/>
                      <a:pt x="244" y="59"/>
                    </a:cubicBezTo>
                    <a:cubicBezTo>
                      <a:pt x="251" y="58"/>
                      <a:pt x="257" y="56"/>
                      <a:pt x="264" y="54"/>
                    </a:cubicBezTo>
                    <a:cubicBezTo>
                      <a:pt x="270" y="53"/>
                      <a:pt x="280" y="47"/>
                      <a:pt x="280" y="47"/>
                    </a:cubicBezTo>
                    <a:cubicBezTo>
                      <a:pt x="273" y="73"/>
                      <a:pt x="283" y="93"/>
                      <a:pt x="290" y="116"/>
                    </a:cubicBezTo>
                    <a:cubicBezTo>
                      <a:pt x="277" y="122"/>
                      <a:pt x="273" y="137"/>
                      <a:pt x="261" y="145"/>
                    </a:cubicBezTo>
                    <a:cubicBezTo>
                      <a:pt x="256" y="162"/>
                      <a:pt x="251" y="179"/>
                      <a:pt x="244" y="195"/>
                    </a:cubicBezTo>
                    <a:cubicBezTo>
                      <a:pt x="255" y="199"/>
                      <a:pt x="255" y="194"/>
                      <a:pt x="266" y="191"/>
                    </a:cubicBezTo>
                    <a:cubicBezTo>
                      <a:pt x="272" y="182"/>
                      <a:pt x="275" y="170"/>
                      <a:pt x="285" y="167"/>
                    </a:cubicBezTo>
                    <a:cubicBezTo>
                      <a:pt x="292" y="155"/>
                      <a:pt x="294" y="142"/>
                      <a:pt x="302" y="131"/>
                    </a:cubicBezTo>
                    <a:cubicBezTo>
                      <a:pt x="307" y="113"/>
                      <a:pt x="318" y="124"/>
                      <a:pt x="324" y="135"/>
                    </a:cubicBezTo>
                    <a:cubicBezTo>
                      <a:pt x="326" y="138"/>
                      <a:pt x="326" y="141"/>
                      <a:pt x="328" y="143"/>
                    </a:cubicBezTo>
                    <a:cubicBezTo>
                      <a:pt x="330" y="145"/>
                      <a:pt x="333" y="144"/>
                      <a:pt x="336" y="145"/>
                    </a:cubicBezTo>
                    <a:cubicBezTo>
                      <a:pt x="339" y="157"/>
                      <a:pt x="346" y="162"/>
                      <a:pt x="357" y="167"/>
                    </a:cubicBezTo>
                    <a:cubicBezTo>
                      <a:pt x="361" y="177"/>
                      <a:pt x="361" y="180"/>
                      <a:pt x="372" y="183"/>
                    </a:cubicBezTo>
                    <a:cubicBezTo>
                      <a:pt x="376" y="201"/>
                      <a:pt x="372" y="198"/>
                      <a:pt x="396" y="200"/>
                    </a:cubicBezTo>
                    <a:cubicBezTo>
                      <a:pt x="393" y="187"/>
                      <a:pt x="392" y="172"/>
                      <a:pt x="381" y="164"/>
                    </a:cubicBezTo>
                    <a:cubicBezTo>
                      <a:pt x="377" y="151"/>
                      <a:pt x="374" y="145"/>
                      <a:pt x="360" y="140"/>
                    </a:cubicBezTo>
                    <a:cubicBezTo>
                      <a:pt x="354" y="132"/>
                      <a:pt x="349" y="131"/>
                      <a:pt x="340" y="126"/>
                    </a:cubicBezTo>
                    <a:cubicBezTo>
                      <a:pt x="335" y="117"/>
                      <a:pt x="337" y="114"/>
                      <a:pt x="340" y="104"/>
                    </a:cubicBezTo>
                    <a:cubicBezTo>
                      <a:pt x="324" y="101"/>
                      <a:pt x="320" y="95"/>
                      <a:pt x="338" y="90"/>
                    </a:cubicBezTo>
                    <a:cubicBezTo>
                      <a:pt x="347" y="92"/>
                      <a:pt x="352" y="97"/>
                      <a:pt x="360" y="102"/>
                    </a:cubicBezTo>
                    <a:cubicBezTo>
                      <a:pt x="363" y="114"/>
                      <a:pt x="370" y="120"/>
                      <a:pt x="372" y="133"/>
                    </a:cubicBezTo>
                    <a:cubicBezTo>
                      <a:pt x="372" y="134"/>
                      <a:pt x="375" y="153"/>
                      <a:pt x="376" y="155"/>
                    </a:cubicBezTo>
                    <a:cubicBezTo>
                      <a:pt x="379" y="163"/>
                      <a:pt x="381" y="162"/>
                      <a:pt x="388" y="164"/>
                    </a:cubicBezTo>
                    <a:cubicBezTo>
                      <a:pt x="389" y="165"/>
                      <a:pt x="402" y="172"/>
                      <a:pt x="403" y="174"/>
                    </a:cubicBezTo>
                    <a:cubicBezTo>
                      <a:pt x="412" y="186"/>
                      <a:pt x="405" y="193"/>
                      <a:pt x="422" y="198"/>
                    </a:cubicBezTo>
                    <a:cubicBezTo>
                      <a:pt x="424" y="209"/>
                      <a:pt x="424" y="214"/>
                      <a:pt x="434" y="219"/>
                    </a:cubicBezTo>
                    <a:cubicBezTo>
                      <a:pt x="446" y="238"/>
                      <a:pt x="435" y="215"/>
                      <a:pt x="434" y="210"/>
                    </a:cubicBezTo>
                    <a:cubicBezTo>
                      <a:pt x="432" y="152"/>
                      <a:pt x="448" y="147"/>
                      <a:pt x="417" y="123"/>
                    </a:cubicBezTo>
                    <a:cubicBezTo>
                      <a:pt x="418" y="120"/>
                      <a:pt x="417" y="116"/>
                      <a:pt x="420" y="114"/>
                    </a:cubicBezTo>
                    <a:cubicBezTo>
                      <a:pt x="421" y="113"/>
                      <a:pt x="433" y="119"/>
                      <a:pt x="434" y="119"/>
                    </a:cubicBezTo>
                    <a:cubicBezTo>
                      <a:pt x="444" y="124"/>
                      <a:pt x="454" y="132"/>
                      <a:pt x="465" y="135"/>
                    </a:cubicBezTo>
                    <a:cubicBezTo>
                      <a:pt x="474" y="158"/>
                      <a:pt x="461" y="131"/>
                      <a:pt x="475" y="145"/>
                    </a:cubicBezTo>
                    <a:cubicBezTo>
                      <a:pt x="477" y="147"/>
                      <a:pt x="476" y="150"/>
                      <a:pt x="477" y="152"/>
                    </a:cubicBezTo>
                    <a:cubicBezTo>
                      <a:pt x="492" y="172"/>
                      <a:pt x="530" y="175"/>
                      <a:pt x="552" y="181"/>
                    </a:cubicBezTo>
                    <a:cubicBezTo>
                      <a:pt x="546" y="162"/>
                      <a:pt x="529" y="166"/>
                      <a:pt x="513" y="159"/>
                    </a:cubicBezTo>
                    <a:cubicBezTo>
                      <a:pt x="508" y="152"/>
                      <a:pt x="492" y="143"/>
                      <a:pt x="492" y="143"/>
                    </a:cubicBezTo>
                    <a:cubicBezTo>
                      <a:pt x="486" y="127"/>
                      <a:pt x="463" y="112"/>
                      <a:pt x="446" y="109"/>
                    </a:cubicBezTo>
                    <a:cubicBezTo>
                      <a:pt x="439" y="104"/>
                      <a:pt x="432" y="102"/>
                      <a:pt x="424" y="99"/>
                    </a:cubicBezTo>
                    <a:cubicBezTo>
                      <a:pt x="427" y="92"/>
                      <a:pt x="429" y="85"/>
                      <a:pt x="432" y="78"/>
                    </a:cubicBezTo>
                    <a:cubicBezTo>
                      <a:pt x="411" y="65"/>
                      <a:pt x="418" y="35"/>
                      <a:pt x="403" y="18"/>
                    </a:cubicBezTo>
                    <a:cubicBezTo>
                      <a:pt x="398" y="13"/>
                      <a:pt x="382" y="10"/>
                      <a:pt x="376" y="8"/>
                    </a:cubicBezTo>
                    <a:cubicBezTo>
                      <a:pt x="381" y="7"/>
                      <a:pt x="387" y="0"/>
                      <a:pt x="391" y="3"/>
                    </a:cubicBezTo>
                    <a:cubicBezTo>
                      <a:pt x="404" y="13"/>
                      <a:pt x="396" y="22"/>
                      <a:pt x="412" y="27"/>
                    </a:cubicBezTo>
                    <a:cubicBezTo>
                      <a:pt x="422" y="33"/>
                      <a:pt x="433" y="43"/>
                      <a:pt x="444" y="47"/>
                    </a:cubicBezTo>
                    <a:cubicBezTo>
                      <a:pt x="450" y="49"/>
                      <a:pt x="463" y="51"/>
                      <a:pt x="463" y="51"/>
                    </a:cubicBezTo>
                    <a:cubicBezTo>
                      <a:pt x="472" y="65"/>
                      <a:pt x="465" y="80"/>
                      <a:pt x="460" y="95"/>
                    </a:cubicBezTo>
                    <a:cubicBezTo>
                      <a:pt x="464" y="105"/>
                      <a:pt x="475" y="106"/>
                      <a:pt x="482" y="116"/>
                    </a:cubicBezTo>
                    <a:cubicBezTo>
                      <a:pt x="484" y="130"/>
                      <a:pt x="497" y="148"/>
                      <a:pt x="504" y="164"/>
                    </a:cubicBezTo>
                    <a:cubicBezTo>
                      <a:pt x="502" y="146"/>
                      <a:pt x="503" y="130"/>
                      <a:pt x="496" y="114"/>
                    </a:cubicBezTo>
                    <a:cubicBezTo>
                      <a:pt x="512" y="104"/>
                      <a:pt x="505" y="83"/>
                      <a:pt x="489" y="78"/>
                    </a:cubicBezTo>
                    <a:cubicBezTo>
                      <a:pt x="485" y="64"/>
                      <a:pt x="484" y="53"/>
                      <a:pt x="468" y="49"/>
                    </a:cubicBezTo>
                    <a:cubicBezTo>
                      <a:pt x="453" y="36"/>
                      <a:pt x="448" y="32"/>
                      <a:pt x="429" y="30"/>
                    </a:cubicBezTo>
                    <a:cubicBezTo>
                      <a:pt x="417" y="25"/>
                      <a:pt x="422" y="20"/>
                      <a:pt x="432" y="18"/>
                    </a:cubicBezTo>
                    <a:cubicBezTo>
                      <a:pt x="438" y="22"/>
                      <a:pt x="453" y="27"/>
                      <a:pt x="453" y="27"/>
                    </a:cubicBezTo>
                    <a:cubicBezTo>
                      <a:pt x="462" y="34"/>
                      <a:pt x="469" y="35"/>
                      <a:pt x="480" y="37"/>
                    </a:cubicBezTo>
                    <a:cubicBezTo>
                      <a:pt x="486" y="58"/>
                      <a:pt x="505" y="55"/>
                      <a:pt x="523" y="56"/>
                    </a:cubicBezTo>
                    <a:cubicBezTo>
                      <a:pt x="535" y="61"/>
                      <a:pt x="547" y="66"/>
                      <a:pt x="559" y="71"/>
                    </a:cubicBezTo>
                    <a:cubicBezTo>
                      <a:pt x="561" y="73"/>
                      <a:pt x="562" y="76"/>
                      <a:pt x="564" y="78"/>
                    </a:cubicBezTo>
                    <a:cubicBezTo>
                      <a:pt x="565" y="80"/>
                      <a:pt x="567" y="83"/>
                      <a:pt x="568" y="85"/>
                    </a:cubicBezTo>
                    <a:cubicBezTo>
                      <a:pt x="571" y="90"/>
                      <a:pt x="578" y="99"/>
                      <a:pt x="578" y="99"/>
                    </a:cubicBezTo>
                    <a:cubicBezTo>
                      <a:pt x="577" y="88"/>
                      <a:pt x="574" y="59"/>
                      <a:pt x="564" y="51"/>
                    </a:cubicBezTo>
                    <a:cubicBezTo>
                      <a:pt x="560" y="48"/>
                      <a:pt x="554" y="48"/>
                      <a:pt x="549" y="47"/>
                    </a:cubicBezTo>
                    <a:cubicBezTo>
                      <a:pt x="544" y="43"/>
                      <a:pt x="536" y="44"/>
                      <a:pt x="532" y="39"/>
                    </a:cubicBezTo>
                    <a:cubicBezTo>
                      <a:pt x="529" y="35"/>
                      <a:pt x="528" y="25"/>
                      <a:pt x="528" y="25"/>
                    </a:cubicBezTo>
                    <a:cubicBezTo>
                      <a:pt x="538" y="22"/>
                      <a:pt x="546" y="29"/>
                      <a:pt x="556" y="32"/>
                    </a:cubicBezTo>
                    <a:cubicBezTo>
                      <a:pt x="562" y="46"/>
                      <a:pt x="577" y="44"/>
                      <a:pt x="590" y="47"/>
                    </a:cubicBezTo>
                    <a:cubicBezTo>
                      <a:pt x="595" y="48"/>
                      <a:pt x="604" y="51"/>
                      <a:pt x="604" y="51"/>
                    </a:cubicBezTo>
                    <a:cubicBezTo>
                      <a:pt x="615" y="68"/>
                      <a:pt x="616" y="115"/>
                      <a:pt x="592" y="121"/>
                    </a:cubicBezTo>
                    <a:cubicBezTo>
                      <a:pt x="586" y="132"/>
                      <a:pt x="585" y="148"/>
                      <a:pt x="578" y="157"/>
                    </a:cubicBezTo>
                    <a:cubicBezTo>
                      <a:pt x="576" y="159"/>
                      <a:pt x="573" y="160"/>
                      <a:pt x="571" y="162"/>
                    </a:cubicBezTo>
                    <a:cubicBezTo>
                      <a:pt x="569" y="164"/>
                      <a:pt x="568" y="167"/>
                      <a:pt x="566" y="169"/>
                    </a:cubicBezTo>
                    <a:cubicBezTo>
                      <a:pt x="563" y="181"/>
                      <a:pt x="544" y="186"/>
                      <a:pt x="532" y="188"/>
                    </a:cubicBezTo>
                    <a:cubicBezTo>
                      <a:pt x="523" y="192"/>
                      <a:pt x="516" y="193"/>
                      <a:pt x="508" y="198"/>
                    </a:cubicBezTo>
                    <a:cubicBezTo>
                      <a:pt x="500" y="213"/>
                      <a:pt x="487" y="214"/>
                      <a:pt x="472" y="219"/>
                    </a:cubicBezTo>
                    <a:cubicBezTo>
                      <a:pt x="462" y="222"/>
                      <a:pt x="459" y="229"/>
                      <a:pt x="451" y="234"/>
                    </a:cubicBezTo>
                    <a:cubicBezTo>
                      <a:pt x="440" y="241"/>
                      <a:pt x="421" y="241"/>
                      <a:pt x="408" y="243"/>
                    </a:cubicBezTo>
                    <a:cubicBezTo>
                      <a:pt x="393" y="247"/>
                      <a:pt x="379" y="252"/>
                      <a:pt x="364" y="255"/>
                    </a:cubicBezTo>
                    <a:cubicBezTo>
                      <a:pt x="335" y="268"/>
                      <a:pt x="302" y="266"/>
                      <a:pt x="271" y="270"/>
                    </a:cubicBezTo>
                    <a:cubicBezTo>
                      <a:pt x="242" y="268"/>
                      <a:pt x="217" y="263"/>
                      <a:pt x="189" y="258"/>
                    </a:cubicBezTo>
                    <a:cubicBezTo>
                      <a:pt x="169" y="250"/>
                      <a:pt x="148" y="245"/>
                      <a:pt x="127" y="239"/>
                    </a:cubicBezTo>
                    <a:cubicBezTo>
                      <a:pt x="106" y="233"/>
                      <a:pt x="86" y="222"/>
                      <a:pt x="64" y="217"/>
                    </a:cubicBezTo>
                    <a:cubicBezTo>
                      <a:pt x="56" y="211"/>
                      <a:pt x="46" y="208"/>
                      <a:pt x="36" y="205"/>
                    </a:cubicBezTo>
                    <a:cubicBezTo>
                      <a:pt x="31" y="194"/>
                      <a:pt x="31" y="185"/>
                      <a:pt x="19" y="181"/>
                    </a:cubicBezTo>
                    <a:cubicBezTo>
                      <a:pt x="9" y="174"/>
                      <a:pt x="13" y="169"/>
                      <a:pt x="0" y="169"/>
                    </a:cubicBezTo>
                    <a:close/>
                  </a:path>
                </a:pathLst>
              </a:cu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673" name="Freeform 22"/>
              <p:cNvSpPr>
                <a:spLocks/>
              </p:cNvSpPr>
              <p:nvPr/>
            </p:nvSpPr>
            <p:spPr bwMode="auto">
              <a:xfrm>
                <a:off x="2891" y="133"/>
                <a:ext cx="349" cy="585"/>
              </a:xfrm>
              <a:custGeom>
                <a:avLst/>
                <a:gdLst>
                  <a:gd name="T0" fmla="*/ 229 w 349"/>
                  <a:gd name="T1" fmla="*/ 503 h 585"/>
                  <a:gd name="T2" fmla="*/ 222 w 349"/>
                  <a:gd name="T3" fmla="*/ 450 h 585"/>
                  <a:gd name="T4" fmla="*/ 239 w 349"/>
                  <a:gd name="T5" fmla="*/ 455 h 585"/>
                  <a:gd name="T6" fmla="*/ 191 w 349"/>
                  <a:gd name="T7" fmla="*/ 421 h 585"/>
                  <a:gd name="T8" fmla="*/ 200 w 349"/>
                  <a:gd name="T9" fmla="*/ 412 h 585"/>
                  <a:gd name="T10" fmla="*/ 270 w 349"/>
                  <a:gd name="T11" fmla="*/ 419 h 585"/>
                  <a:gd name="T12" fmla="*/ 169 w 349"/>
                  <a:gd name="T13" fmla="*/ 388 h 585"/>
                  <a:gd name="T14" fmla="*/ 200 w 349"/>
                  <a:gd name="T15" fmla="*/ 345 h 585"/>
                  <a:gd name="T16" fmla="*/ 243 w 349"/>
                  <a:gd name="T17" fmla="*/ 337 h 585"/>
                  <a:gd name="T18" fmla="*/ 195 w 349"/>
                  <a:gd name="T19" fmla="*/ 311 h 585"/>
                  <a:gd name="T20" fmla="*/ 119 w 349"/>
                  <a:gd name="T21" fmla="*/ 309 h 585"/>
                  <a:gd name="T22" fmla="*/ 109 w 349"/>
                  <a:gd name="T23" fmla="*/ 299 h 585"/>
                  <a:gd name="T24" fmla="*/ 99 w 349"/>
                  <a:gd name="T25" fmla="*/ 275 h 585"/>
                  <a:gd name="T26" fmla="*/ 73 w 349"/>
                  <a:gd name="T27" fmla="*/ 270 h 585"/>
                  <a:gd name="T28" fmla="*/ 35 w 349"/>
                  <a:gd name="T29" fmla="*/ 201 h 585"/>
                  <a:gd name="T30" fmla="*/ 73 w 349"/>
                  <a:gd name="T31" fmla="*/ 217 h 585"/>
                  <a:gd name="T32" fmla="*/ 145 w 349"/>
                  <a:gd name="T33" fmla="*/ 234 h 585"/>
                  <a:gd name="T34" fmla="*/ 128 w 349"/>
                  <a:gd name="T35" fmla="*/ 208 h 585"/>
                  <a:gd name="T36" fmla="*/ 133 w 349"/>
                  <a:gd name="T37" fmla="*/ 196 h 585"/>
                  <a:gd name="T38" fmla="*/ 164 w 349"/>
                  <a:gd name="T39" fmla="*/ 165 h 585"/>
                  <a:gd name="T40" fmla="*/ 97 w 349"/>
                  <a:gd name="T41" fmla="*/ 167 h 585"/>
                  <a:gd name="T42" fmla="*/ 54 w 349"/>
                  <a:gd name="T43" fmla="*/ 191 h 585"/>
                  <a:gd name="T44" fmla="*/ 20 w 349"/>
                  <a:gd name="T45" fmla="*/ 102 h 585"/>
                  <a:gd name="T46" fmla="*/ 8 w 349"/>
                  <a:gd name="T47" fmla="*/ 54 h 585"/>
                  <a:gd name="T48" fmla="*/ 1 w 349"/>
                  <a:gd name="T49" fmla="*/ 9 h 585"/>
                  <a:gd name="T50" fmla="*/ 121 w 349"/>
                  <a:gd name="T51" fmla="*/ 37 h 585"/>
                  <a:gd name="T52" fmla="*/ 176 w 349"/>
                  <a:gd name="T53" fmla="*/ 64 h 585"/>
                  <a:gd name="T54" fmla="*/ 188 w 349"/>
                  <a:gd name="T55" fmla="*/ 73 h 585"/>
                  <a:gd name="T56" fmla="*/ 219 w 349"/>
                  <a:gd name="T57" fmla="*/ 97 h 585"/>
                  <a:gd name="T58" fmla="*/ 263 w 349"/>
                  <a:gd name="T59" fmla="*/ 141 h 585"/>
                  <a:gd name="T60" fmla="*/ 289 w 349"/>
                  <a:gd name="T61" fmla="*/ 189 h 585"/>
                  <a:gd name="T62" fmla="*/ 313 w 349"/>
                  <a:gd name="T63" fmla="*/ 237 h 585"/>
                  <a:gd name="T64" fmla="*/ 335 w 349"/>
                  <a:gd name="T65" fmla="*/ 323 h 585"/>
                  <a:gd name="T66" fmla="*/ 313 w 349"/>
                  <a:gd name="T67" fmla="*/ 520 h 585"/>
                  <a:gd name="T68" fmla="*/ 289 w 349"/>
                  <a:gd name="T69" fmla="*/ 563 h 585"/>
                  <a:gd name="T70" fmla="*/ 270 w 349"/>
                  <a:gd name="T71" fmla="*/ 582 h 585"/>
                  <a:gd name="T72" fmla="*/ 272 w 349"/>
                  <a:gd name="T73" fmla="*/ 570 h 58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49"/>
                  <a:gd name="T112" fmla="*/ 0 h 585"/>
                  <a:gd name="T113" fmla="*/ 349 w 349"/>
                  <a:gd name="T114" fmla="*/ 585 h 58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49" h="585">
                    <a:moveTo>
                      <a:pt x="272" y="570"/>
                    </a:moveTo>
                    <a:cubicBezTo>
                      <a:pt x="288" y="532"/>
                      <a:pt x="261" y="509"/>
                      <a:pt x="229" y="503"/>
                    </a:cubicBezTo>
                    <a:cubicBezTo>
                      <a:pt x="246" y="491"/>
                      <a:pt x="240" y="481"/>
                      <a:pt x="231" y="465"/>
                    </a:cubicBezTo>
                    <a:cubicBezTo>
                      <a:pt x="228" y="460"/>
                      <a:pt x="219" y="455"/>
                      <a:pt x="222" y="450"/>
                    </a:cubicBezTo>
                    <a:cubicBezTo>
                      <a:pt x="223" y="448"/>
                      <a:pt x="227" y="452"/>
                      <a:pt x="229" y="453"/>
                    </a:cubicBezTo>
                    <a:cubicBezTo>
                      <a:pt x="232" y="454"/>
                      <a:pt x="236" y="454"/>
                      <a:pt x="239" y="455"/>
                    </a:cubicBezTo>
                    <a:cubicBezTo>
                      <a:pt x="236" y="444"/>
                      <a:pt x="230" y="432"/>
                      <a:pt x="219" y="429"/>
                    </a:cubicBezTo>
                    <a:cubicBezTo>
                      <a:pt x="197" y="414"/>
                      <a:pt x="237" y="440"/>
                      <a:pt x="191" y="421"/>
                    </a:cubicBezTo>
                    <a:cubicBezTo>
                      <a:pt x="191" y="421"/>
                      <a:pt x="185" y="408"/>
                      <a:pt x="186" y="407"/>
                    </a:cubicBezTo>
                    <a:cubicBezTo>
                      <a:pt x="187" y="406"/>
                      <a:pt x="200" y="412"/>
                      <a:pt x="200" y="412"/>
                    </a:cubicBezTo>
                    <a:cubicBezTo>
                      <a:pt x="206" y="413"/>
                      <a:pt x="211" y="413"/>
                      <a:pt x="217" y="414"/>
                    </a:cubicBezTo>
                    <a:cubicBezTo>
                      <a:pt x="238" y="425"/>
                      <a:pt x="239" y="421"/>
                      <a:pt x="270" y="419"/>
                    </a:cubicBezTo>
                    <a:cubicBezTo>
                      <a:pt x="257" y="401"/>
                      <a:pt x="224" y="401"/>
                      <a:pt x="205" y="400"/>
                    </a:cubicBezTo>
                    <a:cubicBezTo>
                      <a:pt x="191" y="397"/>
                      <a:pt x="182" y="392"/>
                      <a:pt x="169" y="388"/>
                    </a:cubicBezTo>
                    <a:cubicBezTo>
                      <a:pt x="179" y="374"/>
                      <a:pt x="170" y="367"/>
                      <a:pt x="157" y="361"/>
                    </a:cubicBezTo>
                    <a:cubicBezTo>
                      <a:pt x="172" y="352"/>
                      <a:pt x="182" y="348"/>
                      <a:pt x="200" y="345"/>
                    </a:cubicBezTo>
                    <a:cubicBezTo>
                      <a:pt x="220" y="346"/>
                      <a:pt x="227" y="344"/>
                      <a:pt x="241" y="354"/>
                    </a:cubicBezTo>
                    <a:cubicBezTo>
                      <a:pt x="253" y="352"/>
                      <a:pt x="253" y="346"/>
                      <a:pt x="243" y="337"/>
                    </a:cubicBezTo>
                    <a:cubicBezTo>
                      <a:pt x="236" y="331"/>
                      <a:pt x="221" y="331"/>
                      <a:pt x="212" y="325"/>
                    </a:cubicBezTo>
                    <a:cubicBezTo>
                      <a:pt x="209" y="315"/>
                      <a:pt x="204" y="316"/>
                      <a:pt x="195" y="311"/>
                    </a:cubicBezTo>
                    <a:cubicBezTo>
                      <a:pt x="189" y="321"/>
                      <a:pt x="198" y="327"/>
                      <a:pt x="186" y="330"/>
                    </a:cubicBezTo>
                    <a:cubicBezTo>
                      <a:pt x="164" y="324"/>
                      <a:pt x="142" y="314"/>
                      <a:pt x="119" y="309"/>
                    </a:cubicBezTo>
                    <a:cubicBezTo>
                      <a:pt x="131" y="301"/>
                      <a:pt x="132" y="299"/>
                      <a:pt x="128" y="285"/>
                    </a:cubicBezTo>
                    <a:cubicBezTo>
                      <a:pt x="116" y="288"/>
                      <a:pt x="119" y="292"/>
                      <a:pt x="109" y="299"/>
                    </a:cubicBezTo>
                    <a:cubicBezTo>
                      <a:pt x="95" y="297"/>
                      <a:pt x="86" y="291"/>
                      <a:pt x="73" y="287"/>
                    </a:cubicBezTo>
                    <a:cubicBezTo>
                      <a:pt x="84" y="284"/>
                      <a:pt x="95" y="288"/>
                      <a:pt x="99" y="275"/>
                    </a:cubicBezTo>
                    <a:cubicBezTo>
                      <a:pt x="98" y="270"/>
                      <a:pt x="98" y="264"/>
                      <a:pt x="90" y="265"/>
                    </a:cubicBezTo>
                    <a:cubicBezTo>
                      <a:pt x="84" y="265"/>
                      <a:pt x="73" y="270"/>
                      <a:pt x="73" y="270"/>
                    </a:cubicBezTo>
                    <a:cubicBezTo>
                      <a:pt x="61" y="279"/>
                      <a:pt x="55" y="271"/>
                      <a:pt x="51" y="258"/>
                    </a:cubicBezTo>
                    <a:cubicBezTo>
                      <a:pt x="45" y="240"/>
                      <a:pt x="38" y="220"/>
                      <a:pt x="35" y="201"/>
                    </a:cubicBezTo>
                    <a:cubicBezTo>
                      <a:pt x="44" y="194"/>
                      <a:pt x="46" y="197"/>
                      <a:pt x="56" y="201"/>
                    </a:cubicBezTo>
                    <a:cubicBezTo>
                      <a:pt x="64" y="209"/>
                      <a:pt x="70" y="207"/>
                      <a:pt x="73" y="217"/>
                    </a:cubicBezTo>
                    <a:cubicBezTo>
                      <a:pt x="93" y="215"/>
                      <a:pt x="101" y="213"/>
                      <a:pt x="119" y="217"/>
                    </a:cubicBezTo>
                    <a:cubicBezTo>
                      <a:pt x="124" y="227"/>
                      <a:pt x="134" y="231"/>
                      <a:pt x="145" y="234"/>
                    </a:cubicBezTo>
                    <a:cubicBezTo>
                      <a:pt x="149" y="221"/>
                      <a:pt x="148" y="232"/>
                      <a:pt x="138" y="222"/>
                    </a:cubicBezTo>
                    <a:cubicBezTo>
                      <a:pt x="134" y="218"/>
                      <a:pt x="128" y="208"/>
                      <a:pt x="128" y="208"/>
                    </a:cubicBezTo>
                    <a:cubicBezTo>
                      <a:pt x="130" y="207"/>
                      <a:pt x="133" y="206"/>
                      <a:pt x="135" y="205"/>
                    </a:cubicBezTo>
                    <a:cubicBezTo>
                      <a:pt x="156" y="199"/>
                      <a:pt x="146" y="200"/>
                      <a:pt x="133" y="196"/>
                    </a:cubicBezTo>
                    <a:cubicBezTo>
                      <a:pt x="131" y="196"/>
                      <a:pt x="75" y="207"/>
                      <a:pt x="97" y="181"/>
                    </a:cubicBezTo>
                    <a:cubicBezTo>
                      <a:pt x="103" y="174"/>
                      <a:pt x="158" y="166"/>
                      <a:pt x="164" y="165"/>
                    </a:cubicBezTo>
                    <a:cubicBezTo>
                      <a:pt x="154" y="162"/>
                      <a:pt x="143" y="158"/>
                      <a:pt x="133" y="155"/>
                    </a:cubicBezTo>
                    <a:cubicBezTo>
                      <a:pt x="119" y="157"/>
                      <a:pt x="110" y="164"/>
                      <a:pt x="97" y="167"/>
                    </a:cubicBezTo>
                    <a:cubicBezTo>
                      <a:pt x="88" y="173"/>
                      <a:pt x="78" y="176"/>
                      <a:pt x="68" y="179"/>
                    </a:cubicBezTo>
                    <a:cubicBezTo>
                      <a:pt x="65" y="189"/>
                      <a:pt x="65" y="194"/>
                      <a:pt x="54" y="191"/>
                    </a:cubicBezTo>
                    <a:cubicBezTo>
                      <a:pt x="46" y="185"/>
                      <a:pt x="40" y="184"/>
                      <a:pt x="37" y="174"/>
                    </a:cubicBezTo>
                    <a:cubicBezTo>
                      <a:pt x="35" y="151"/>
                      <a:pt x="29" y="123"/>
                      <a:pt x="20" y="102"/>
                    </a:cubicBezTo>
                    <a:cubicBezTo>
                      <a:pt x="35" y="98"/>
                      <a:pt x="31" y="80"/>
                      <a:pt x="18" y="76"/>
                    </a:cubicBezTo>
                    <a:cubicBezTo>
                      <a:pt x="13" y="69"/>
                      <a:pt x="11" y="62"/>
                      <a:pt x="8" y="54"/>
                    </a:cubicBezTo>
                    <a:cubicBezTo>
                      <a:pt x="6" y="48"/>
                      <a:pt x="3" y="37"/>
                      <a:pt x="3" y="37"/>
                    </a:cubicBezTo>
                    <a:cubicBezTo>
                      <a:pt x="2" y="28"/>
                      <a:pt x="0" y="18"/>
                      <a:pt x="1" y="9"/>
                    </a:cubicBezTo>
                    <a:cubicBezTo>
                      <a:pt x="2" y="0"/>
                      <a:pt x="33" y="12"/>
                      <a:pt x="37" y="13"/>
                    </a:cubicBezTo>
                    <a:cubicBezTo>
                      <a:pt x="65" y="21"/>
                      <a:pt x="92" y="31"/>
                      <a:pt x="121" y="37"/>
                    </a:cubicBezTo>
                    <a:cubicBezTo>
                      <a:pt x="130" y="41"/>
                      <a:pt x="140" y="41"/>
                      <a:pt x="150" y="45"/>
                    </a:cubicBezTo>
                    <a:cubicBezTo>
                      <a:pt x="161" y="50"/>
                      <a:pt x="166" y="60"/>
                      <a:pt x="176" y="64"/>
                    </a:cubicBezTo>
                    <a:cubicBezTo>
                      <a:pt x="178" y="66"/>
                      <a:pt x="179" y="69"/>
                      <a:pt x="181" y="71"/>
                    </a:cubicBezTo>
                    <a:cubicBezTo>
                      <a:pt x="183" y="72"/>
                      <a:pt x="186" y="71"/>
                      <a:pt x="188" y="73"/>
                    </a:cubicBezTo>
                    <a:cubicBezTo>
                      <a:pt x="190" y="75"/>
                      <a:pt x="189" y="79"/>
                      <a:pt x="191" y="81"/>
                    </a:cubicBezTo>
                    <a:cubicBezTo>
                      <a:pt x="197" y="88"/>
                      <a:pt x="209" y="94"/>
                      <a:pt x="219" y="97"/>
                    </a:cubicBezTo>
                    <a:cubicBezTo>
                      <a:pt x="230" y="104"/>
                      <a:pt x="229" y="110"/>
                      <a:pt x="243" y="114"/>
                    </a:cubicBezTo>
                    <a:cubicBezTo>
                      <a:pt x="250" y="124"/>
                      <a:pt x="253" y="135"/>
                      <a:pt x="263" y="141"/>
                    </a:cubicBezTo>
                    <a:cubicBezTo>
                      <a:pt x="268" y="149"/>
                      <a:pt x="269" y="154"/>
                      <a:pt x="277" y="160"/>
                    </a:cubicBezTo>
                    <a:cubicBezTo>
                      <a:pt x="280" y="170"/>
                      <a:pt x="283" y="180"/>
                      <a:pt x="289" y="189"/>
                    </a:cubicBezTo>
                    <a:cubicBezTo>
                      <a:pt x="291" y="197"/>
                      <a:pt x="294" y="203"/>
                      <a:pt x="299" y="210"/>
                    </a:cubicBezTo>
                    <a:cubicBezTo>
                      <a:pt x="302" y="222"/>
                      <a:pt x="303" y="230"/>
                      <a:pt x="313" y="237"/>
                    </a:cubicBezTo>
                    <a:cubicBezTo>
                      <a:pt x="315" y="245"/>
                      <a:pt x="318" y="251"/>
                      <a:pt x="323" y="258"/>
                    </a:cubicBezTo>
                    <a:cubicBezTo>
                      <a:pt x="329" y="279"/>
                      <a:pt x="332" y="301"/>
                      <a:pt x="335" y="323"/>
                    </a:cubicBezTo>
                    <a:cubicBezTo>
                      <a:pt x="336" y="374"/>
                      <a:pt x="349" y="435"/>
                      <a:pt x="323" y="481"/>
                    </a:cubicBezTo>
                    <a:cubicBezTo>
                      <a:pt x="321" y="498"/>
                      <a:pt x="322" y="507"/>
                      <a:pt x="313" y="520"/>
                    </a:cubicBezTo>
                    <a:cubicBezTo>
                      <a:pt x="311" y="528"/>
                      <a:pt x="301" y="541"/>
                      <a:pt x="301" y="541"/>
                    </a:cubicBezTo>
                    <a:cubicBezTo>
                      <a:pt x="299" y="549"/>
                      <a:pt x="289" y="563"/>
                      <a:pt x="289" y="563"/>
                    </a:cubicBezTo>
                    <a:cubicBezTo>
                      <a:pt x="286" y="573"/>
                      <a:pt x="280" y="575"/>
                      <a:pt x="277" y="585"/>
                    </a:cubicBezTo>
                    <a:cubicBezTo>
                      <a:pt x="275" y="584"/>
                      <a:pt x="271" y="584"/>
                      <a:pt x="270" y="582"/>
                    </a:cubicBezTo>
                    <a:cubicBezTo>
                      <a:pt x="269" y="579"/>
                      <a:pt x="274" y="575"/>
                      <a:pt x="272" y="573"/>
                    </a:cubicBezTo>
                    <a:cubicBezTo>
                      <a:pt x="269" y="569"/>
                      <a:pt x="244" y="570"/>
                      <a:pt x="272" y="570"/>
                    </a:cubicBezTo>
                    <a:close/>
                  </a:path>
                </a:pathLst>
              </a:cu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9670" name="Freeform 23"/>
            <p:cNvSpPr>
              <a:spLocks/>
            </p:cNvSpPr>
            <p:nvPr/>
          </p:nvSpPr>
          <p:spPr bwMode="auto">
            <a:xfrm>
              <a:off x="3029" y="303"/>
              <a:ext cx="81" cy="81"/>
            </a:xfrm>
            <a:custGeom>
              <a:avLst/>
              <a:gdLst>
                <a:gd name="T0" fmla="*/ 33 w 81"/>
                <a:gd name="T1" fmla="*/ 4 h 81"/>
                <a:gd name="T2" fmla="*/ 12 w 81"/>
                <a:gd name="T3" fmla="*/ 19 h 81"/>
                <a:gd name="T4" fmla="*/ 2 w 81"/>
                <a:gd name="T5" fmla="*/ 40 h 81"/>
                <a:gd name="T6" fmla="*/ 21 w 81"/>
                <a:gd name="T7" fmla="*/ 81 h 81"/>
                <a:gd name="T8" fmla="*/ 67 w 81"/>
                <a:gd name="T9" fmla="*/ 69 h 81"/>
                <a:gd name="T10" fmla="*/ 81 w 81"/>
                <a:gd name="T11" fmla="*/ 47 h 81"/>
                <a:gd name="T12" fmla="*/ 60 w 81"/>
                <a:gd name="T13" fmla="*/ 23 h 81"/>
                <a:gd name="T14" fmla="*/ 41 w 81"/>
                <a:gd name="T15" fmla="*/ 9 h 81"/>
                <a:gd name="T16" fmla="*/ 33 w 81"/>
                <a:gd name="T17" fmla="*/ 4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"/>
                <a:gd name="T28" fmla="*/ 0 h 81"/>
                <a:gd name="T29" fmla="*/ 81 w 81"/>
                <a:gd name="T30" fmla="*/ 81 h 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" h="81">
                  <a:moveTo>
                    <a:pt x="33" y="4"/>
                  </a:moveTo>
                  <a:cubicBezTo>
                    <a:pt x="24" y="10"/>
                    <a:pt x="19" y="11"/>
                    <a:pt x="12" y="19"/>
                  </a:cubicBezTo>
                  <a:cubicBezTo>
                    <a:pt x="9" y="27"/>
                    <a:pt x="7" y="33"/>
                    <a:pt x="2" y="40"/>
                  </a:cubicBezTo>
                  <a:cubicBezTo>
                    <a:pt x="4" y="61"/>
                    <a:pt x="0" y="75"/>
                    <a:pt x="21" y="81"/>
                  </a:cubicBezTo>
                  <a:cubicBezTo>
                    <a:pt x="44" y="79"/>
                    <a:pt x="48" y="74"/>
                    <a:pt x="67" y="69"/>
                  </a:cubicBezTo>
                  <a:cubicBezTo>
                    <a:pt x="74" y="62"/>
                    <a:pt x="78" y="57"/>
                    <a:pt x="81" y="47"/>
                  </a:cubicBezTo>
                  <a:cubicBezTo>
                    <a:pt x="78" y="30"/>
                    <a:pt x="75" y="29"/>
                    <a:pt x="60" y="23"/>
                  </a:cubicBezTo>
                  <a:cubicBezTo>
                    <a:pt x="54" y="15"/>
                    <a:pt x="50" y="12"/>
                    <a:pt x="41" y="9"/>
                  </a:cubicBezTo>
                  <a:cubicBezTo>
                    <a:pt x="27" y="0"/>
                    <a:pt x="19" y="14"/>
                    <a:pt x="33" y="4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9651" name="Freeform 24"/>
          <p:cNvSpPr>
            <a:spLocks/>
          </p:cNvSpPr>
          <p:nvPr/>
        </p:nvSpPr>
        <p:spPr bwMode="auto">
          <a:xfrm>
            <a:off x="6341534" y="530225"/>
            <a:ext cx="218017" cy="147638"/>
          </a:xfrm>
          <a:custGeom>
            <a:avLst/>
            <a:gdLst>
              <a:gd name="T0" fmla="*/ 2147483646 w 103"/>
              <a:gd name="T1" fmla="*/ 2147483646 h 93"/>
              <a:gd name="T2" fmla="*/ 2147483646 w 103"/>
              <a:gd name="T3" fmla="*/ 2147483646 h 93"/>
              <a:gd name="T4" fmla="*/ 2147483646 w 103"/>
              <a:gd name="T5" fmla="*/ 2147483646 h 93"/>
              <a:gd name="T6" fmla="*/ 2147483646 w 103"/>
              <a:gd name="T7" fmla="*/ 2147483646 h 93"/>
              <a:gd name="T8" fmla="*/ 2147483646 w 103"/>
              <a:gd name="T9" fmla="*/ 2147483646 h 93"/>
              <a:gd name="T10" fmla="*/ 2147483646 w 103"/>
              <a:gd name="T11" fmla="*/ 2147483646 h 93"/>
              <a:gd name="T12" fmla="*/ 2147483646 w 103"/>
              <a:gd name="T13" fmla="*/ 2147483646 h 93"/>
              <a:gd name="T14" fmla="*/ 2147483646 w 103"/>
              <a:gd name="T15" fmla="*/ 0 h 93"/>
              <a:gd name="T16" fmla="*/ 2147483646 w 103"/>
              <a:gd name="T17" fmla="*/ 2147483646 h 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"/>
              <a:gd name="T28" fmla="*/ 0 h 93"/>
              <a:gd name="T29" fmla="*/ 103 w 103"/>
              <a:gd name="T30" fmla="*/ 93 h 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" h="93">
                <a:moveTo>
                  <a:pt x="14" y="7"/>
                </a:moveTo>
                <a:cubicBezTo>
                  <a:pt x="19" y="15"/>
                  <a:pt x="21" y="20"/>
                  <a:pt x="30" y="24"/>
                </a:cubicBezTo>
                <a:cubicBezTo>
                  <a:pt x="35" y="31"/>
                  <a:pt x="36" y="39"/>
                  <a:pt x="42" y="45"/>
                </a:cubicBezTo>
                <a:cubicBezTo>
                  <a:pt x="50" y="53"/>
                  <a:pt x="68" y="58"/>
                  <a:pt x="78" y="64"/>
                </a:cubicBezTo>
                <a:cubicBezTo>
                  <a:pt x="84" y="73"/>
                  <a:pt x="89" y="83"/>
                  <a:pt x="93" y="93"/>
                </a:cubicBezTo>
                <a:cubicBezTo>
                  <a:pt x="102" y="81"/>
                  <a:pt x="103" y="65"/>
                  <a:pt x="86" y="60"/>
                </a:cubicBezTo>
                <a:cubicBezTo>
                  <a:pt x="76" y="44"/>
                  <a:pt x="62" y="36"/>
                  <a:pt x="45" y="31"/>
                </a:cubicBezTo>
                <a:cubicBezTo>
                  <a:pt x="41" y="21"/>
                  <a:pt x="22" y="3"/>
                  <a:pt x="11" y="0"/>
                </a:cubicBezTo>
                <a:cubicBezTo>
                  <a:pt x="0" y="3"/>
                  <a:pt x="3" y="10"/>
                  <a:pt x="14" y="7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2" name="Freeform 25"/>
          <p:cNvSpPr>
            <a:spLocks/>
          </p:cNvSpPr>
          <p:nvPr/>
        </p:nvSpPr>
        <p:spPr bwMode="auto">
          <a:xfrm>
            <a:off x="5871634" y="1220789"/>
            <a:ext cx="129117" cy="161925"/>
          </a:xfrm>
          <a:custGeom>
            <a:avLst/>
            <a:gdLst>
              <a:gd name="T0" fmla="*/ 2147483646 w 61"/>
              <a:gd name="T1" fmla="*/ 2147483646 h 102"/>
              <a:gd name="T2" fmla="*/ 2147483646 w 61"/>
              <a:gd name="T3" fmla="*/ 2147483646 h 102"/>
              <a:gd name="T4" fmla="*/ 2147483646 w 61"/>
              <a:gd name="T5" fmla="*/ 2147483646 h 102"/>
              <a:gd name="T6" fmla="*/ 2147483646 w 61"/>
              <a:gd name="T7" fmla="*/ 2147483646 h 102"/>
              <a:gd name="T8" fmla="*/ 2147483646 w 61"/>
              <a:gd name="T9" fmla="*/ 2147483646 h 102"/>
              <a:gd name="T10" fmla="*/ 2147483646 w 61"/>
              <a:gd name="T11" fmla="*/ 2147483646 h 102"/>
              <a:gd name="T12" fmla="*/ 2147483646 w 61"/>
              <a:gd name="T13" fmla="*/ 2147483646 h 1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102"/>
              <a:gd name="T23" fmla="*/ 61 w 61"/>
              <a:gd name="T24" fmla="*/ 102 h 1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102">
                <a:moveTo>
                  <a:pt x="29" y="13"/>
                </a:moveTo>
                <a:cubicBezTo>
                  <a:pt x="21" y="26"/>
                  <a:pt x="16" y="31"/>
                  <a:pt x="12" y="47"/>
                </a:cubicBezTo>
                <a:cubicBezTo>
                  <a:pt x="11" y="63"/>
                  <a:pt x="0" y="98"/>
                  <a:pt x="22" y="102"/>
                </a:cubicBezTo>
                <a:cubicBezTo>
                  <a:pt x="44" y="96"/>
                  <a:pt x="29" y="65"/>
                  <a:pt x="24" y="47"/>
                </a:cubicBezTo>
                <a:cubicBezTo>
                  <a:pt x="28" y="33"/>
                  <a:pt x="36" y="28"/>
                  <a:pt x="48" y="21"/>
                </a:cubicBezTo>
                <a:cubicBezTo>
                  <a:pt x="61" y="0"/>
                  <a:pt x="41" y="9"/>
                  <a:pt x="29" y="13"/>
                </a:cubicBezTo>
                <a:cubicBezTo>
                  <a:pt x="19" y="20"/>
                  <a:pt x="22" y="15"/>
                  <a:pt x="22" y="28"/>
                </a:cubicBezTo>
              </a:path>
            </a:pathLst>
          </a:custGeom>
          <a:gradFill rotWithShape="1">
            <a:gsLst>
              <a:gs pos="0">
                <a:srgbClr val="333333"/>
              </a:gs>
              <a:gs pos="50000">
                <a:srgbClr val="EAEAEA"/>
              </a:gs>
              <a:gs pos="100000">
                <a:srgbClr val="3333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3" name="Freeform 26"/>
          <p:cNvSpPr>
            <a:spLocks/>
          </p:cNvSpPr>
          <p:nvPr/>
        </p:nvSpPr>
        <p:spPr bwMode="auto">
          <a:xfrm>
            <a:off x="6187017" y="1208088"/>
            <a:ext cx="127000" cy="157162"/>
          </a:xfrm>
          <a:custGeom>
            <a:avLst/>
            <a:gdLst>
              <a:gd name="T0" fmla="*/ 0 w 60"/>
              <a:gd name="T1" fmla="*/ 2147483646 h 99"/>
              <a:gd name="T2" fmla="*/ 2147483646 w 60"/>
              <a:gd name="T3" fmla="*/ 2147483646 h 99"/>
              <a:gd name="T4" fmla="*/ 2147483646 w 60"/>
              <a:gd name="T5" fmla="*/ 2147483646 h 99"/>
              <a:gd name="T6" fmla="*/ 2147483646 w 60"/>
              <a:gd name="T7" fmla="*/ 2147483646 h 99"/>
              <a:gd name="T8" fmla="*/ 2147483646 w 60"/>
              <a:gd name="T9" fmla="*/ 2147483646 h 99"/>
              <a:gd name="T10" fmla="*/ 2147483646 w 60"/>
              <a:gd name="T11" fmla="*/ 0 h 99"/>
              <a:gd name="T12" fmla="*/ 0 w 60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99"/>
              <a:gd name="T23" fmla="*/ 60 w 60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99">
                <a:moveTo>
                  <a:pt x="0" y="9"/>
                </a:moveTo>
                <a:cubicBezTo>
                  <a:pt x="4" y="15"/>
                  <a:pt x="15" y="43"/>
                  <a:pt x="17" y="45"/>
                </a:cubicBezTo>
                <a:cubicBezTo>
                  <a:pt x="29" y="57"/>
                  <a:pt x="32" y="54"/>
                  <a:pt x="39" y="69"/>
                </a:cubicBezTo>
                <a:cubicBezTo>
                  <a:pt x="44" y="99"/>
                  <a:pt x="35" y="94"/>
                  <a:pt x="60" y="91"/>
                </a:cubicBezTo>
                <a:cubicBezTo>
                  <a:pt x="58" y="68"/>
                  <a:pt x="57" y="27"/>
                  <a:pt x="29" y="19"/>
                </a:cubicBezTo>
                <a:cubicBezTo>
                  <a:pt x="24" y="11"/>
                  <a:pt x="18" y="9"/>
                  <a:pt x="15" y="0"/>
                </a:cubicBezTo>
                <a:cubicBezTo>
                  <a:pt x="10" y="1"/>
                  <a:pt x="0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4" name="Freeform 27"/>
          <p:cNvSpPr>
            <a:spLocks/>
          </p:cNvSpPr>
          <p:nvPr/>
        </p:nvSpPr>
        <p:spPr bwMode="auto">
          <a:xfrm>
            <a:off x="6578600" y="1036638"/>
            <a:ext cx="118533" cy="144462"/>
          </a:xfrm>
          <a:custGeom>
            <a:avLst/>
            <a:gdLst>
              <a:gd name="T0" fmla="*/ 2147483646 w 56"/>
              <a:gd name="T1" fmla="*/ 2147483646 h 91"/>
              <a:gd name="T2" fmla="*/ 2147483646 w 56"/>
              <a:gd name="T3" fmla="*/ 2147483646 h 91"/>
              <a:gd name="T4" fmla="*/ 2147483646 w 56"/>
              <a:gd name="T5" fmla="*/ 2147483646 h 91"/>
              <a:gd name="T6" fmla="*/ 2147483646 w 56"/>
              <a:gd name="T7" fmla="*/ 2147483646 h 91"/>
              <a:gd name="T8" fmla="*/ 2147483646 w 56"/>
              <a:gd name="T9" fmla="*/ 0 h 91"/>
              <a:gd name="T10" fmla="*/ 2147483646 w 56"/>
              <a:gd name="T11" fmla="*/ 2147483646 h 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91"/>
              <a:gd name="T20" fmla="*/ 56 w 56"/>
              <a:gd name="T21" fmla="*/ 91 h 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91">
                <a:moveTo>
                  <a:pt x="5" y="19"/>
                </a:moveTo>
                <a:cubicBezTo>
                  <a:pt x="14" y="22"/>
                  <a:pt x="15" y="28"/>
                  <a:pt x="24" y="33"/>
                </a:cubicBezTo>
                <a:cubicBezTo>
                  <a:pt x="29" y="52"/>
                  <a:pt x="35" y="72"/>
                  <a:pt x="41" y="91"/>
                </a:cubicBezTo>
                <a:cubicBezTo>
                  <a:pt x="56" y="70"/>
                  <a:pt x="52" y="24"/>
                  <a:pt x="29" y="7"/>
                </a:cubicBezTo>
                <a:cubicBezTo>
                  <a:pt x="24" y="3"/>
                  <a:pt x="13" y="2"/>
                  <a:pt x="7" y="0"/>
                </a:cubicBezTo>
                <a:cubicBezTo>
                  <a:pt x="0" y="10"/>
                  <a:pt x="5" y="7"/>
                  <a:pt x="5" y="19"/>
                </a:cubicBezTo>
                <a:close/>
              </a:path>
            </a:pathLst>
          </a:cu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5" name="Freeform 28"/>
          <p:cNvSpPr>
            <a:spLocks/>
          </p:cNvSpPr>
          <p:nvPr/>
        </p:nvSpPr>
        <p:spPr bwMode="auto">
          <a:xfrm>
            <a:off x="6614585" y="857251"/>
            <a:ext cx="156633" cy="231775"/>
          </a:xfrm>
          <a:custGeom>
            <a:avLst/>
            <a:gdLst>
              <a:gd name="T0" fmla="*/ 0 w 74"/>
              <a:gd name="T1" fmla="*/ 2147483646 h 146"/>
              <a:gd name="T2" fmla="*/ 2147483646 w 74"/>
              <a:gd name="T3" fmla="*/ 2147483646 h 146"/>
              <a:gd name="T4" fmla="*/ 2147483646 w 74"/>
              <a:gd name="T5" fmla="*/ 2147483646 h 146"/>
              <a:gd name="T6" fmla="*/ 2147483646 w 74"/>
              <a:gd name="T7" fmla="*/ 2147483646 h 146"/>
              <a:gd name="T8" fmla="*/ 2147483646 w 74"/>
              <a:gd name="T9" fmla="*/ 2147483646 h 146"/>
              <a:gd name="T10" fmla="*/ 2147483646 w 74"/>
              <a:gd name="T11" fmla="*/ 2147483646 h 146"/>
              <a:gd name="T12" fmla="*/ 2147483646 w 74"/>
              <a:gd name="T13" fmla="*/ 2147483646 h 146"/>
              <a:gd name="T14" fmla="*/ 2147483646 w 74"/>
              <a:gd name="T15" fmla="*/ 0 h 146"/>
              <a:gd name="T16" fmla="*/ 0 w 74"/>
              <a:gd name="T17" fmla="*/ 2147483646 h 1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"/>
              <a:gd name="T28" fmla="*/ 0 h 146"/>
              <a:gd name="T29" fmla="*/ 74 w 74"/>
              <a:gd name="T30" fmla="*/ 146 h 1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" h="146">
                <a:moveTo>
                  <a:pt x="0" y="10"/>
                </a:moveTo>
                <a:cubicBezTo>
                  <a:pt x="11" y="13"/>
                  <a:pt x="23" y="13"/>
                  <a:pt x="31" y="24"/>
                </a:cubicBezTo>
                <a:cubicBezTo>
                  <a:pt x="38" y="33"/>
                  <a:pt x="42" y="45"/>
                  <a:pt x="53" y="48"/>
                </a:cubicBezTo>
                <a:cubicBezTo>
                  <a:pt x="55" y="57"/>
                  <a:pt x="65" y="72"/>
                  <a:pt x="65" y="72"/>
                </a:cubicBezTo>
                <a:cubicBezTo>
                  <a:pt x="71" y="95"/>
                  <a:pt x="65" y="122"/>
                  <a:pt x="67" y="146"/>
                </a:cubicBezTo>
                <a:cubicBezTo>
                  <a:pt x="69" y="139"/>
                  <a:pt x="72" y="132"/>
                  <a:pt x="74" y="125"/>
                </a:cubicBezTo>
                <a:cubicBezTo>
                  <a:pt x="73" y="94"/>
                  <a:pt x="74" y="39"/>
                  <a:pt x="43" y="17"/>
                </a:cubicBezTo>
                <a:cubicBezTo>
                  <a:pt x="40" y="7"/>
                  <a:pt x="29" y="3"/>
                  <a:pt x="19" y="0"/>
                </a:cubicBezTo>
                <a:cubicBezTo>
                  <a:pt x="1" y="7"/>
                  <a:pt x="5" y="2"/>
                  <a:pt x="0" y="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6" name="Freeform 29"/>
          <p:cNvSpPr>
            <a:spLocks/>
          </p:cNvSpPr>
          <p:nvPr/>
        </p:nvSpPr>
        <p:spPr bwMode="auto">
          <a:xfrm>
            <a:off x="6532034" y="711201"/>
            <a:ext cx="332317" cy="68263"/>
          </a:xfrm>
          <a:custGeom>
            <a:avLst/>
            <a:gdLst>
              <a:gd name="T0" fmla="*/ 2147483646 w 157"/>
              <a:gd name="T1" fmla="*/ 2147483646 h 43"/>
              <a:gd name="T2" fmla="*/ 2147483646 w 157"/>
              <a:gd name="T3" fmla="*/ 2147483646 h 43"/>
              <a:gd name="T4" fmla="*/ 2147483646 w 157"/>
              <a:gd name="T5" fmla="*/ 2147483646 h 43"/>
              <a:gd name="T6" fmla="*/ 2147483646 w 157"/>
              <a:gd name="T7" fmla="*/ 2147483646 h 43"/>
              <a:gd name="T8" fmla="*/ 2147483646 w 157"/>
              <a:gd name="T9" fmla="*/ 2147483646 h 43"/>
              <a:gd name="T10" fmla="*/ 2147483646 w 157"/>
              <a:gd name="T11" fmla="*/ 2147483646 h 43"/>
              <a:gd name="T12" fmla="*/ 2147483646 w 157"/>
              <a:gd name="T13" fmla="*/ 2147483646 h 43"/>
              <a:gd name="T14" fmla="*/ 2147483646 w 157"/>
              <a:gd name="T15" fmla="*/ 2147483646 h 43"/>
              <a:gd name="T16" fmla="*/ 2147483646 w 157"/>
              <a:gd name="T17" fmla="*/ 2147483646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7"/>
              <a:gd name="T28" fmla="*/ 0 h 43"/>
              <a:gd name="T29" fmla="*/ 157 w 157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7" h="43">
                <a:moveTo>
                  <a:pt x="32" y="18"/>
                </a:moveTo>
                <a:cubicBezTo>
                  <a:pt x="54" y="21"/>
                  <a:pt x="75" y="25"/>
                  <a:pt x="96" y="27"/>
                </a:cubicBezTo>
                <a:cubicBezTo>
                  <a:pt x="102" y="26"/>
                  <a:pt x="107" y="26"/>
                  <a:pt x="113" y="25"/>
                </a:cubicBezTo>
                <a:cubicBezTo>
                  <a:pt x="119" y="24"/>
                  <a:pt x="130" y="20"/>
                  <a:pt x="130" y="20"/>
                </a:cubicBezTo>
                <a:cubicBezTo>
                  <a:pt x="138" y="14"/>
                  <a:pt x="143" y="14"/>
                  <a:pt x="149" y="6"/>
                </a:cubicBezTo>
                <a:cubicBezTo>
                  <a:pt x="157" y="24"/>
                  <a:pt x="139" y="29"/>
                  <a:pt x="125" y="32"/>
                </a:cubicBezTo>
                <a:cubicBezTo>
                  <a:pt x="110" y="43"/>
                  <a:pt x="93" y="38"/>
                  <a:pt x="75" y="37"/>
                </a:cubicBezTo>
                <a:cubicBezTo>
                  <a:pt x="57" y="29"/>
                  <a:pt x="33" y="30"/>
                  <a:pt x="12" y="22"/>
                </a:cubicBezTo>
                <a:cubicBezTo>
                  <a:pt x="0" y="0"/>
                  <a:pt x="22" y="12"/>
                  <a:pt x="32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7" name="Freeform 30"/>
          <p:cNvSpPr>
            <a:spLocks/>
          </p:cNvSpPr>
          <p:nvPr/>
        </p:nvSpPr>
        <p:spPr bwMode="auto">
          <a:xfrm>
            <a:off x="5886451" y="201614"/>
            <a:ext cx="65616" cy="149225"/>
          </a:xfrm>
          <a:custGeom>
            <a:avLst/>
            <a:gdLst>
              <a:gd name="T0" fmla="*/ 2147483646 w 31"/>
              <a:gd name="T1" fmla="*/ 2147483646 h 94"/>
              <a:gd name="T2" fmla="*/ 2147483646 w 31"/>
              <a:gd name="T3" fmla="*/ 2147483646 h 94"/>
              <a:gd name="T4" fmla="*/ 2147483646 w 31"/>
              <a:gd name="T5" fmla="*/ 2147483646 h 94"/>
              <a:gd name="T6" fmla="*/ 2147483646 w 31"/>
              <a:gd name="T7" fmla="*/ 2147483646 h 94"/>
              <a:gd name="T8" fmla="*/ 2147483646 w 31"/>
              <a:gd name="T9" fmla="*/ 0 h 94"/>
              <a:gd name="T10" fmla="*/ 2147483646 w 31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"/>
              <a:gd name="T19" fmla="*/ 0 h 94"/>
              <a:gd name="T20" fmla="*/ 31 w 31"/>
              <a:gd name="T21" fmla="*/ 94 h 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" h="94">
                <a:moveTo>
                  <a:pt x="3" y="7"/>
                </a:moveTo>
                <a:cubicBezTo>
                  <a:pt x="4" y="31"/>
                  <a:pt x="6" y="48"/>
                  <a:pt x="10" y="70"/>
                </a:cubicBezTo>
                <a:cubicBezTo>
                  <a:pt x="12" y="78"/>
                  <a:pt x="15" y="94"/>
                  <a:pt x="15" y="94"/>
                </a:cubicBezTo>
                <a:cubicBezTo>
                  <a:pt x="31" y="89"/>
                  <a:pt x="23" y="81"/>
                  <a:pt x="15" y="70"/>
                </a:cubicBezTo>
                <a:cubicBezTo>
                  <a:pt x="7" y="42"/>
                  <a:pt x="10" y="45"/>
                  <a:pt x="8" y="0"/>
                </a:cubicBezTo>
                <a:cubicBezTo>
                  <a:pt x="0" y="4"/>
                  <a:pt x="0" y="1"/>
                  <a:pt x="3" y="7"/>
                </a:cubicBezTo>
                <a:close/>
              </a:path>
            </a:pathLst>
          </a:cu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8" name="Freeform 31"/>
          <p:cNvSpPr>
            <a:spLocks/>
          </p:cNvSpPr>
          <p:nvPr/>
        </p:nvSpPr>
        <p:spPr bwMode="auto">
          <a:xfrm>
            <a:off x="6098118" y="217489"/>
            <a:ext cx="88900" cy="141287"/>
          </a:xfrm>
          <a:custGeom>
            <a:avLst/>
            <a:gdLst>
              <a:gd name="T0" fmla="*/ 2147483646 w 42"/>
              <a:gd name="T1" fmla="*/ 2147483646 h 89"/>
              <a:gd name="T2" fmla="*/ 2147483646 w 42"/>
              <a:gd name="T3" fmla="*/ 2147483646 h 89"/>
              <a:gd name="T4" fmla="*/ 2147483646 w 42"/>
              <a:gd name="T5" fmla="*/ 2147483646 h 89"/>
              <a:gd name="T6" fmla="*/ 2147483646 w 42"/>
              <a:gd name="T7" fmla="*/ 2147483646 h 89"/>
              <a:gd name="T8" fmla="*/ 2147483646 w 42"/>
              <a:gd name="T9" fmla="*/ 2147483646 h 89"/>
              <a:gd name="T10" fmla="*/ 2147483646 w 42"/>
              <a:gd name="T11" fmla="*/ 2147483646 h 89"/>
              <a:gd name="T12" fmla="*/ 2147483646 w 42"/>
              <a:gd name="T13" fmla="*/ 2147483646 h 89"/>
              <a:gd name="T14" fmla="*/ 2147483646 w 42"/>
              <a:gd name="T15" fmla="*/ 0 h 89"/>
              <a:gd name="T16" fmla="*/ 2147483646 w 42"/>
              <a:gd name="T17" fmla="*/ 2147483646 h 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89"/>
              <a:gd name="T29" fmla="*/ 42 w 42"/>
              <a:gd name="T30" fmla="*/ 89 h 8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89">
                <a:moveTo>
                  <a:pt x="11" y="5"/>
                </a:moveTo>
                <a:cubicBezTo>
                  <a:pt x="13" y="11"/>
                  <a:pt x="21" y="67"/>
                  <a:pt x="28" y="74"/>
                </a:cubicBezTo>
                <a:cubicBezTo>
                  <a:pt x="30" y="76"/>
                  <a:pt x="40" y="78"/>
                  <a:pt x="42" y="79"/>
                </a:cubicBezTo>
                <a:cubicBezTo>
                  <a:pt x="24" y="84"/>
                  <a:pt x="42" y="77"/>
                  <a:pt x="42" y="84"/>
                </a:cubicBezTo>
                <a:cubicBezTo>
                  <a:pt x="42" y="87"/>
                  <a:pt x="37" y="87"/>
                  <a:pt x="35" y="89"/>
                </a:cubicBezTo>
                <a:cubicBezTo>
                  <a:pt x="21" y="85"/>
                  <a:pt x="21" y="76"/>
                  <a:pt x="13" y="65"/>
                </a:cubicBezTo>
                <a:cubicBezTo>
                  <a:pt x="12" y="49"/>
                  <a:pt x="12" y="42"/>
                  <a:pt x="6" y="29"/>
                </a:cubicBezTo>
                <a:cubicBezTo>
                  <a:pt x="4" y="18"/>
                  <a:pt x="0" y="10"/>
                  <a:pt x="4" y="0"/>
                </a:cubicBezTo>
                <a:cubicBezTo>
                  <a:pt x="7" y="1"/>
                  <a:pt x="29" y="10"/>
                  <a:pt x="11" y="5"/>
                </a:cubicBezTo>
                <a:close/>
              </a:path>
            </a:pathLst>
          </a:cu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9" name="Freeform 32"/>
          <p:cNvSpPr>
            <a:spLocks/>
          </p:cNvSpPr>
          <p:nvPr/>
        </p:nvSpPr>
        <p:spPr bwMode="auto">
          <a:xfrm>
            <a:off x="5846234" y="201613"/>
            <a:ext cx="201084" cy="144462"/>
          </a:xfrm>
          <a:custGeom>
            <a:avLst/>
            <a:gdLst>
              <a:gd name="T0" fmla="*/ 2147483646 w 95"/>
              <a:gd name="T1" fmla="*/ 0 h 91"/>
              <a:gd name="T2" fmla="*/ 2147483646 w 95"/>
              <a:gd name="T3" fmla="*/ 2147483646 h 91"/>
              <a:gd name="T4" fmla="*/ 2147483646 w 95"/>
              <a:gd name="T5" fmla="*/ 2147483646 h 91"/>
              <a:gd name="T6" fmla="*/ 2147483646 w 95"/>
              <a:gd name="T7" fmla="*/ 2147483646 h 91"/>
              <a:gd name="T8" fmla="*/ 2147483646 w 95"/>
              <a:gd name="T9" fmla="*/ 2147483646 h 91"/>
              <a:gd name="T10" fmla="*/ 2147483646 w 95"/>
              <a:gd name="T11" fmla="*/ 2147483646 h 91"/>
              <a:gd name="T12" fmla="*/ 2147483646 w 95"/>
              <a:gd name="T13" fmla="*/ 2147483646 h 91"/>
              <a:gd name="T14" fmla="*/ 2147483646 w 95"/>
              <a:gd name="T15" fmla="*/ 2147483646 h 91"/>
              <a:gd name="T16" fmla="*/ 2147483646 w 95"/>
              <a:gd name="T17" fmla="*/ 0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"/>
              <a:gd name="T28" fmla="*/ 0 h 91"/>
              <a:gd name="T29" fmla="*/ 95 w 95"/>
              <a:gd name="T30" fmla="*/ 91 h 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" h="91">
                <a:moveTo>
                  <a:pt x="27" y="0"/>
                </a:moveTo>
                <a:cubicBezTo>
                  <a:pt x="24" y="16"/>
                  <a:pt x="17" y="32"/>
                  <a:pt x="27" y="46"/>
                </a:cubicBezTo>
                <a:cubicBezTo>
                  <a:pt x="31" y="63"/>
                  <a:pt x="32" y="82"/>
                  <a:pt x="48" y="91"/>
                </a:cubicBezTo>
                <a:cubicBezTo>
                  <a:pt x="63" y="90"/>
                  <a:pt x="77" y="91"/>
                  <a:pt x="92" y="89"/>
                </a:cubicBezTo>
                <a:cubicBezTo>
                  <a:pt x="95" y="89"/>
                  <a:pt x="86" y="89"/>
                  <a:pt x="84" y="87"/>
                </a:cubicBezTo>
                <a:cubicBezTo>
                  <a:pt x="75" y="78"/>
                  <a:pt x="88" y="74"/>
                  <a:pt x="72" y="70"/>
                </a:cubicBezTo>
                <a:cubicBezTo>
                  <a:pt x="54" y="60"/>
                  <a:pt x="47" y="70"/>
                  <a:pt x="60" y="48"/>
                </a:cubicBezTo>
                <a:cubicBezTo>
                  <a:pt x="59" y="44"/>
                  <a:pt x="48" y="10"/>
                  <a:pt x="48" y="10"/>
                </a:cubicBezTo>
                <a:cubicBezTo>
                  <a:pt x="39" y="6"/>
                  <a:pt x="0" y="7"/>
                  <a:pt x="27" y="0"/>
                </a:cubicBezTo>
                <a:close/>
              </a:path>
            </a:pathLst>
          </a:custGeom>
          <a:gradFill rotWithShape="1">
            <a:gsLst>
              <a:gs pos="0">
                <a:srgbClr val="666633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60" name="Freeform 33"/>
          <p:cNvSpPr>
            <a:spLocks/>
          </p:cNvSpPr>
          <p:nvPr/>
        </p:nvSpPr>
        <p:spPr bwMode="auto">
          <a:xfrm>
            <a:off x="6019800" y="206376"/>
            <a:ext cx="137584" cy="142875"/>
          </a:xfrm>
          <a:custGeom>
            <a:avLst/>
            <a:gdLst>
              <a:gd name="T0" fmla="*/ 2147483646 w 65"/>
              <a:gd name="T1" fmla="*/ 2147483646 h 90"/>
              <a:gd name="T2" fmla="*/ 2147483646 w 65"/>
              <a:gd name="T3" fmla="*/ 2147483646 h 90"/>
              <a:gd name="T4" fmla="*/ 2147483646 w 65"/>
              <a:gd name="T5" fmla="*/ 2147483646 h 90"/>
              <a:gd name="T6" fmla="*/ 2147483646 w 65"/>
              <a:gd name="T7" fmla="*/ 2147483646 h 90"/>
              <a:gd name="T8" fmla="*/ 2147483646 w 65"/>
              <a:gd name="T9" fmla="*/ 2147483646 h 90"/>
              <a:gd name="T10" fmla="*/ 2147483646 w 65"/>
              <a:gd name="T11" fmla="*/ 2147483646 h 90"/>
              <a:gd name="T12" fmla="*/ 0 w 65"/>
              <a:gd name="T13" fmla="*/ 2147483646 h 90"/>
              <a:gd name="T14" fmla="*/ 2147483646 w 65"/>
              <a:gd name="T15" fmla="*/ 2147483646 h 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5"/>
              <a:gd name="T25" fmla="*/ 0 h 90"/>
              <a:gd name="T26" fmla="*/ 65 w 65"/>
              <a:gd name="T27" fmla="*/ 90 h 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5" h="90">
                <a:moveTo>
                  <a:pt x="41" y="4"/>
                </a:moveTo>
                <a:cubicBezTo>
                  <a:pt x="37" y="18"/>
                  <a:pt x="37" y="30"/>
                  <a:pt x="46" y="43"/>
                </a:cubicBezTo>
                <a:cubicBezTo>
                  <a:pt x="48" y="54"/>
                  <a:pt x="51" y="64"/>
                  <a:pt x="55" y="74"/>
                </a:cubicBezTo>
                <a:cubicBezTo>
                  <a:pt x="57" y="79"/>
                  <a:pt x="65" y="87"/>
                  <a:pt x="60" y="88"/>
                </a:cubicBezTo>
                <a:cubicBezTo>
                  <a:pt x="50" y="90"/>
                  <a:pt x="41" y="87"/>
                  <a:pt x="31" y="86"/>
                </a:cubicBezTo>
                <a:cubicBezTo>
                  <a:pt x="21" y="79"/>
                  <a:pt x="16" y="63"/>
                  <a:pt x="10" y="52"/>
                </a:cubicBezTo>
                <a:cubicBezTo>
                  <a:pt x="15" y="36"/>
                  <a:pt x="4" y="27"/>
                  <a:pt x="0" y="12"/>
                </a:cubicBezTo>
                <a:cubicBezTo>
                  <a:pt x="16" y="0"/>
                  <a:pt x="4" y="7"/>
                  <a:pt x="41" y="4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6666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61" name="Freeform 34"/>
          <p:cNvSpPr>
            <a:spLocks/>
          </p:cNvSpPr>
          <p:nvPr/>
        </p:nvSpPr>
        <p:spPr bwMode="auto">
          <a:xfrm>
            <a:off x="5920318" y="201614"/>
            <a:ext cx="190500" cy="149225"/>
          </a:xfrm>
          <a:custGeom>
            <a:avLst/>
            <a:gdLst>
              <a:gd name="T0" fmla="*/ 2147483646 w 90"/>
              <a:gd name="T1" fmla="*/ 2147483646 h 94"/>
              <a:gd name="T2" fmla="*/ 2147483646 w 90"/>
              <a:gd name="T3" fmla="*/ 2147483646 h 94"/>
              <a:gd name="T4" fmla="*/ 2147483646 w 90"/>
              <a:gd name="T5" fmla="*/ 2147483646 h 94"/>
              <a:gd name="T6" fmla="*/ 2147483646 w 90"/>
              <a:gd name="T7" fmla="*/ 2147483646 h 94"/>
              <a:gd name="T8" fmla="*/ 2147483646 w 90"/>
              <a:gd name="T9" fmla="*/ 2147483646 h 94"/>
              <a:gd name="T10" fmla="*/ 2147483646 w 90"/>
              <a:gd name="T11" fmla="*/ 2147483646 h 94"/>
              <a:gd name="T12" fmla="*/ 2147483646 w 90"/>
              <a:gd name="T13" fmla="*/ 2147483646 h 94"/>
              <a:gd name="T14" fmla="*/ 2147483646 w 90"/>
              <a:gd name="T15" fmla="*/ 2147483646 h 94"/>
              <a:gd name="T16" fmla="*/ 2147483646 w 90"/>
              <a:gd name="T17" fmla="*/ 2147483646 h 94"/>
              <a:gd name="T18" fmla="*/ 2147483646 w 90"/>
              <a:gd name="T19" fmla="*/ 2147483646 h 94"/>
              <a:gd name="T20" fmla="*/ 2147483646 w 90"/>
              <a:gd name="T21" fmla="*/ 2147483646 h 94"/>
              <a:gd name="T22" fmla="*/ 2147483646 w 90"/>
              <a:gd name="T23" fmla="*/ 0 h 94"/>
              <a:gd name="T24" fmla="*/ 2147483646 w 90"/>
              <a:gd name="T25" fmla="*/ 2147483646 h 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0"/>
              <a:gd name="T40" fmla="*/ 0 h 94"/>
              <a:gd name="T41" fmla="*/ 90 w 90"/>
              <a:gd name="T42" fmla="*/ 94 h 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0" h="94">
                <a:moveTo>
                  <a:pt x="9" y="10"/>
                </a:moveTo>
                <a:cubicBezTo>
                  <a:pt x="12" y="11"/>
                  <a:pt x="26" y="22"/>
                  <a:pt x="23" y="27"/>
                </a:cubicBezTo>
                <a:cubicBezTo>
                  <a:pt x="21" y="30"/>
                  <a:pt x="15" y="21"/>
                  <a:pt x="11" y="15"/>
                </a:cubicBezTo>
                <a:cubicBezTo>
                  <a:pt x="14" y="31"/>
                  <a:pt x="20" y="25"/>
                  <a:pt x="23" y="39"/>
                </a:cubicBezTo>
                <a:cubicBezTo>
                  <a:pt x="21" y="56"/>
                  <a:pt x="14" y="62"/>
                  <a:pt x="33" y="67"/>
                </a:cubicBezTo>
                <a:cubicBezTo>
                  <a:pt x="34" y="70"/>
                  <a:pt x="35" y="73"/>
                  <a:pt x="37" y="75"/>
                </a:cubicBezTo>
                <a:cubicBezTo>
                  <a:pt x="39" y="77"/>
                  <a:pt x="43" y="75"/>
                  <a:pt x="45" y="77"/>
                </a:cubicBezTo>
                <a:cubicBezTo>
                  <a:pt x="52" y="83"/>
                  <a:pt x="48" y="89"/>
                  <a:pt x="59" y="94"/>
                </a:cubicBezTo>
                <a:cubicBezTo>
                  <a:pt x="64" y="93"/>
                  <a:pt x="90" y="87"/>
                  <a:pt x="71" y="82"/>
                </a:cubicBezTo>
                <a:cubicBezTo>
                  <a:pt x="65" y="62"/>
                  <a:pt x="58" y="45"/>
                  <a:pt x="54" y="24"/>
                </a:cubicBezTo>
                <a:cubicBezTo>
                  <a:pt x="54" y="22"/>
                  <a:pt x="48" y="3"/>
                  <a:pt x="47" y="3"/>
                </a:cubicBezTo>
                <a:cubicBezTo>
                  <a:pt x="35" y="0"/>
                  <a:pt x="23" y="1"/>
                  <a:pt x="11" y="0"/>
                </a:cubicBezTo>
                <a:cubicBezTo>
                  <a:pt x="0" y="15"/>
                  <a:pt x="24" y="30"/>
                  <a:pt x="9" y="10"/>
                </a:cubicBezTo>
                <a:close/>
              </a:path>
            </a:pathLst>
          </a:cu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62" name="Oval 35"/>
          <p:cNvSpPr>
            <a:spLocks noChangeArrowheads="1"/>
          </p:cNvSpPr>
          <p:nvPr/>
        </p:nvSpPr>
        <p:spPr bwMode="auto">
          <a:xfrm>
            <a:off x="5168900" y="212725"/>
            <a:ext cx="1659467" cy="1162050"/>
          </a:xfrm>
          <a:prstGeom prst="ellipse">
            <a:avLst/>
          </a:prstGeom>
          <a:noFill/>
          <a:ln w="635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63" name="Oval 36"/>
          <p:cNvSpPr>
            <a:spLocks noChangeArrowheads="1"/>
          </p:cNvSpPr>
          <p:nvPr/>
        </p:nvSpPr>
        <p:spPr bwMode="auto">
          <a:xfrm>
            <a:off x="5211234" y="246064"/>
            <a:ext cx="1572684" cy="1095375"/>
          </a:xfrm>
          <a:prstGeom prst="ellips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64" name="Oval 37"/>
          <p:cNvSpPr>
            <a:spLocks noChangeArrowheads="1"/>
          </p:cNvSpPr>
          <p:nvPr/>
        </p:nvSpPr>
        <p:spPr bwMode="auto">
          <a:xfrm>
            <a:off x="5124451" y="179388"/>
            <a:ext cx="1752600" cy="1227137"/>
          </a:xfrm>
          <a:prstGeom prst="ellips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65" name="WordArt 38"/>
          <p:cNvSpPr>
            <a:spLocks noChangeArrowheads="1" noChangeShapeType="1" noTextEdit="1"/>
          </p:cNvSpPr>
          <p:nvPr/>
        </p:nvSpPr>
        <p:spPr bwMode="auto">
          <a:xfrm rot="-156837">
            <a:off x="4840818" y="1844675"/>
            <a:ext cx="2861733" cy="31115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kern="10">
                <a:ln w="381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Азот</a:t>
            </a:r>
          </a:p>
        </p:txBody>
      </p:sp>
      <p:sp>
        <p:nvSpPr>
          <p:cNvPr id="69666" name="Freeform 39"/>
          <p:cNvSpPr>
            <a:spLocks/>
          </p:cNvSpPr>
          <p:nvPr/>
        </p:nvSpPr>
        <p:spPr bwMode="auto">
          <a:xfrm>
            <a:off x="4064000" y="5105400"/>
            <a:ext cx="4267200" cy="1371600"/>
          </a:xfrm>
          <a:custGeom>
            <a:avLst/>
            <a:gdLst>
              <a:gd name="T0" fmla="*/ 2147483646 w 1747"/>
              <a:gd name="T1" fmla="*/ 2147483646 h 567"/>
              <a:gd name="T2" fmla="*/ 2147483646 w 1747"/>
              <a:gd name="T3" fmla="*/ 2147483646 h 567"/>
              <a:gd name="T4" fmla="*/ 2147483646 w 1747"/>
              <a:gd name="T5" fmla="*/ 2147483646 h 567"/>
              <a:gd name="T6" fmla="*/ 2147483646 w 1747"/>
              <a:gd name="T7" fmla="*/ 2147483646 h 567"/>
              <a:gd name="T8" fmla="*/ 2147483646 w 1747"/>
              <a:gd name="T9" fmla="*/ 2147483646 h 567"/>
              <a:gd name="T10" fmla="*/ 2147483646 w 1747"/>
              <a:gd name="T11" fmla="*/ 2147483646 h 567"/>
              <a:gd name="T12" fmla="*/ 2147483646 w 1747"/>
              <a:gd name="T13" fmla="*/ 2147483646 h 567"/>
              <a:gd name="T14" fmla="*/ 2147483646 w 1747"/>
              <a:gd name="T15" fmla="*/ 2147483646 h 567"/>
              <a:gd name="T16" fmla="*/ 2147483646 w 1747"/>
              <a:gd name="T17" fmla="*/ 2147483646 h 567"/>
              <a:gd name="T18" fmla="*/ 2147483646 w 1747"/>
              <a:gd name="T19" fmla="*/ 0 h 567"/>
              <a:gd name="T20" fmla="*/ 2147483646 w 1747"/>
              <a:gd name="T21" fmla="*/ 2147483646 h 567"/>
              <a:gd name="T22" fmla="*/ 2147483646 w 1747"/>
              <a:gd name="T23" fmla="*/ 2147483646 h 567"/>
              <a:gd name="T24" fmla="*/ 2147483646 w 1747"/>
              <a:gd name="T25" fmla="*/ 2147483646 h 567"/>
              <a:gd name="T26" fmla="*/ 2147483646 w 1747"/>
              <a:gd name="T27" fmla="*/ 2147483646 h 567"/>
              <a:gd name="T28" fmla="*/ 2147483646 w 1747"/>
              <a:gd name="T29" fmla="*/ 2147483646 h 567"/>
              <a:gd name="T30" fmla="*/ 2147483646 w 1747"/>
              <a:gd name="T31" fmla="*/ 2147483646 h 567"/>
              <a:gd name="T32" fmla="*/ 2147483646 w 1747"/>
              <a:gd name="T33" fmla="*/ 2147483646 h 567"/>
              <a:gd name="T34" fmla="*/ 2147483646 w 1747"/>
              <a:gd name="T35" fmla="*/ 2147483646 h 567"/>
              <a:gd name="T36" fmla="*/ 2147483646 w 1747"/>
              <a:gd name="T37" fmla="*/ 2147483646 h 567"/>
              <a:gd name="T38" fmla="*/ 2147483646 w 1747"/>
              <a:gd name="T39" fmla="*/ 2147483646 h 567"/>
              <a:gd name="T40" fmla="*/ 2147483646 w 1747"/>
              <a:gd name="T41" fmla="*/ 2147483646 h 567"/>
              <a:gd name="T42" fmla="*/ 2147483646 w 1747"/>
              <a:gd name="T43" fmla="*/ 2147483646 h 567"/>
              <a:gd name="T44" fmla="*/ 2147483646 w 1747"/>
              <a:gd name="T45" fmla="*/ 2147483646 h 567"/>
              <a:gd name="T46" fmla="*/ 2147483646 w 1747"/>
              <a:gd name="T47" fmla="*/ 2147483646 h 567"/>
              <a:gd name="T48" fmla="*/ 2147483646 w 1747"/>
              <a:gd name="T49" fmla="*/ 2147483646 h 567"/>
              <a:gd name="T50" fmla="*/ 2147483646 w 1747"/>
              <a:gd name="T51" fmla="*/ 2147483646 h 567"/>
              <a:gd name="T52" fmla="*/ 2147483646 w 1747"/>
              <a:gd name="T53" fmla="*/ 2147483646 h 567"/>
              <a:gd name="T54" fmla="*/ 2147483646 w 1747"/>
              <a:gd name="T55" fmla="*/ 2147483646 h 567"/>
              <a:gd name="T56" fmla="*/ 2147483646 w 1747"/>
              <a:gd name="T57" fmla="*/ 2147483646 h 567"/>
              <a:gd name="T58" fmla="*/ 2147483646 w 1747"/>
              <a:gd name="T59" fmla="*/ 2147483646 h 567"/>
              <a:gd name="T60" fmla="*/ 2147483646 w 1747"/>
              <a:gd name="T61" fmla="*/ 2147483646 h 567"/>
              <a:gd name="T62" fmla="*/ 2147483646 w 1747"/>
              <a:gd name="T63" fmla="*/ 2147483646 h 567"/>
              <a:gd name="T64" fmla="*/ 2147483646 w 1747"/>
              <a:gd name="T65" fmla="*/ 2147483646 h 567"/>
              <a:gd name="T66" fmla="*/ 0 w 1747"/>
              <a:gd name="T67" fmla="*/ 2147483646 h 567"/>
              <a:gd name="T68" fmla="*/ 2147483646 w 1747"/>
              <a:gd name="T69" fmla="*/ 2147483646 h 567"/>
              <a:gd name="T70" fmla="*/ 2147483646 w 1747"/>
              <a:gd name="T71" fmla="*/ 2147483646 h 567"/>
              <a:gd name="T72" fmla="*/ 2147483646 w 1747"/>
              <a:gd name="T73" fmla="*/ 2147483646 h 567"/>
              <a:gd name="T74" fmla="*/ 2147483646 w 1747"/>
              <a:gd name="T75" fmla="*/ 2147483646 h 567"/>
              <a:gd name="T76" fmla="*/ 2147483646 w 1747"/>
              <a:gd name="T77" fmla="*/ 2147483646 h 56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747"/>
              <a:gd name="T118" fmla="*/ 0 h 567"/>
              <a:gd name="T119" fmla="*/ 1747 w 1747"/>
              <a:gd name="T120" fmla="*/ 567 h 56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747" h="567">
                <a:moveTo>
                  <a:pt x="163" y="192"/>
                </a:moveTo>
                <a:cubicBezTo>
                  <a:pt x="194" y="172"/>
                  <a:pt x="224" y="156"/>
                  <a:pt x="259" y="144"/>
                </a:cubicBezTo>
                <a:cubicBezTo>
                  <a:pt x="328" y="94"/>
                  <a:pt x="361" y="108"/>
                  <a:pt x="451" y="116"/>
                </a:cubicBezTo>
                <a:cubicBezTo>
                  <a:pt x="486" y="139"/>
                  <a:pt x="516" y="153"/>
                  <a:pt x="556" y="164"/>
                </a:cubicBezTo>
                <a:cubicBezTo>
                  <a:pt x="595" y="161"/>
                  <a:pt x="634" y="159"/>
                  <a:pt x="672" y="154"/>
                </a:cubicBezTo>
                <a:cubicBezTo>
                  <a:pt x="702" y="150"/>
                  <a:pt x="719" y="125"/>
                  <a:pt x="748" y="116"/>
                </a:cubicBezTo>
                <a:cubicBezTo>
                  <a:pt x="798" y="81"/>
                  <a:pt x="825" y="85"/>
                  <a:pt x="892" y="77"/>
                </a:cubicBezTo>
                <a:cubicBezTo>
                  <a:pt x="956" y="80"/>
                  <a:pt x="1021" y="100"/>
                  <a:pt x="1084" y="87"/>
                </a:cubicBezTo>
                <a:cubicBezTo>
                  <a:pt x="1107" y="82"/>
                  <a:pt x="1104" y="42"/>
                  <a:pt x="1123" y="29"/>
                </a:cubicBezTo>
                <a:cubicBezTo>
                  <a:pt x="1160" y="5"/>
                  <a:pt x="1141" y="14"/>
                  <a:pt x="1180" y="0"/>
                </a:cubicBezTo>
                <a:cubicBezTo>
                  <a:pt x="1199" y="7"/>
                  <a:pt x="1219" y="13"/>
                  <a:pt x="1238" y="20"/>
                </a:cubicBezTo>
                <a:cubicBezTo>
                  <a:pt x="1264" y="29"/>
                  <a:pt x="1282" y="52"/>
                  <a:pt x="1305" y="68"/>
                </a:cubicBezTo>
                <a:cubicBezTo>
                  <a:pt x="1333" y="87"/>
                  <a:pt x="1359" y="97"/>
                  <a:pt x="1392" y="106"/>
                </a:cubicBezTo>
                <a:cubicBezTo>
                  <a:pt x="1408" y="110"/>
                  <a:pt x="1424" y="112"/>
                  <a:pt x="1440" y="116"/>
                </a:cubicBezTo>
                <a:cubicBezTo>
                  <a:pt x="1459" y="121"/>
                  <a:pt x="1497" y="135"/>
                  <a:pt x="1497" y="135"/>
                </a:cubicBezTo>
                <a:cubicBezTo>
                  <a:pt x="1534" y="172"/>
                  <a:pt x="1547" y="167"/>
                  <a:pt x="1593" y="183"/>
                </a:cubicBezTo>
                <a:cubicBezTo>
                  <a:pt x="1632" y="222"/>
                  <a:pt x="1661" y="268"/>
                  <a:pt x="1699" y="308"/>
                </a:cubicBezTo>
                <a:cubicBezTo>
                  <a:pt x="1702" y="317"/>
                  <a:pt x="1704" y="327"/>
                  <a:pt x="1708" y="336"/>
                </a:cubicBezTo>
                <a:cubicBezTo>
                  <a:pt x="1713" y="346"/>
                  <a:pt x="1723" y="354"/>
                  <a:pt x="1728" y="365"/>
                </a:cubicBezTo>
                <a:cubicBezTo>
                  <a:pt x="1736" y="384"/>
                  <a:pt x="1747" y="423"/>
                  <a:pt x="1747" y="423"/>
                </a:cubicBezTo>
                <a:cubicBezTo>
                  <a:pt x="1733" y="475"/>
                  <a:pt x="1729" y="473"/>
                  <a:pt x="1680" y="490"/>
                </a:cubicBezTo>
                <a:cubicBezTo>
                  <a:pt x="1569" y="485"/>
                  <a:pt x="1349" y="499"/>
                  <a:pt x="1238" y="461"/>
                </a:cubicBezTo>
                <a:cubicBezTo>
                  <a:pt x="1160" y="474"/>
                  <a:pt x="1199" y="465"/>
                  <a:pt x="1123" y="490"/>
                </a:cubicBezTo>
                <a:cubicBezTo>
                  <a:pt x="1111" y="494"/>
                  <a:pt x="1073" y="517"/>
                  <a:pt x="1056" y="519"/>
                </a:cubicBezTo>
                <a:cubicBezTo>
                  <a:pt x="995" y="524"/>
                  <a:pt x="934" y="525"/>
                  <a:pt x="873" y="528"/>
                </a:cubicBezTo>
                <a:cubicBezTo>
                  <a:pt x="831" y="525"/>
                  <a:pt x="789" y="524"/>
                  <a:pt x="748" y="519"/>
                </a:cubicBezTo>
                <a:cubicBezTo>
                  <a:pt x="708" y="514"/>
                  <a:pt x="730" y="508"/>
                  <a:pt x="700" y="490"/>
                </a:cubicBezTo>
                <a:cubicBezTo>
                  <a:pt x="676" y="476"/>
                  <a:pt x="640" y="470"/>
                  <a:pt x="614" y="461"/>
                </a:cubicBezTo>
                <a:cubicBezTo>
                  <a:pt x="496" y="470"/>
                  <a:pt x="396" y="492"/>
                  <a:pt x="278" y="500"/>
                </a:cubicBezTo>
                <a:cubicBezTo>
                  <a:pt x="265" y="537"/>
                  <a:pt x="258" y="554"/>
                  <a:pt x="220" y="567"/>
                </a:cubicBezTo>
                <a:cubicBezTo>
                  <a:pt x="153" y="521"/>
                  <a:pt x="182" y="541"/>
                  <a:pt x="134" y="509"/>
                </a:cubicBezTo>
                <a:cubicBezTo>
                  <a:pt x="124" y="503"/>
                  <a:pt x="105" y="490"/>
                  <a:pt x="105" y="490"/>
                </a:cubicBezTo>
                <a:cubicBezTo>
                  <a:pt x="61" y="424"/>
                  <a:pt x="89" y="439"/>
                  <a:pt x="38" y="423"/>
                </a:cubicBezTo>
                <a:cubicBezTo>
                  <a:pt x="27" y="392"/>
                  <a:pt x="10" y="368"/>
                  <a:pt x="0" y="336"/>
                </a:cubicBezTo>
                <a:cubicBezTo>
                  <a:pt x="6" y="314"/>
                  <a:pt x="8" y="289"/>
                  <a:pt x="19" y="269"/>
                </a:cubicBezTo>
                <a:cubicBezTo>
                  <a:pt x="38" y="235"/>
                  <a:pt x="134" y="226"/>
                  <a:pt x="163" y="221"/>
                </a:cubicBezTo>
                <a:cubicBezTo>
                  <a:pt x="166" y="208"/>
                  <a:pt x="164" y="193"/>
                  <a:pt x="172" y="183"/>
                </a:cubicBezTo>
                <a:cubicBezTo>
                  <a:pt x="178" y="175"/>
                  <a:pt x="208" y="166"/>
                  <a:pt x="201" y="173"/>
                </a:cubicBezTo>
                <a:cubicBezTo>
                  <a:pt x="191" y="183"/>
                  <a:pt x="176" y="186"/>
                  <a:pt x="163" y="192"/>
                </a:cubicBezTo>
                <a:close/>
              </a:path>
            </a:pathLst>
          </a:custGeom>
          <a:solidFill>
            <a:srgbClr val="00FFFF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67" name="WordArt 40"/>
          <p:cNvSpPr>
            <a:spLocks noChangeArrowheads="1" noChangeShapeType="1" noTextEdit="1"/>
          </p:cNvSpPr>
          <p:nvPr/>
        </p:nvSpPr>
        <p:spPr bwMode="auto">
          <a:xfrm>
            <a:off x="5092701" y="5562600"/>
            <a:ext cx="1426633" cy="482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60-80 </a:t>
            </a:r>
          </a:p>
        </p:txBody>
      </p:sp>
      <p:sp>
        <p:nvSpPr>
          <p:cNvPr id="69668" name="WordArt 41"/>
          <p:cNvSpPr>
            <a:spLocks noChangeArrowheads="1" noChangeShapeType="1" noTextEdit="1"/>
          </p:cNvSpPr>
          <p:nvPr/>
        </p:nvSpPr>
        <p:spPr bwMode="auto">
          <a:xfrm>
            <a:off x="6578600" y="5638800"/>
            <a:ext cx="1092200" cy="3175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800" kern="10">
                <a:ln w="127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кг/га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AutoShape 3"/>
          <p:cNvSpPr>
            <a:spLocks noChangeArrowheads="1"/>
          </p:cNvSpPr>
          <p:nvPr/>
        </p:nvSpPr>
        <p:spPr bwMode="auto">
          <a:xfrm>
            <a:off x="761963" y="928671"/>
            <a:ext cx="11059583" cy="5484813"/>
          </a:xfrm>
          <a:prstGeom prst="roundRect">
            <a:avLst>
              <a:gd name="adj" fmla="val 16667"/>
            </a:avLst>
          </a:prstGeom>
          <a:solidFill>
            <a:srgbClr val="FFCC00">
              <a:alpha val="85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98308" name="Group 4"/>
          <p:cNvGraphicFramePr>
            <a:graphicFrameLocks noGrp="1"/>
          </p:cNvGraphicFramePr>
          <p:nvPr/>
        </p:nvGraphicFramePr>
        <p:xfrm>
          <a:off x="717551" y="908050"/>
          <a:ext cx="11059583" cy="4873626"/>
        </p:xfrm>
        <a:graphic>
          <a:graphicData uri="http://schemas.openxmlformats.org/drawingml/2006/table">
            <a:tbl>
              <a:tblPr/>
              <a:tblGrid>
                <a:gridCol w="6959600"/>
                <a:gridCol w="4099983"/>
              </a:tblGrid>
              <a:tr h="127317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Качественный состав семян сои</a:t>
                      </a:r>
                    </a:p>
                  </a:txBody>
                  <a:tcPr marL="121920" marR="12192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Показатели 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Содержание, %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Масло</a:t>
                      </a:r>
                    </a:p>
                  </a:txBody>
                  <a:tcPr marL="24000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21-24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Белок</a:t>
                      </a:r>
                    </a:p>
                  </a:txBody>
                  <a:tcPr marL="24000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   Качество белка:</a:t>
                      </a:r>
                    </a:p>
                  </a:txBody>
                  <a:tcPr marL="24000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    - доля водорастворимой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      фракции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80-90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      коэффициент переваримости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85-90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19855" y="497615"/>
            <a:ext cx="9715568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СОЯ - высокая </a:t>
            </a: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кормовая и питательная </a:t>
            </a: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ценность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2924356" y="254730"/>
            <a:ext cx="9152626" cy="875330"/>
          </a:xfrm>
        </p:spPr>
        <p:txBody>
          <a:bodyPr>
            <a:normAutofit/>
          </a:bodyPr>
          <a:lstStyle/>
          <a:p>
            <a:r>
              <a:rPr lang="ru-RU" altLang="ru-RU" sz="2000" b="1" dirty="0" smtClean="0">
                <a:solidFill>
                  <a:srgbClr val="0000CC"/>
                </a:solidFill>
              </a:rPr>
              <a:t>Преимущества симбиотического азота перед азотными удобрениями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31322" y="1162397"/>
          <a:ext cx="11262447" cy="5526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8593"/>
                <a:gridCol w="5019704"/>
                <a:gridCol w="3754150"/>
              </a:tblGrid>
              <a:tr h="37190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Характеристики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45728" marB="4572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Биологический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азот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45728" marB="4572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Азотные удобрения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45728" marB="45728">
                    <a:solidFill>
                      <a:srgbClr val="92D050"/>
                    </a:solidFill>
                  </a:tcPr>
                </a:tc>
              </a:tr>
              <a:tr h="801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Использование азота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Азот используется только</a:t>
                      </a:r>
                      <a:r>
                        <a:rPr lang="ru-RU" sz="2000" baseline="0" dirty="0" smtClean="0"/>
                        <a:t> растением-хозяином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Азот доступен и сорнякам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45728" marB="45728"/>
                </a:tc>
              </a:tr>
              <a:tr h="80102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Поступление азота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Равномерное поступление азота по мере необходимости растению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Неравномерное поступление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45728" marB="45728"/>
                </a:tc>
              </a:tr>
              <a:tr h="114432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Вымывание 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Зафиксированный азот не подвержен процессам выветривания и вымывания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Потери с испарением, вымыванием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45728" marB="45728"/>
                </a:tc>
              </a:tr>
              <a:tr h="100601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Влияние</a:t>
                      </a:r>
                      <a:r>
                        <a:rPr lang="ru-RU" sz="2000" baseline="0" dirty="0" smtClean="0"/>
                        <a:t> на окружающую среду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Повышают плодородие почв,</a:t>
                      </a:r>
                      <a:r>
                        <a:rPr lang="ru-RU" sz="2000" baseline="0" dirty="0" smtClean="0"/>
                        <a:t> не загрязняют окружающую  среду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Загрязняют почву, водоемы, атмосферу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45728" marB="45728"/>
                </a:tc>
              </a:tr>
              <a:tr h="46408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Затраты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Эквиваленты стоимости 30-40 кг товарной сои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Увеличиваются в 10 раз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28" marB="45728"/>
                </a:tc>
              </a:tr>
              <a:tr h="7011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Плодородие почвы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Накопление азота в почве</a:t>
                      </a:r>
                      <a:endParaRPr lang="ru-RU" sz="2000" dirty="0"/>
                    </a:p>
                  </a:txBody>
                  <a:tcPr marL="121920" marR="121920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Азот не накапливается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45728" marB="45728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>
            <a:extLst>
              <a:ext uri="{FF2B5EF4-FFF2-40B4-BE49-F238E27FC236}">
                <a16:creationId xmlns:a16="http://schemas.microsoft.com/office/drawing/2014/main" xmlns="" id="{4D9BB98E-34E6-4743-9132-24B7FACB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53" y="571499"/>
            <a:ext cx="7683500" cy="696913"/>
          </a:xfrm>
        </p:spPr>
        <p:txBody>
          <a:bodyPr/>
          <a:lstStyle/>
          <a:p>
            <a:pPr algn="r" eaLnBrk="1" hangingPunct="1"/>
            <a:r>
              <a:rPr lang="ru-RU" alt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Эффективность применения препаратов </a:t>
            </a:r>
            <a:br>
              <a:rPr lang="ru-RU" alt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клубеньковых бактерий на сое </a:t>
            </a:r>
          </a:p>
        </p:txBody>
      </p:sp>
      <p:sp>
        <p:nvSpPr>
          <p:cNvPr id="58371" name="Прямоугольник 4">
            <a:extLst>
              <a:ext uri="{FF2B5EF4-FFF2-40B4-BE49-F238E27FC236}">
                <a16:creationId xmlns:a16="http://schemas.microsoft.com/office/drawing/2014/main" xmlns="" id="{4EC3A80E-02DD-427F-A668-EED9131FB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429936"/>
            <a:ext cx="82153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Отказ от инокуляции – недобор урожая и </a:t>
            </a:r>
            <a:r>
              <a:rPr lang="ru-RU" alt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уменьшение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содержания </a:t>
            </a:r>
            <a:r>
              <a:rPr lang="ru-RU" alt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белка в семенах.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Инокуляция семян– обязательный </a:t>
            </a:r>
            <a:r>
              <a:rPr lang="ru-RU" altLang="ru-RU" sz="16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агроприём</a:t>
            </a:r>
            <a:r>
              <a:rPr lang="ru-RU" alt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том числе и на участках, где соя уже возделывалась</a:t>
            </a:r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xmlns="" id="{BC9ACC0C-3218-4AD7-82BA-8D60B2429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5" y="1119188"/>
            <a:ext cx="4484688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ru-RU" altLang="ru-RU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(многолетние данные ВНИИМК)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021A8C1E-C6E6-4EDC-B958-7C8B36657FC3}"/>
              </a:ext>
            </a:extLst>
          </p:cNvPr>
          <p:cNvGrpSpPr>
            <a:grpSpLocks/>
          </p:cNvGrpSpPr>
          <p:nvPr/>
        </p:nvGrpSpPr>
        <p:grpSpPr bwMode="auto">
          <a:xfrm>
            <a:off x="7060223" y="1782537"/>
            <a:ext cx="4365015" cy="2655888"/>
            <a:chOff x="2614" y="1166"/>
            <a:chExt cx="3077" cy="2340"/>
          </a:xfrm>
        </p:grpSpPr>
        <p:sp>
          <p:nvSpPr>
            <p:cNvPr id="8" name="Text Box 5">
              <a:extLst>
                <a:ext uri="{FF2B5EF4-FFF2-40B4-BE49-F238E27FC236}">
                  <a16:creationId xmlns:a16="http://schemas.microsoft.com/office/drawing/2014/main" xmlns="" id="{DF91FC44-4F78-48FF-9F4D-E243B6558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2" y="3202"/>
              <a:ext cx="9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entury Gothic" pitchFamily="34" charset="0"/>
                  <a:cs typeface="Arial" charset="0"/>
                </a:rPr>
                <a:t>Урожайность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entury Gothic" pitchFamily="34" charset="0"/>
                  <a:cs typeface="Arial" charset="0"/>
                </a:rPr>
                <a:t> семян, ц/га</a:t>
              </a: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xmlns="" id="{D52801EA-F253-4FD6-AE36-AF3135243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" y="3216"/>
              <a:ext cx="1280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entury Gothic" pitchFamily="34" charset="0"/>
                  <a:cs typeface="Arial" charset="0"/>
                </a:rPr>
                <a:t>Содержание белка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entury Gothic" pitchFamily="34" charset="0"/>
                  <a:cs typeface="Arial" charset="0"/>
                </a:rPr>
                <a:t>в семенах, %</a:t>
              </a: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xmlns="" id="{25DDAF41-7A46-4F14-8489-B6B2C246F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145"/>
              <a:ext cx="555" cy="94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400" b="1">
                <a:latin typeface="Verdana" pitchFamily="34" charset="0"/>
              </a:endParaRPr>
            </a:p>
          </p:txBody>
        </p:sp>
        <p:sp>
          <p:nvSpPr>
            <p:cNvPr id="58385" name="Oval 9">
              <a:extLst>
                <a:ext uri="{FF2B5EF4-FFF2-40B4-BE49-F238E27FC236}">
                  <a16:creationId xmlns:a16="http://schemas.microsoft.com/office/drawing/2014/main" xmlns="" id="{CA9910A2-9C39-4947-8827-AB94F4860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2349"/>
              <a:ext cx="411" cy="4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latin typeface="Verdana" panose="020B0604030504040204" pitchFamily="34" charset="0"/>
                </a:rPr>
                <a:t>18,0</a:t>
              </a:r>
            </a:p>
          </p:txBody>
        </p:sp>
        <p:sp>
          <p:nvSpPr>
            <p:cNvPr id="58386" name="Rectangle 10">
              <a:extLst>
                <a:ext uri="{FF2B5EF4-FFF2-40B4-BE49-F238E27FC236}">
                  <a16:creationId xmlns:a16="http://schemas.microsoft.com/office/drawing/2014/main" xmlns="" id="{64A6019B-91F2-4468-BCF6-3431B154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6" y="1900"/>
              <a:ext cx="555" cy="1196"/>
            </a:xfrm>
            <a:prstGeom prst="rect">
              <a:avLst/>
            </a:prstGeom>
            <a:solidFill>
              <a:srgbClr val="82B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400" b="1">
                <a:latin typeface="Verdana" panose="020B0604030504040204" pitchFamily="34" charset="0"/>
              </a:endParaRPr>
            </a:p>
          </p:txBody>
        </p:sp>
        <p:sp>
          <p:nvSpPr>
            <p:cNvPr id="58387" name="Oval 11">
              <a:extLst>
                <a:ext uri="{FF2B5EF4-FFF2-40B4-BE49-F238E27FC236}">
                  <a16:creationId xmlns:a16="http://schemas.microsoft.com/office/drawing/2014/main" xmlns="" id="{EFF8F735-C9F9-4F36-A5AB-F445AB880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1" y="2285"/>
              <a:ext cx="411" cy="4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latin typeface="Verdana" panose="020B0604030504040204" pitchFamily="34" charset="0"/>
                </a:rPr>
                <a:t>23,2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xmlns="" id="{980F0704-8F7E-46F2-B428-935414F41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6" y="1477"/>
              <a:ext cx="555" cy="162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400" b="1">
                <a:latin typeface="Verdana" pitchFamily="34" charset="0"/>
              </a:endParaRPr>
            </a:p>
          </p:txBody>
        </p:sp>
        <p:sp>
          <p:nvSpPr>
            <p:cNvPr id="58389" name="Oval 13">
              <a:extLst>
                <a:ext uri="{FF2B5EF4-FFF2-40B4-BE49-F238E27FC236}">
                  <a16:creationId xmlns:a16="http://schemas.microsoft.com/office/drawing/2014/main" xmlns="" id="{F37AADD0-D099-4165-BBC1-167EE4870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4" y="2028"/>
              <a:ext cx="411" cy="4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latin typeface="Verdana" panose="020B0604030504040204" pitchFamily="34" charset="0"/>
                </a:rPr>
                <a:t>36,2</a:t>
              </a:r>
            </a:p>
          </p:txBody>
        </p:sp>
        <p:sp>
          <p:nvSpPr>
            <p:cNvPr id="58390" name="Rectangle 14">
              <a:extLst>
                <a:ext uri="{FF2B5EF4-FFF2-40B4-BE49-F238E27FC236}">
                  <a16:creationId xmlns:a16="http://schemas.microsoft.com/office/drawing/2014/main" xmlns="" id="{7FF25178-3402-4067-8450-07E48A363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" y="1166"/>
              <a:ext cx="555" cy="1926"/>
            </a:xfrm>
            <a:prstGeom prst="rect">
              <a:avLst/>
            </a:prstGeom>
            <a:solidFill>
              <a:srgbClr val="82B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400" b="1">
                <a:latin typeface="Verdana" panose="020B0604030504040204" pitchFamily="34" charset="0"/>
              </a:endParaRPr>
            </a:p>
          </p:txBody>
        </p:sp>
        <p:sp>
          <p:nvSpPr>
            <p:cNvPr id="58391" name="Oval 15">
              <a:extLst>
                <a:ext uri="{FF2B5EF4-FFF2-40B4-BE49-F238E27FC236}">
                  <a16:creationId xmlns:a16="http://schemas.microsoft.com/office/drawing/2014/main" xmlns="" id="{BE3F9054-80CC-4D24-9590-20E329186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0" y="2028"/>
              <a:ext cx="411" cy="4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latin typeface="Verdana" panose="020B0604030504040204" pitchFamily="34" charset="0"/>
                </a:rPr>
                <a:t>40,3</a:t>
              </a:r>
            </a:p>
          </p:txBody>
        </p:sp>
      </p:grpSp>
      <p:grpSp>
        <p:nvGrpSpPr>
          <p:cNvPr id="3" name="Group 21">
            <a:extLst>
              <a:ext uri="{FF2B5EF4-FFF2-40B4-BE49-F238E27FC236}">
                <a16:creationId xmlns:a16="http://schemas.microsoft.com/office/drawing/2014/main" xmlns="" id="{7C0ABC3E-E9E5-4DAA-B4A8-56F9A03C152E}"/>
              </a:ext>
            </a:extLst>
          </p:cNvPr>
          <p:cNvGrpSpPr>
            <a:grpSpLocks/>
          </p:cNvGrpSpPr>
          <p:nvPr/>
        </p:nvGrpSpPr>
        <p:grpSpPr bwMode="auto">
          <a:xfrm>
            <a:off x="6756400" y="4687662"/>
            <a:ext cx="3240088" cy="523875"/>
            <a:chOff x="2698" y="3709"/>
            <a:chExt cx="2233" cy="201"/>
          </a:xfrm>
        </p:grpSpPr>
        <p:sp>
          <p:nvSpPr>
            <p:cNvPr id="58380" name="Text Box 22">
              <a:extLst>
                <a:ext uri="{FF2B5EF4-FFF2-40B4-BE49-F238E27FC236}">
                  <a16:creationId xmlns:a16="http://schemas.microsoft.com/office/drawing/2014/main" xmlns="" id="{170AA135-D50C-4D8A-8873-36A1601F9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0" y="3709"/>
              <a:ext cx="2001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843C0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− </a:t>
              </a:r>
              <a:r>
                <a:rPr lang="ru-RU" altLang="ru-RU" sz="1400" b="1" i="1">
                  <a:solidFill>
                    <a:srgbClr val="843C0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контроль, без обработки</a:t>
              </a:r>
            </a:p>
          </p:txBody>
        </p:sp>
        <p:sp>
          <p:nvSpPr>
            <p:cNvPr id="58381" name="Rectangle 23">
              <a:extLst>
                <a:ext uri="{FF2B5EF4-FFF2-40B4-BE49-F238E27FC236}">
                  <a16:creationId xmlns:a16="http://schemas.microsoft.com/office/drawing/2014/main" xmlns="" id="{0686E221-84E8-4E43-8563-EE5803EAC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709"/>
              <a:ext cx="208" cy="130"/>
            </a:xfrm>
            <a:prstGeom prst="rect">
              <a:avLst/>
            </a:prstGeom>
            <a:solidFill>
              <a:srgbClr val="82B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600"/>
            </a:p>
          </p:txBody>
        </p:sp>
      </p:grpSp>
      <p:grpSp>
        <p:nvGrpSpPr>
          <p:cNvPr id="4" name="Group 24">
            <a:extLst>
              <a:ext uri="{FF2B5EF4-FFF2-40B4-BE49-F238E27FC236}">
                <a16:creationId xmlns:a16="http://schemas.microsoft.com/office/drawing/2014/main" xmlns="" id="{DD105DC4-60F7-4275-B086-14DA8654116D}"/>
              </a:ext>
            </a:extLst>
          </p:cNvPr>
          <p:cNvGrpSpPr>
            <a:grpSpLocks/>
          </p:cNvGrpSpPr>
          <p:nvPr/>
        </p:nvGrpSpPr>
        <p:grpSpPr bwMode="auto">
          <a:xfrm>
            <a:off x="9845675" y="4670200"/>
            <a:ext cx="2238375" cy="369887"/>
            <a:chOff x="2573" y="3919"/>
            <a:chExt cx="1169" cy="283"/>
          </a:xfrm>
        </p:grpSpPr>
        <p:sp>
          <p:nvSpPr>
            <p:cNvPr id="58378" name="Text Box 25">
              <a:extLst>
                <a:ext uri="{FF2B5EF4-FFF2-40B4-BE49-F238E27FC236}">
                  <a16:creationId xmlns:a16="http://schemas.microsoft.com/office/drawing/2014/main" xmlns="" id="{712A0736-E563-40DB-AF32-FF2FE50F1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2" y="3919"/>
              <a:ext cx="990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843C0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− </a:t>
              </a:r>
              <a:r>
                <a:rPr lang="ru-RU" altLang="ru-RU" sz="1600" b="1" i="1">
                  <a:solidFill>
                    <a:srgbClr val="843C0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инокуляция</a:t>
              </a: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xmlns="" id="{A69CCFDC-1E1C-4454-BCF3-A3538298E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3" y="3919"/>
              <a:ext cx="188" cy="2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/>
            </a:p>
          </p:txBody>
        </p:sp>
      </p:grpSp>
      <p:pic>
        <p:nvPicPr>
          <p:cNvPr id="58376" name="Picture 29" descr="P1010108">
            <a:extLst>
              <a:ext uri="{FF2B5EF4-FFF2-40B4-BE49-F238E27FC236}">
                <a16:creationId xmlns:a16="http://schemas.microsoft.com/office/drawing/2014/main" xmlns="" id="{9EF9B454-7A7E-47B3-B40D-2B95EF15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82" t="4436" r="46510" b="36617"/>
          <a:stretch>
            <a:fillRect/>
          </a:stretch>
        </p:blipFill>
        <p:spPr bwMode="auto">
          <a:xfrm>
            <a:off x="4171950" y="1450750"/>
            <a:ext cx="23764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с одним скругленным углом 24">
            <a:extLst>
              <a:ext uri="{FF2B5EF4-FFF2-40B4-BE49-F238E27FC236}">
                <a16:creationId xmlns:a16="http://schemas.microsoft.com/office/drawing/2014/main" xmlns="" id="{3A8BB37A-58F6-43EE-A90D-691A59860314}"/>
              </a:ext>
            </a:extLst>
          </p:cNvPr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5029200" y="0"/>
            <a:ext cx="7162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Подготовка семян сои к посеву</a:t>
            </a:r>
            <a:endParaRPr lang="ru-RU" alt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5414" y="614363"/>
            <a:ext cx="1128201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СПОСОБЫ ИНОКУЛЯЦИИ СЕМЯН</a:t>
            </a:r>
            <a:endParaRPr lang="ru-RU" dirty="0">
              <a:solidFill>
                <a:schemeClr val="bg1"/>
              </a:solidFill>
              <a:latin typeface="Museo Sans Cyrl 300" pitchFamily="50" charset="-52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1495" y="785795"/>
            <a:ext cx="8971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Полусухой: с увлажнением </a:t>
            </a:r>
            <a:r>
              <a:rPr lang="ru-RU" sz="1600" b="1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семян рабочим раствором с нормой 6-8 </a:t>
            </a:r>
            <a:r>
              <a:rPr lang="ru-RU" sz="1600" b="1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л на 1 т </a:t>
            </a:r>
            <a:r>
              <a:rPr lang="ru-RU" sz="1600" b="1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семян:</a:t>
            </a:r>
          </a:p>
          <a:p>
            <a:pPr marL="174625" lvl="1" indent="-80963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Вручную </a:t>
            </a: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– перелопачиванием или перемешиванием в мешках небольшого количества 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семян – в складах или в затененном месте в поле.</a:t>
            </a:r>
          </a:p>
          <a:p>
            <a:pPr marL="174625" lvl="1" indent="-809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5B31"/>
              </a:solidFill>
              <a:latin typeface="Museo Sans Cyrl 900" panose="02000000000000000000" pitchFamily="50" charset="-52"/>
            </a:endParaRPr>
          </a:p>
          <a:p>
            <a:pPr marL="174625" lvl="1" indent="-80963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 Средствами </a:t>
            </a: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«малой механизации» – в бетономешалках 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и т.п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.</a:t>
            </a:r>
          </a:p>
          <a:p>
            <a:pPr marL="174625" lvl="1" indent="-809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5B31"/>
              </a:solidFill>
              <a:latin typeface="Museo Sans Cyrl 900" panose="02000000000000000000" pitchFamily="50" charset="-52"/>
            </a:endParaRPr>
          </a:p>
          <a:p>
            <a:pPr marL="174625" lvl="1" indent="-80963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 </a:t>
            </a:r>
            <a:r>
              <a:rPr lang="ru-RU" sz="1600" dirty="0" err="1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Протравительными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 </a:t>
            </a: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машинами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.</a:t>
            </a:r>
          </a:p>
          <a:p>
            <a:pPr marL="174625" lvl="1" indent="-809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5B31"/>
              </a:solidFill>
              <a:latin typeface="Museo Sans Cyrl 900" panose="02000000000000000000" pitchFamily="50" charset="-52"/>
            </a:endParaRPr>
          </a:p>
          <a:p>
            <a:pPr marL="174625" lvl="1" indent="-80963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 Посредством </a:t>
            </a: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зерновых погрузчиков при загрузке семян из бурта в кузов транспорта, отвозящего их в поле.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551" y="3249582"/>
            <a:ext cx="11464505" cy="3714841"/>
            <a:chOff x="232913" y="3249582"/>
            <a:chExt cx="8598379" cy="3714841"/>
          </a:xfrm>
        </p:grpSpPr>
        <p:sp>
          <p:nvSpPr>
            <p:cNvPr id="8" name="object 6"/>
            <p:cNvSpPr>
              <a:spLocks noChangeArrowheads="1"/>
            </p:cNvSpPr>
            <p:nvPr/>
          </p:nvSpPr>
          <p:spPr bwMode="auto">
            <a:xfrm>
              <a:off x="239383" y="5313872"/>
              <a:ext cx="2283844" cy="1650551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 l="-2465" r="-240679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pic>
          <p:nvPicPr>
            <p:cNvPr id="9" name="Рисунок 11" descr="D:\Фотографии\Фото Уго\Ширинян 04(диск.)\P101003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285" t="52809" r="1"/>
            <a:stretch/>
          </p:blipFill>
          <p:spPr bwMode="auto">
            <a:xfrm>
              <a:off x="2627784" y="5054601"/>
              <a:ext cx="2185516" cy="184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907" b="17554"/>
            <a:stretch>
              <a:fillRect/>
            </a:stretch>
          </p:blipFill>
          <p:spPr bwMode="auto">
            <a:xfrm>
              <a:off x="232913" y="3464759"/>
              <a:ext cx="2613804" cy="21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562" t="14699" r="33852" b="1302"/>
            <a:stretch>
              <a:fillRect/>
            </a:stretch>
          </p:blipFill>
          <p:spPr bwMode="auto">
            <a:xfrm>
              <a:off x="3338422" y="3508376"/>
              <a:ext cx="1695090" cy="267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01" t="19551" r="27951" b="9052"/>
            <a:stretch>
              <a:fillRect/>
            </a:stretch>
          </p:blipFill>
          <p:spPr bwMode="auto">
            <a:xfrm>
              <a:off x="5395822" y="3249582"/>
              <a:ext cx="3435470" cy="339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Скругленный прямоугольник 12"/>
          <p:cNvSpPr/>
          <p:nvPr/>
        </p:nvSpPr>
        <p:spPr>
          <a:xfrm>
            <a:off x="4667240" y="118940"/>
            <a:ext cx="6727219" cy="595417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6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СПОСОБЫ ИНОКУЛЯЦИИ СЕМЯН</a:t>
            </a:r>
            <a:endParaRPr lang="ru-RU" sz="1600" dirty="0">
              <a:solidFill>
                <a:schemeClr val="bg1"/>
              </a:solidFill>
              <a:latin typeface="Museo Sans Cyrl 300" pitchFamily="50" charset="-52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014" y="-4610"/>
            <a:ext cx="1242081" cy="9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6488764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1376587" y="6453336"/>
            <a:ext cx="751416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defRPr/>
              </a:pPr>
              <a:t>33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47595" y="47687"/>
            <a:ext cx="8928992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Способы посева сои  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62045" y="900114"/>
            <a:ext cx="9202604" cy="456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В </a:t>
            </a:r>
            <a:r>
              <a:rPr lang="ru-RU" altLang="ru-RU" sz="2000" dirty="0">
                <a:solidFill>
                  <a:srgbClr val="990033"/>
                </a:solidFill>
                <a:latin typeface="Verdana" panose="020B0604030504040204" pitchFamily="34" charset="0"/>
              </a:rPr>
              <a:t>зависимости от </a:t>
            </a:r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имеющейся в хозяйстве посевной техники, сою возможно возделывать</a:t>
            </a:r>
          </a:p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по </a:t>
            </a:r>
            <a:r>
              <a:rPr lang="ru-RU" altLang="ru-RU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«пропашной технологии» </a:t>
            </a:r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с широкорядным посевом пропашными сеялками (междурядья 70 или 45 см)  и проведением междурядных обработок почвы;</a:t>
            </a:r>
          </a:p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  </a:t>
            </a: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и по </a:t>
            </a:r>
            <a:r>
              <a:rPr lang="ru-RU" altLang="ru-RU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«зерновой технологии»</a:t>
            </a:r>
            <a:r>
              <a:rPr lang="ru-RU" altLang="ru-RU" sz="2000" b="1" dirty="0" smtClean="0">
                <a:solidFill>
                  <a:srgbClr val="990033"/>
                </a:solidFill>
                <a:latin typeface="Verdana" panose="020B0604030504040204" pitchFamily="34" charset="0"/>
              </a:rPr>
              <a:t>,</a:t>
            </a:r>
          </a:p>
          <a:p>
            <a:pPr algn="just" eaLnBrk="1" hangingPunct="1"/>
            <a:r>
              <a:rPr lang="ru-RU" altLang="ru-RU" sz="2000" b="1" dirty="0" smtClean="0">
                <a:solidFill>
                  <a:srgbClr val="990033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с посевом обычным рядовым способом </a:t>
            </a:r>
          </a:p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зерновыми сеялками</a:t>
            </a:r>
            <a:endParaRPr lang="ru-RU" altLang="ru-RU" sz="2000" dirty="0">
              <a:solidFill>
                <a:srgbClr val="990033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Picture 2" descr="C:\Users\zelentsov\Desktop\Лекции по сое для районных семинаров\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3645" y="2387095"/>
            <a:ext cx="3122461" cy="1978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4428" y="2359230"/>
            <a:ext cx="3192159" cy="2135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3797" y="4576090"/>
            <a:ext cx="2911803" cy="20403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9015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317789" y="736108"/>
            <a:ext cx="7296811" cy="2361728"/>
          </a:xfrm>
          <a:prstGeom prst="roundRect">
            <a:avLst>
              <a:gd name="adj" fmla="val 9311"/>
            </a:avLst>
          </a:prstGeom>
          <a:noFill/>
          <a:ln>
            <a:solidFill>
              <a:srgbClr val="3FAE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4262" y="1638000"/>
            <a:ext cx="1155071" cy="1214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4306" y="1374944"/>
            <a:ext cx="856852" cy="1477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3577" y="1120938"/>
            <a:ext cx="519572" cy="1804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57456" y="2791962"/>
            <a:ext cx="192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50 тыс. </a:t>
            </a:r>
            <a:r>
              <a:rPr lang="ru-RU" sz="1200" dirty="0" err="1" smtClean="0"/>
              <a:t>раст</a:t>
            </a:r>
            <a:r>
              <a:rPr lang="ru-RU" sz="1200" dirty="0" smtClean="0"/>
              <a:t>./га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006087" y="2791962"/>
            <a:ext cx="192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150 тыс. </a:t>
            </a:r>
            <a:r>
              <a:rPr lang="ru-RU" sz="1200" dirty="0" err="1" smtClean="0"/>
              <a:t>раст</a:t>
            </a:r>
            <a:r>
              <a:rPr lang="ru-RU" sz="1200" dirty="0" smtClean="0"/>
              <a:t>./га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474760" y="2791962"/>
            <a:ext cx="192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≥400 тыс. </a:t>
            </a:r>
            <a:r>
              <a:rPr lang="ru-RU" sz="1200" dirty="0" err="1" smtClean="0"/>
              <a:t>раст</a:t>
            </a:r>
            <a:r>
              <a:rPr lang="ru-RU" sz="1200" dirty="0" smtClean="0"/>
              <a:t>./га</a:t>
            </a:r>
            <a:endParaRPr lang="ru-RU" sz="12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85" y="3238394"/>
            <a:ext cx="10465163" cy="3502974"/>
          </a:xfrm>
          <a:prstGeom prst="roundRect">
            <a:avLst>
              <a:gd name="adj" fmla="val 9311"/>
            </a:avLst>
          </a:prstGeom>
          <a:noFill/>
          <a:ln>
            <a:solidFill>
              <a:srgbClr val="3FAE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11376587" y="6453336"/>
            <a:ext cx="751416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699" y="5001705"/>
            <a:ext cx="1295771" cy="11040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669" y="4564197"/>
            <a:ext cx="1010723" cy="15732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560" y="4828156"/>
            <a:ext cx="1226453" cy="12840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630" y="4709381"/>
            <a:ext cx="1068751" cy="14280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7470" y="4408015"/>
            <a:ext cx="973569" cy="17502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4067" y="4233236"/>
            <a:ext cx="1068751" cy="19332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606" y="4100019"/>
            <a:ext cx="1068751" cy="20761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3641" y="3935773"/>
            <a:ext cx="1068751" cy="22764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6482" y="3796542"/>
            <a:ext cx="1249645" cy="24275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8175" y="3675430"/>
            <a:ext cx="1284720" cy="25558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3125" y="3582578"/>
            <a:ext cx="1111287" cy="26491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6425" y="3675430"/>
            <a:ext cx="1284720" cy="255585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0417" y="3457576"/>
            <a:ext cx="1284720" cy="278773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8415" y="3500683"/>
            <a:ext cx="1284720" cy="272474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7820" y="3364897"/>
            <a:ext cx="1248616" cy="2866386"/>
          </a:xfrm>
          <a:prstGeom prst="rect">
            <a:avLst/>
          </a:prstGeom>
        </p:spPr>
      </p:pic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4838908"/>
              </p:ext>
            </p:extLst>
          </p:nvPr>
        </p:nvGraphicFramePr>
        <p:xfrm>
          <a:off x="1007435" y="3401519"/>
          <a:ext cx="8815700" cy="326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466813" y="807096"/>
            <a:ext cx="6893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5000"/>
              </a:lnSpc>
              <a:defRPr sz="1600" b="1">
                <a:solidFill>
                  <a:srgbClr val="993300"/>
                </a:solidFill>
                <a:latin typeface="+mn-lt"/>
              </a:defRPr>
            </a:lvl1pPr>
          </a:lstStyle>
          <a:p>
            <a:pPr>
              <a:lnSpc>
                <a:spcPct val="75000"/>
              </a:lnSpc>
            </a:pPr>
            <a:r>
              <a:rPr lang="ru-RU" dirty="0" smtClean="0">
                <a:solidFill>
                  <a:srgbClr val="215B15"/>
                </a:solidFill>
              </a:rPr>
              <a:t>Влияние густоты стояния растений на форму куста </a:t>
            </a:r>
          </a:p>
          <a:p>
            <a:pPr>
              <a:lnSpc>
                <a:spcPct val="75000"/>
              </a:lnSpc>
            </a:pPr>
            <a:r>
              <a:rPr lang="ru-RU" dirty="0" smtClean="0">
                <a:solidFill>
                  <a:srgbClr val="215B15"/>
                </a:solidFill>
              </a:rPr>
              <a:t>и формирование боковых ветвей</a:t>
            </a:r>
            <a:endParaRPr lang="ru-RU" dirty="0">
              <a:solidFill>
                <a:srgbClr val="215B15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71531" y="3231200"/>
            <a:ext cx="7046023" cy="44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5000"/>
              </a:lnSpc>
              <a:defRPr sz="1600" b="1">
                <a:solidFill>
                  <a:srgbClr val="993300"/>
                </a:solidFill>
                <a:latin typeface="+mn-lt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>
                <a:solidFill>
                  <a:srgbClr val="215B15"/>
                </a:solidFill>
              </a:rPr>
              <a:t>Влияние густоты стояния на высоту растений, высоту прикрепления нижнего боба и урожайность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400319" y="3837583"/>
            <a:ext cx="0" cy="2415711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244200" y="3837583"/>
            <a:ext cx="0" cy="2415711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1347375" y="44624"/>
            <a:ext cx="10404920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Оптимальные густоты стояния сои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9591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44899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199456" y="749234"/>
            <a:ext cx="10363200" cy="16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ru-RU" sz="2400" b="1" dirty="0" smtClean="0">
              <a:latin typeface="+mj-lt"/>
            </a:endParaRPr>
          </a:p>
          <a:p>
            <a:pPr algn="ctr">
              <a:lnSpc>
                <a:spcPct val="80000"/>
              </a:lnSpc>
              <a:defRPr/>
            </a:pPr>
            <a:endParaRPr lang="ru-RU" sz="2400" b="1" dirty="0">
              <a:latin typeface="+mj-lt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b="1" i="1" dirty="0" smtClean="0">
                <a:latin typeface="+mj-lt"/>
              </a:rPr>
              <a:t>(</a:t>
            </a:r>
            <a:r>
              <a:rPr lang="ru-RU" b="1" i="1" dirty="0">
                <a:latin typeface="+mj-lt"/>
              </a:rPr>
              <a:t>тыс. шт. на 1 га, шт. на 1 погонный метр)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5972256"/>
              </p:ext>
            </p:extLst>
          </p:nvPr>
        </p:nvGraphicFramePr>
        <p:xfrm>
          <a:off x="252359" y="1484785"/>
          <a:ext cx="11715753" cy="4686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3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5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2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36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36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736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736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03969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Narrow" pitchFamily="34" charset="0"/>
                        </a:rPr>
                        <a:t>Способ</a:t>
                      </a:r>
                      <a:r>
                        <a:rPr lang="ru-RU" sz="2400" baseline="0" dirty="0">
                          <a:latin typeface="Arial Narrow" pitchFamily="34" charset="0"/>
                        </a:rPr>
                        <a:t> посева </a:t>
                      </a:r>
                      <a:endParaRPr lang="ru-RU" sz="2400" baseline="0" dirty="0" smtClean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ru-RU" sz="2000" baseline="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ru-RU" sz="2000" baseline="0" dirty="0" err="1">
                          <a:latin typeface="Arial Narrow" pitchFamily="34" charset="0"/>
                        </a:rPr>
                        <a:t>между-рядье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, см)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Очень ранние сорта</a:t>
                      </a:r>
                      <a:endParaRPr lang="ru-RU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/>
                        <a:t>Ранние сорта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Средние</a:t>
                      </a:r>
                      <a:r>
                        <a:rPr lang="ru-RU" sz="1800" b="1" dirty="0"/>
                        <a:t> </a:t>
                      </a:r>
                      <a:r>
                        <a:rPr lang="ru-RU" sz="2000" b="1" kern="1200" dirty="0"/>
                        <a:t>сорта</a:t>
                      </a:r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674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на 1 га,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тыс. шт. 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latin typeface="Arial Narrow" pitchFamily="34" charset="0"/>
                        </a:rPr>
                        <a:t>на 1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погонный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метр рядка,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шт.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на 1 га, 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тыс. шт.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latin typeface="Arial Narrow" pitchFamily="34" charset="0"/>
                        </a:rPr>
                        <a:t>на 1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погонный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метр рядка,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шт.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на 1 га,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тыс. шт. </a:t>
                      </a:r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latin typeface="Arial Narrow" pitchFamily="34" charset="0"/>
                        </a:rPr>
                        <a:t>на 1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погонный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метр рядка,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шт.</a:t>
                      </a:r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275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Широкорядный </a:t>
                      </a:r>
                      <a:endParaRPr lang="ru-RU" sz="2000" b="1" dirty="0"/>
                    </a:p>
                    <a:p>
                      <a:pPr algn="ctr"/>
                      <a:r>
                        <a:rPr lang="ru-RU" sz="2000" dirty="0"/>
                        <a:t>(70 см)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550-600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/>
                        <a:t>38-42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500-550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/>
                        <a:t>35-38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400-500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/>
                        <a:t>28-35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75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Широкорядный </a:t>
                      </a:r>
                    </a:p>
                    <a:p>
                      <a:pPr algn="ctr"/>
                      <a:r>
                        <a:rPr lang="ru-RU" sz="2000" dirty="0" smtClean="0"/>
                        <a:t>(45см)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550-600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/>
                        <a:t>25-27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500-550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/>
                        <a:t>22-25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400-500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/>
                        <a:t>18-22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</a:tr>
              <a:tr h="118843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Рядовой</a:t>
                      </a:r>
                      <a:r>
                        <a:rPr lang="ru-RU" sz="2000" dirty="0"/>
                        <a:t> </a:t>
                      </a:r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(</a:t>
                      </a:r>
                      <a:r>
                        <a:rPr lang="ru-RU" sz="2000" dirty="0"/>
                        <a:t>15 см)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600-700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/>
                        <a:t>9-10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550-600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/>
                        <a:t>8-9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500-550</a:t>
                      </a:r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/>
                        <a:t>7-8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679509" y="44624"/>
            <a:ext cx="10072785" cy="864766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Рекомендуемые нормы высева семян сои для сортов различных групп спелости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9591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7898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75" y="498669"/>
            <a:ext cx="11624072" cy="717656"/>
          </a:xfrm>
        </p:spPr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Вредные объекты в посевах сои</a:t>
            </a:r>
            <a:endParaRPr lang="ru-RU" sz="2400" dirty="0">
              <a:solidFill>
                <a:srgbClr val="008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2374900" y="385763"/>
            <a:ext cx="9863667" cy="0"/>
          </a:xfrm>
          <a:prstGeom prst="line">
            <a:avLst/>
          </a:prstGeom>
          <a:noFill/>
          <a:ln w="57150" cmpd="thinThick">
            <a:solidFill>
              <a:srgbClr val="82B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Табличка 20"/>
          <p:cNvSpPr/>
          <p:nvPr/>
        </p:nvSpPr>
        <p:spPr>
          <a:xfrm>
            <a:off x="285709" y="1233577"/>
            <a:ext cx="11715832" cy="5348378"/>
          </a:xfrm>
          <a:prstGeom prst="plaque">
            <a:avLst>
              <a:gd name="adj" fmla="val 4757"/>
            </a:avLst>
          </a:prstGeom>
          <a:noFill/>
          <a:ln w="19050" cmpd="sng">
            <a:solidFill>
              <a:srgbClr val="82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96551" y="1772816"/>
            <a:ext cx="923026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cap="all" dirty="0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Сорняки и </a:t>
            </a:r>
          </a:p>
          <a:p>
            <a:pPr algn="just"/>
            <a:r>
              <a:rPr lang="ru-RU" sz="2200" b="1" cap="all" dirty="0" err="1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засорители</a:t>
            </a:r>
            <a:endParaRPr lang="ru-RU" sz="2200" b="1" cap="all" dirty="0" smtClean="0">
              <a:solidFill>
                <a:srgbClr val="008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r>
              <a:rPr lang="ru-RU" sz="1600" b="1" cap="all" dirty="0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(нежелательные</a:t>
            </a:r>
          </a:p>
          <a:p>
            <a:pPr algn="just"/>
            <a:r>
              <a:rPr lang="ru-RU" sz="1600" b="1" cap="all" dirty="0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Растительные </a:t>
            </a:r>
          </a:p>
          <a:p>
            <a:pPr algn="just"/>
            <a:r>
              <a:rPr lang="ru-RU" sz="1600" b="1" cap="all" dirty="0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Организмы)</a:t>
            </a:r>
          </a:p>
          <a:p>
            <a:pPr algn="just"/>
            <a:endParaRPr lang="ru-RU" sz="2200" b="1" cap="all" dirty="0" smtClean="0">
              <a:solidFill>
                <a:srgbClr val="008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endParaRPr lang="ru-RU" sz="2200" b="1" cap="all" dirty="0" smtClean="0">
              <a:solidFill>
                <a:srgbClr val="008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r>
              <a:rPr lang="ru-RU" sz="2200" b="1" cap="all" dirty="0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вредители (Фитофаги) </a:t>
            </a:r>
          </a:p>
          <a:p>
            <a:pPr algn="just"/>
            <a:endParaRPr lang="ru-RU" sz="2200" b="1" cap="all" dirty="0" smtClean="0">
              <a:solidFill>
                <a:srgbClr val="008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endParaRPr lang="ru-RU" sz="2200" b="1" cap="all" dirty="0" smtClean="0">
              <a:solidFill>
                <a:srgbClr val="008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endParaRPr lang="ru-RU" sz="2200" b="1" cap="all" dirty="0" smtClean="0">
              <a:solidFill>
                <a:srgbClr val="008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endParaRPr lang="ru-RU" sz="2200" b="1" cap="all" dirty="0" smtClean="0">
              <a:solidFill>
                <a:srgbClr val="008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just"/>
            <a:r>
              <a:rPr lang="ru-RU" sz="2200" b="1" cap="all" dirty="0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Болезни (</a:t>
            </a:r>
            <a:r>
              <a:rPr lang="ru-RU" sz="2200" b="1" cap="all" dirty="0" err="1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Фитопатогены</a:t>
            </a:r>
            <a:r>
              <a:rPr lang="ru-RU" sz="2200" b="1" cap="all" dirty="0" smtClean="0">
                <a:solidFill>
                  <a:srgbClr val="008000"/>
                </a:solidFill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</p:txBody>
      </p:sp>
      <p:pic>
        <p:nvPicPr>
          <p:cNvPr id="10" name="Picture 2" descr="D:\Мои документы\3-Презентации\Лекции 2016\vniimk_logo_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01" t="14716" r="14370" b="17323"/>
          <a:stretch/>
        </p:blipFill>
        <p:spPr bwMode="auto">
          <a:xfrm>
            <a:off x="14234" y="37504"/>
            <a:ext cx="1033345" cy="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69" name="Picture 1" descr="C:\Users\shkarupa\Desktop\Махонин В.Л\ФОТО\1ТЕМЫ\Вредители\Совка\DSC00808.JPG"/>
          <p:cNvPicPr>
            <a:picLocks noChangeAspect="1" noChangeArrowheads="1"/>
          </p:cNvPicPr>
          <p:nvPr/>
        </p:nvPicPr>
        <p:blipFill>
          <a:blip r:embed="rId3" cstate="print"/>
          <a:srcRect l="29088" t="39119" r="30723" b="38491"/>
          <a:stretch>
            <a:fillRect/>
          </a:stretch>
        </p:blipFill>
        <p:spPr bwMode="auto">
          <a:xfrm>
            <a:off x="6996023" y="3278038"/>
            <a:ext cx="2777705" cy="1535502"/>
          </a:xfrm>
          <a:prstGeom prst="rect">
            <a:avLst/>
          </a:prstGeom>
          <a:noFill/>
        </p:spPr>
      </p:pic>
      <p:pic>
        <p:nvPicPr>
          <p:cNvPr id="109571" name="Picture 3" descr="C:\Users\shkarupa\Desktop\Махонин В.Л\ФОТО\1ТЕМЫ\сорняки\DSC08428.JPG"/>
          <p:cNvPicPr>
            <a:picLocks noChangeAspect="1" noChangeArrowheads="1"/>
          </p:cNvPicPr>
          <p:nvPr/>
        </p:nvPicPr>
        <p:blipFill>
          <a:blip r:embed="rId4" cstate="print"/>
          <a:srcRect l="20802" t="32830" r="-1250"/>
          <a:stretch>
            <a:fillRect/>
          </a:stretch>
        </p:blipFill>
        <p:spPr bwMode="auto">
          <a:xfrm>
            <a:off x="5727940" y="1224951"/>
            <a:ext cx="3940270" cy="1759789"/>
          </a:xfrm>
          <a:prstGeom prst="rect">
            <a:avLst/>
          </a:prstGeom>
          <a:noFill/>
        </p:spPr>
      </p:pic>
      <p:pic>
        <p:nvPicPr>
          <p:cNvPr id="109572" name="Picture 4" descr="C:\Users\shkarupa\Desktop\Махонин В.Л\ФОТО\1ТЕМЫ\Болезни\DSC07764.JPG"/>
          <p:cNvPicPr>
            <a:picLocks noChangeAspect="1" noChangeArrowheads="1"/>
          </p:cNvPicPr>
          <p:nvPr/>
        </p:nvPicPr>
        <p:blipFill>
          <a:blip r:embed="rId5" cstate="print"/>
          <a:srcRect l="10896" t="11447" r="2075" b="18994"/>
          <a:stretch>
            <a:fillRect/>
          </a:stretch>
        </p:blipFill>
        <p:spPr bwMode="auto">
          <a:xfrm>
            <a:off x="7168551" y="4838297"/>
            <a:ext cx="3510950" cy="157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698859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766" y="769518"/>
            <a:ext cx="9960634" cy="1481975"/>
          </a:xfrm>
          <a:solidFill>
            <a:srgbClr val="0099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3F3F3"/>
                </a:solidFill>
                <a:latin typeface="Times New Roman" pitchFamily="18" charset="0"/>
                <a:cs typeface="Times New Roman" pitchFamily="18" charset="0"/>
              </a:rPr>
              <a:t>СОРНЯКИ В ПОСЕВАХ</a:t>
            </a:r>
            <a:br>
              <a:rPr lang="ru-RU" sz="2400" b="1" dirty="0" smtClean="0">
                <a:solidFill>
                  <a:srgbClr val="F3F3F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3F3F3"/>
                </a:solidFill>
                <a:latin typeface="Times New Roman" pitchFamily="18" charset="0"/>
                <a:cs typeface="Times New Roman" pitchFamily="18" charset="0"/>
              </a:rPr>
              <a:t> отнимая факторы жизни снижают урожай культуры, </a:t>
            </a:r>
            <a:br>
              <a:rPr lang="ru-RU" sz="2400" b="1" dirty="0" smtClean="0">
                <a:solidFill>
                  <a:srgbClr val="F3F3F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3F3F3"/>
                </a:solidFill>
                <a:latin typeface="Times New Roman" pitchFamily="18" charset="0"/>
                <a:cs typeface="Times New Roman" pitchFamily="18" charset="0"/>
              </a:rPr>
              <a:t>ухудшают качество урожая, </a:t>
            </a:r>
            <a:br>
              <a:rPr lang="ru-RU" sz="2400" b="1" dirty="0" smtClean="0">
                <a:solidFill>
                  <a:srgbClr val="F3F3F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3F3F3"/>
                </a:solidFill>
                <a:latin typeface="Times New Roman" pitchFamily="18" charset="0"/>
                <a:cs typeface="Times New Roman" pitchFamily="18" charset="0"/>
              </a:rPr>
              <a:t>являются резерватами вредителей и болезней</a:t>
            </a:r>
            <a:endParaRPr lang="ru-RU" sz="2400" b="1" dirty="0">
              <a:solidFill>
                <a:srgbClr val="F3F3F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4" name="AutoShape 2" descr="https://ogorod.ua/_bl/2/s04883211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6" name="Picture 4" descr="http://www.betaren.ru/photoz/sornyaki/durnish_obyk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630" y="3429000"/>
            <a:ext cx="2130519" cy="2016224"/>
          </a:xfrm>
          <a:prstGeom prst="rect">
            <a:avLst/>
          </a:prstGeom>
          <a:noFill/>
        </p:spPr>
      </p:pic>
      <p:pic>
        <p:nvPicPr>
          <p:cNvPr id="59398" name="Picture 6" descr="http://img.lisky.org.ua/i800632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819" y="3446253"/>
            <a:ext cx="2472194" cy="2016224"/>
          </a:xfrm>
          <a:prstGeom prst="rect">
            <a:avLst/>
          </a:prstGeom>
          <a:noFill/>
        </p:spPr>
      </p:pic>
      <p:pic>
        <p:nvPicPr>
          <p:cNvPr id="59400" name="Picture 8" descr="http://colourmaster.ru/wp-content/uploads/kanatnik-teofrasta-360x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011" y="3429000"/>
            <a:ext cx="2364895" cy="2016224"/>
          </a:xfrm>
          <a:prstGeom prst="rect">
            <a:avLst/>
          </a:prstGeom>
          <a:noFill/>
        </p:spPr>
      </p:pic>
      <p:pic>
        <p:nvPicPr>
          <p:cNvPr id="59402" name="Picture 10" descr="http://biblteplouhov.ru/upload/pages/1621/image_14767007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4989" y="3429000"/>
            <a:ext cx="2685640" cy="2016224"/>
          </a:xfrm>
          <a:prstGeom prst="rect">
            <a:avLst/>
          </a:prstGeom>
          <a:noFill/>
        </p:spPr>
      </p:pic>
      <p:pic>
        <p:nvPicPr>
          <p:cNvPr id="10" name="Picture 2" descr="C:\Users\пользователь\Downloads\vniimk_logo_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393" y="332656"/>
            <a:ext cx="768351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0232" y="1464024"/>
            <a:ext cx="4309053" cy="360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ятиугольник 3"/>
          <p:cNvSpPr/>
          <p:nvPr/>
        </p:nvSpPr>
        <p:spPr>
          <a:xfrm flipH="1">
            <a:off x="815413" y="0"/>
            <a:ext cx="10081120" cy="980728"/>
          </a:xfrm>
          <a:prstGeom prst="homePlate">
            <a:avLst/>
          </a:prstGeom>
          <a:solidFill>
            <a:srgbClr val="48A3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Борьба с сорняками в посевах сои: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2800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487" y="2988546"/>
            <a:ext cx="4364646" cy="35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79298" y="1298360"/>
            <a:ext cx="44339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Механические приёмы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07215" y="2227138"/>
            <a:ext cx="44339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Химические средства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8869363" y="-3175"/>
            <a:ext cx="3322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2640013" y="357188"/>
            <a:ext cx="8718550" cy="658812"/>
          </a:xfrm>
        </p:spPr>
        <p:txBody>
          <a:bodyPr/>
          <a:lstStyle/>
          <a:p>
            <a:pPr algn="r" eaLnBrk="1" hangingPunct="1"/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Механические приёмы ухода за посевами</a:t>
            </a:r>
          </a:p>
        </p:txBody>
      </p:sp>
      <p:graphicFrame>
        <p:nvGraphicFramePr>
          <p:cNvPr id="4" name="Group 124"/>
          <p:cNvGraphicFramePr>
            <a:graphicFrameLocks noGrp="1"/>
          </p:cNvGraphicFramePr>
          <p:nvPr/>
        </p:nvGraphicFramePr>
        <p:xfrm>
          <a:off x="2277375" y="1076205"/>
          <a:ext cx="9031228" cy="4586125"/>
        </p:xfrm>
        <a:graphic>
          <a:graphicData uri="http://schemas.openxmlformats.org/drawingml/2006/table">
            <a:tbl>
              <a:tblPr/>
              <a:tblGrid>
                <a:gridCol w="3429606"/>
                <a:gridCol w="2388295"/>
                <a:gridCol w="191708"/>
                <a:gridCol w="3021619"/>
              </a:tblGrid>
              <a:tr h="3921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Уходные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мероприятия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Вариант технологии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 использованием гербицидов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без использования гербицидов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Довсходовое боронование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не позже 2-3 дней после сева,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скорость агрегата 5-6 км/ч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Мелкая культивация междурядий («шаровка»)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(4-6 до 8 см)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при необходимости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Послевсходовые боронования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(возможны несколько раз)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 фазы 1-го тройчатого листа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6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Культивация междурядий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(6-8 см)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ширина обрабатываемой полосы 50 см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Долотование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(при последней междурядной обработке)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при пересыхании, уплотнении или переувлажнения верхнего горизонта почвы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017" name="Прямоугольник 8"/>
          <p:cNvSpPr>
            <a:spLocks noChangeArrowheads="1"/>
          </p:cNvSpPr>
          <p:nvPr/>
        </p:nvSpPr>
        <p:spPr bwMode="auto">
          <a:xfrm>
            <a:off x="2251045" y="5790571"/>
            <a:ext cx="854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Применением до и </a:t>
            </a:r>
            <a:r>
              <a:rPr lang="ru-RU" altLang="ru-RU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повсходового</a:t>
            </a:r>
            <a:r>
              <a:rPr lang="ru-RU" altLang="ru-RU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боронований </a:t>
            </a:r>
            <a:r>
              <a:rPr lang="ru-RU" altLang="ru-RU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 сочетании с оптимальным сроком сева можно добиться такой же степени гибели сорняков, как и при </a:t>
            </a: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использовании почвенных </a:t>
            </a:r>
            <a:r>
              <a:rPr lang="ru-RU" altLang="ru-RU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гербицидов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AutoShape 3"/>
          <p:cNvSpPr>
            <a:spLocks noChangeArrowheads="1"/>
          </p:cNvSpPr>
          <p:nvPr/>
        </p:nvSpPr>
        <p:spPr bwMode="auto">
          <a:xfrm>
            <a:off x="571462" y="785795"/>
            <a:ext cx="11425767" cy="5256213"/>
          </a:xfrm>
          <a:prstGeom prst="roundRect">
            <a:avLst>
              <a:gd name="adj" fmla="val 16667"/>
            </a:avLst>
          </a:prstGeom>
          <a:solidFill>
            <a:srgbClr val="FFCC00">
              <a:alpha val="85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30000"/>
              </a:lnSpc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</a:t>
            </a:r>
            <a:r>
              <a:rPr lang="ru-RU" sz="2400" b="1" u="sng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Особенности  соевого </a:t>
            </a:r>
            <a:r>
              <a:rPr lang="ru-RU" sz="2400" b="1" u="sng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белка</a:t>
            </a:r>
            <a:r>
              <a:rPr lang="ru-RU" sz="3200" b="1" u="sng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:</a:t>
            </a:r>
            <a:endParaRPr lang="ru-RU" sz="3200" b="1" u="sng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>
              <a:lnSpc>
                <a:spcPct val="130000"/>
              </a:lnSpc>
              <a:defRPr/>
            </a:pPr>
            <a:r>
              <a:rPr lang="ru-RU" b="1" dirty="0" smtClean="0">
                <a:solidFill>
                  <a:srgbClr val="0000CC"/>
                </a:solidFill>
                <a:latin typeface="Verdana" pitchFamily="34" charset="0"/>
              </a:rPr>
              <a:t>Наряду с </a:t>
            </a:r>
            <a:r>
              <a:rPr 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высокой кормовой </a:t>
            </a: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и питательная </a:t>
            </a:r>
            <a:r>
              <a:rPr 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ценностью,</a:t>
            </a:r>
          </a:p>
          <a:p>
            <a:pPr>
              <a:lnSpc>
                <a:spcPct val="130000"/>
              </a:lnSpc>
              <a:defRPr/>
            </a:pPr>
            <a:r>
              <a:rPr 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широким спектром использования</a:t>
            </a:r>
            <a:r>
              <a:rPr lang="ru-RU" b="1" dirty="0" smtClean="0">
                <a:solidFill>
                  <a:srgbClr val="0000CC"/>
                </a:solidFill>
                <a:latin typeface="Verdana" pitchFamily="34" charset="0"/>
              </a:rPr>
              <a:t>,</a:t>
            </a:r>
            <a:endParaRPr lang="ru-RU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>
              <a:lnSpc>
                <a:spcPct val="130000"/>
              </a:lnSpc>
              <a:defRPr/>
            </a:pPr>
            <a:r>
              <a:rPr lang="ru-RU" sz="2400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:</a:t>
            </a:r>
            <a:r>
              <a:rPr lang="ru-RU" sz="2400" b="1" dirty="0" smtClean="0">
                <a:solidFill>
                  <a:srgbClr val="0000CC"/>
                </a:solidFill>
                <a:latin typeface="Verdana" pitchFamily="34" charset="0"/>
              </a:rPr>
              <a:t> Себестоимость</a:t>
            </a:r>
            <a:endParaRPr lang="ru-RU" sz="2400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>
              <a:lnSpc>
                <a:spcPct val="130000"/>
              </a:lnSpc>
              <a:defRPr/>
            </a:pP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  - в 2 раза ниже белка пшеницы;</a:t>
            </a:r>
          </a:p>
          <a:p>
            <a:pPr>
              <a:lnSpc>
                <a:spcPct val="130000"/>
              </a:lnSpc>
              <a:defRPr/>
            </a:pP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  - в 1,2-1,5 раза ниже других масличных </a:t>
            </a:r>
            <a:endParaRPr lang="ru-RU" b="1" dirty="0" smtClean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>
              <a:lnSpc>
                <a:spcPct val="130000"/>
              </a:lnSpc>
              <a:defRPr/>
            </a:pPr>
            <a:r>
              <a:rPr 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    и зернобобовых культур</a:t>
            </a:r>
          </a:p>
          <a:p>
            <a:pPr>
              <a:lnSpc>
                <a:spcPct val="130000"/>
              </a:lnSpc>
              <a:defRPr/>
            </a:pPr>
            <a:r>
              <a:rPr 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- в 20 раз ниже животных белков.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20340" y="337487"/>
            <a:ext cx="6286544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СОЯ - низкая </a:t>
            </a: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себестоимость 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ChangeArrowheads="1"/>
          </p:cNvSpPr>
          <p:nvPr/>
        </p:nvSpPr>
        <p:spPr bwMode="auto">
          <a:xfrm>
            <a:off x="3528204" y="1009291"/>
            <a:ext cx="7858664" cy="48628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altLang="ru-RU" sz="1400" b="1" dirty="0"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>
                <a:latin typeface="Calibri" pitchFamily="34" charset="0"/>
                <a:cs typeface="Times New Roman" pitchFamily="18" charset="0"/>
              </a:rPr>
              <a:t>Министерство сельского хозяйства Российской Федерации</a:t>
            </a:r>
            <a:br>
              <a:rPr lang="ru-RU" altLang="ru-RU" sz="14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1400" b="1" dirty="0">
                <a:latin typeface="Calibri" pitchFamily="34" charset="0"/>
                <a:cs typeface="Times New Roman" pitchFamily="18" charset="0"/>
              </a:rPr>
              <a:t>(Минсельхоз России)</a:t>
            </a:r>
          </a:p>
          <a:p>
            <a:pPr algn="ctr"/>
            <a:endParaRPr lang="ru-RU" altLang="ru-RU" sz="1400" b="1" dirty="0">
              <a:latin typeface="Calibri" pitchFamily="34" charset="0"/>
            </a:endParaRPr>
          </a:p>
          <a:p>
            <a:pPr algn="ctr"/>
            <a:endParaRPr lang="ru-RU" altLang="ru-RU" sz="1400" dirty="0"/>
          </a:p>
          <a:p>
            <a:pPr algn="ctr"/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«ГОСУДАРСТВЕННЫЙ КАТАЛОГ</a:t>
            </a:r>
            <a:br>
              <a:rPr lang="ru-RU" altLang="ru-RU" sz="20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ПЕСТИЦИДОВ И АГРОХИМИКАТОВ»,</a:t>
            </a:r>
            <a:br>
              <a:rPr lang="ru-RU" altLang="ru-RU" sz="20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РАЗРЕШЕННЫХ К ПРИМЕНЕНИЮ</a:t>
            </a:r>
            <a:br>
              <a:rPr lang="ru-RU" altLang="ru-RU" sz="20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НА ТЕРРИТОРИИ </a:t>
            </a:r>
            <a:br>
              <a:rPr lang="ru-RU" altLang="ru-RU" sz="20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РОССИЙСКОЙ ФЕДЕРАЦИИ</a:t>
            </a:r>
            <a:endParaRPr lang="ru-RU" altLang="ru-RU" sz="2000" dirty="0"/>
          </a:p>
          <a:p>
            <a:pPr algn="ctr"/>
            <a:endParaRPr lang="ru-RU" altLang="ru-RU" sz="1400" b="1" dirty="0" smtClean="0"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Издание </a:t>
            </a:r>
            <a:r>
              <a:rPr lang="ru-RU" altLang="ru-RU" sz="1400" b="1" dirty="0">
                <a:latin typeface="Calibri" pitchFamily="34" charset="0"/>
                <a:cs typeface="Times New Roman" pitchFamily="18" charset="0"/>
              </a:rPr>
              <a:t>официальное</a:t>
            </a:r>
          </a:p>
          <a:p>
            <a:pPr algn="ctr"/>
            <a:endParaRPr lang="ru-RU" altLang="ru-RU" sz="1400" b="1" dirty="0">
              <a:latin typeface="Calibri" pitchFamily="34" charset="0"/>
            </a:endParaRPr>
          </a:p>
          <a:p>
            <a:pPr algn="ctr"/>
            <a:endParaRPr lang="ru-RU" altLang="ru-RU" sz="1400" dirty="0"/>
          </a:p>
          <a:p>
            <a:pPr algn="ctr"/>
            <a:r>
              <a:rPr lang="ru-RU" altLang="ru-RU" sz="1400" dirty="0">
                <a:latin typeface="Calibri" pitchFamily="34" charset="0"/>
                <a:cs typeface="Times New Roman" pitchFamily="18" charset="0"/>
              </a:rPr>
              <a:t>При цитировании ссылка на данное издание обязательна</a:t>
            </a:r>
            <a:endParaRPr lang="ru-RU" altLang="ru-RU" sz="1400" dirty="0"/>
          </a:p>
          <a:p>
            <a:pPr algn="ctr"/>
            <a:r>
              <a:rPr lang="ru-RU" altLang="ru-RU" sz="1400" dirty="0">
                <a:latin typeface="Calibri" pitchFamily="34" charset="0"/>
                <a:cs typeface="Times New Roman" pitchFamily="18" charset="0"/>
              </a:rPr>
              <a:t>Информация в “Государственном каталоге пестицидов и </a:t>
            </a:r>
            <a:r>
              <a:rPr lang="ru-RU" altLang="ru-RU" sz="1400" dirty="0" err="1">
                <a:latin typeface="Calibri" pitchFamily="34" charset="0"/>
                <a:cs typeface="Times New Roman" pitchFamily="18" charset="0"/>
              </a:rPr>
              <a:t>агрохимикатов</a:t>
            </a:r>
            <a:r>
              <a:rPr lang="ru-RU" altLang="ru-RU" sz="1400" dirty="0">
                <a:latin typeface="Calibri" pitchFamily="34" charset="0"/>
                <a:cs typeface="Times New Roman" pitchFamily="18" charset="0"/>
              </a:rPr>
              <a:t>, </a:t>
            </a:r>
            <a:br>
              <a:rPr lang="ru-RU" altLang="ru-RU" sz="1400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1400" dirty="0">
                <a:latin typeface="Calibri" pitchFamily="34" charset="0"/>
                <a:cs typeface="Times New Roman" pitchFamily="18" charset="0"/>
              </a:rPr>
              <a:t>разрешенных к применению на территории Российской Федерации”, </a:t>
            </a:r>
            <a:br>
              <a:rPr lang="ru-RU" altLang="ru-RU" sz="1400" dirty="0">
                <a:latin typeface="Calibri" pitchFamily="34" charset="0"/>
                <a:cs typeface="Times New Roman" pitchFamily="18" charset="0"/>
              </a:rPr>
            </a:br>
            <a:endParaRPr lang="ru-RU" altLang="ru-RU" sz="1400" b="1" dirty="0">
              <a:latin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1400" b="1" dirty="0"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>
                <a:latin typeface="Calibri" pitchFamily="34" charset="0"/>
                <a:cs typeface="Times New Roman" pitchFamily="18" charset="0"/>
              </a:rPr>
              <a:t>МОСКВА </a:t>
            </a: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2019</a:t>
            </a:r>
            <a:endParaRPr lang="ru-RU" altLang="ru-RU" sz="1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6565900" y="10350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b="1">
              <a:solidFill>
                <a:srgbClr val="0000CC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725283" y="284672"/>
            <a:ext cx="10149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Гербициды разрешённые  на сое </a:t>
            </a:r>
            <a:r>
              <a:rPr lang="ru-RU" sz="2400" b="1" dirty="0" smtClean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(2019г</a:t>
            </a:r>
            <a:r>
              <a:rPr lang="ru-RU" sz="2400" b="1" dirty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.)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200025" y="728646"/>
          <a:ext cx="11772903" cy="4894304"/>
        </p:xfrm>
        <a:graphic>
          <a:graphicData uri="http://schemas.openxmlformats.org/drawingml/2006/table">
            <a:tbl>
              <a:tblPr/>
              <a:tblGrid>
                <a:gridCol w="2343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8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435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5742">
                <a:tc>
                  <a:txBody>
                    <a:bodyPr/>
                    <a:lstStyle/>
                    <a:p>
                      <a:pPr indent="60960"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Виды гербицидов по способам применения </a:t>
                      </a:r>
                    </a:p>
                  </a:txBody>
                  <a:tcPr marL="71047" marR="7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Число гербицидов,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шт.</a:t>
                      </a: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Поражаемые сорняки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Наименование д.в. (количество препаратов)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600">
                <a:tc>
                  <a:txBody>
                    <a:bodyPr/>
                    <a:lstStyle/>
                    <a:p>
                      <a:pPr indent="60960" algn="l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ahoma"/>
                        </a:rPr>
                        <a:t>Допосевные</a:t>
                      </a:r>
                      <a:r>
                        <a:rPr lang="ru-RU" sz="1600" b="0" dirty="0">
                          <a:latin typeface="Tahoma"/>
                        </a:rPr>
                        <a:t> </a:t>
                      </a:r>
                      <a:r>
                        <a:rPr lang="ru-RU" sz="1600" b="1" dirty="0">
                          <a:latin typeface="Tahoma"/>
                        </a:rPr>
                        <a:t>сплошного</a:t>
                      </a:r>
                      <a:r>
                        <a:rPr lang="ru-RU" sz="1600" b="0" dirty="0">
                          <a:latin typeface="Tahoma"/>
                        </a:rPr>
                        <a:t> </a:t>
                      </a:r>
                      <a:r>
                        <a:rPr lang="ru-RU" sz="1600" b="1" dirty="0" smtClean="0">
                          <a:latin typeface="Tahoma"/>
                        </a:rPr>
                        <a:t>действия</a:t>
                      </a:r>
                      <a:endParaRPr lang="ru-RU" sz="1600" b="0" dirty="0">
                        <a:latin typeface="Calibri"/>
                      </a:endParaRPr>
                    </a:p>
                  </a:txBody>
                  <a:tcPr marL="71047" marR="7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spc="1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Все вегетирующие растения</a:t>
                      </a:r>
                      <a:endParaRPr lang="ru-RU" sz="1800" kern="1200" spc="1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1" dirty="0" smtClean="0">
                          <a:latin typeface="Times New Roman"/>
                        </a:rPr>
                        <a:t>Производные </a:t>
                      </a:r>
                      <a:r>
                        <a:rPr lang="ru-RU" sz="1800" b="0" i="1" dirty="0" err="1" smtClean="0">
                          <a:latin typeface="Times New Roman"/>
                        </a:rPr>
                        <a:t>глифосатов</a:t>
                      </a:r>
                      <a:r>
                        <a:rPr lang="ru-RU" sz="1800" b="0" i="1" dirty="0" smtClean="0">
                          <a:latin typeface="Times New Roman"/>
                        </a:rPr>
                        <a:t> (33)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5305">
                <a:tc rowSpan="2">
                  <a:txBody>
                    <a:bodyPr/>
                    <a:lstStyle/>
                    <a:p>
                      <a:pPr indent="82550"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/>
                        </a:rPr>
                        <a:t>Почвенные: </a:t>
                      </a:r>
                      <a:r>
                        <a:rPr lang="ru-RU" sz="1600" b="1" dirty="0" err="1">
                          <a:latin typeface="Tahoma"/>
                        </a:rPr>
                        <a:t>допосевные</a:t>
                      </a:r>
                      <a:r>
                        <a:rPr lang="ru-RU" sz="1600" b="1" dirty="0">
                          <a:latin typeface="Tahoma"/>
                        </a:rPr>
                        <a:t> и </a:t>
                      </a:r>
                      <a:r>
                        <a:rPr lang="ru-RU" sz="1600" b="1" dirty="0" err="1">
                          <a:latin typeface="Tahoma"/>
                        </a:rPr>
                        <a:t>довсходовые</a:t>
                      </a:r>
                      <a:r>
                        <a:rPr lang="ru-RU" sz="1600" b="1" dirty="0">
                          <a:latin typeface="Tahoma"/>
                        </a:rPr>
                        <a:t> </a:t>
                      </a:r>
                      <a:endParaRPr lang="ru-RU" sz="1600" b="1" dirty="0">
                        <a:latin typeface="Calibri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spc="1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Однол</a:t>
                      </a:r>
                      <a:r>
                        <a:rPr lang="ru-RU" sz="1800" kern="1200" spc="1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. злаковые и некоторые двудольные</a:t>
                      </a:r>
                      <a:endParaRPr lang="ru-RU" sz="1800" kern="1200" spc="1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диметенамид-Р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(4), 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С-метолахлор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(12) и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пропизохлор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endParaRPr lang="ru-RU" sz="1800" b="0" i="1" dirty="0" smtClean="0">
                        <a:latin typeface="Times New Roman"/>
                      </a:endParaRPr>
                    </a:p>
                  </a:txBody>
                  <a:tcPr marL="71047" marR="7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5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spc="1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Одноле</a:t>
                      </a:r>
                      <a:r>
                        <a:rPr lang="ru-RU" sz="1800" kern="1200" spc="1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. </a:t>
                      </a:r>
                      <a:r>
                        <a:rPr lang="ru-RU" sz="1800" kern="1200" spc="1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двудольн</a:t>
                      </a:r>
                      <a:r>
                        <a:rPr lang="ru-RU" sz="1800" kern="1200" spc="1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. и злак.</a:t>
                      </a:r>
                      <a:endParaRPr lang="ru-RU" sz="1800" kern="1200" spc="1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прометрин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(12),  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метрибузин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(9) и 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кломазон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(3)</a:t>
                      </a: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26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ahoma"/>
                        </a:rPr>
                        <a:t>До- и </a:t>
                      </a:r>
                      <a:r>
                        <a:rPr lang="ru-RU" sz="1600" b="1" dirty="0" err="1" smtClean="0">
                          <a:latin typeface="Tahoma"/>
                        </a:rPr>
                        <a:t>после-всходовые</a:t>
                      </a:r>
                      <a:r>
                        <a:rPr lang="ru-RU" sz="1600" b="1" dirty="0" smtClean="0">
                          <a:latin typeface="Tahoma"/>
                        </a:rPr>
                        <a:t>  </a:t>
                      </a:r>
                      <a:r>
                        <a:rPr lang="ru-RU" sz="1600" b="1" dirty="0">
                          <a:latin typeface="Tahoma"/>
                        </a:rPr>
                        <a:t>широкого спектра действия </a:t>
                      </a:r>
                      <a:endParaRPr lang="ru-RU" sz="1600" b="1" dirty="0">
                        <a:latin typeface="Calibri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100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1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Однолетние двудольные и злаковые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флумиоксазин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(1),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имазамокс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(13),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имазетапир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(14) </a:t>
                      </a:r>
                      <a:r>
                        <a:rPr lang="ru-RU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(они же 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лоримурон-этил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Кломазон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(3),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Пропизохлор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(2) и др.</a:t>
                      </a:r>
                      <a:endParaRPr lang="ru-RU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ahoma"/>
                        </a:rPr>
                        <a:t>Послевсходовые  против </a:t>
                      </a:r>
                      <a:r>
                        <a:rPr lang="ru-RU" sz="1600" b="1" dirty="0" smtClean="0">
                          <a:latin typeface="Tahoma"/>
                        </a:rPr>
                        <a:t>двудольных</a:t>
                      </a:r>
                      <a:endParaRPr lang="ru-RU" sz="1600" b="1" dirty="0">
                        <a:latin typeface="Calibri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100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spc="1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Двудольные</a:t>
                      </a:r>
                      <a:endParaRPr lang="ru-RU" sz="1800" kern="1200" spc="1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бентазон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(12) +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ацифлуорфен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(1),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тифенсульфурон-метил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(7) </a:t>
                      </a:r>
                      <a:r>
                        <a:rPr lang="ru-RU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 др.</a:t>
                      </a: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05943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Послевсходовые </a:t>
                      </a:r>
                      <a:r>
                        <a:rPr lang="ru-RU" sz="1600" b="1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противозлаковые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600" b="1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граминициды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100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spc="1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Злаковые</a:t>
                      </a:r>
                      <a:endParaRPr lang="ru-RU" sz="1800" kern="1200" spc="1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флуазифоп-П-бутил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(2),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тепралоксидим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(1),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Квизалофоп-П-тефурил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(4), </a:t>
                      </a:r>
                      <a:r>
                        <a:rPr lang="ru-RU" sz="18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клетодим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(16) </a:t>
                      </a:r>
                      <a:r>
                        <a:rPr lang="ru-RU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 др.</a:t>
                      </a:r>
                    </a:p>
                  </a:txBody>
                  <a:tcPr marL="71047" marR="71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21849" y="5651144"/>
            <a:ext cx="92806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ahoma"/>
              </a:rPr>
              <a:t>Всего </a:t>
            </a:r>
            <a:r>
              <a:rPr lang="ru-RU" sz="1600" b="1" dirty="0" smtClean="0">
                <a:latin typeface="Tahoma"/>
              </a:rPr>
              <a:t>разрешены -   более </a:t>
            </a:r>
            <a:r>
              <a:rPr lang="ru-RU" sz="1600" b="1" dirty="0" smtClean="0">
                <a:latin typeface="Tahoma"/>
              </a:rPr>
              <a:t>170 препаратов </a:t>
            </a:r>
            <a:r>
              <a:rPr lang="ru-RU" sz="1600" b="1" dirty="0" smtClean="0">
                <a:latin typeface="Tahoma"/>
              </a:rPr>
              <a:t>из 32 комбинаций д.в</a:t>
            </a:r>
            <a:r>
              <a:rPr lang="ru-RU" sz="1600" b="1" dirty="0">
                <a:latin typeface="Tahoma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877683" y="437072"/>
            <a:ext cx="10149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Гербициды разрешённые  на сое </a:t>
            </a:r>
            <a:r>
              <a:rPr lang="ru-RU" sz="2400" b="1" dirty="0" smtClean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(2019г</a:t>
            </a:r>
            <a:r>
              <a:rPr lang="ru-RU" sz="2400" b="1" dirty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xmlns="" val="29008830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лна 3"/>
          <p:cNvSpPr/>
          <p:nvPr/>
        </p:nvSpPr>
        <p:spPr>
          <a:xfrm>
            <a:off x="2234242" y="548680"/>
            <a:ext cx="8548777" cy="1650742"/>
          </a:xfrm>
          <a:prstGeom prst="wave">
            <a:avLst/>
          </a:prstGeom>
          <a:solidFill>
            <a:srgbClr val="00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Вредители сои</a:t>
            </a:r>
          </a:p>
        </p:txBody>
      </p:sp>
      <p:pic>
        <p:nvPicPr>
          <p:cNvPr id="5" name="Picture 2" descr="Цветок со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7057" y="2755049"/>
            <a:ext cx="4616953" cy="349047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копия  папки Мои документы\Бушнева\Бушнева Н.А\работа\вредители сои фото\ростковая муха имаго.jpg"/>
          <p:cNvPicPr>
            <a:picLocks noChangeAspect="1" noChangeArrowheads="1"/>
          </p:cNvPicPr>
          <p:nvPr/>
        </p:nvPicPr>
        <p:blipFill>
          <a:blip r:embed="rId2" cstate="print"/>
          <a:srcRect b="6248"/>
          <a:stretch>
            <a:fillRect/>
          </a:stretch>
        </p:blipFill>
        <p:spPr bwMode="auto">
          <a:xfrm>
            <a:off x="1190445" y="1214438"/>
            <a:ext cx="243117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:\копия  папки Мои документы\Бушнева\Бушнева Н.А\работа\вредители сои фото\личинка ростковой мух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608" y="1143000"/>
            <a:ext cx="2574426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C:\копия  папки Мои документы\Бушнева\Бушнева Н.А\работа\вредители сои фото\полосатый клубеньковфй долгонос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335" y="3863826"/>
            <a:ext cx="261452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C:\копия  папки Мои документы\Бушнева\Бушнева Н.А\работа\вредители сои фото\CRW_2994.jpg"/>
          <p:cNvPicPr>
            <a:picLocks noChangeAspect="1" noChangeArrowheads="1"/>
          </p:cNvPicPr>
          <p:nvPr/>
        </p:nvPicPr>
        <p:blipFill>
          <a:blip r:embed="rId5" cstate="print"/>
          <a:srcRect l="3758" t="3758"/>
          <a:stretch>
            <a:fillRect/>
          </a:stretch>
        </p:blipFill>
        <p:spPr bwMode="auto">
          <a:xfrm>
            <a:off x="5658928" y="3857625"/>
            <a:ext cx="2342072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236735" y="5828222"/>
            <a:ext cx="2225769" cy="306467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Жук </a:t>
            </a:r>
            <a:r>
              <a:rPr lang="ru-RU" sz="1200" dirty="0" err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песчанного</a:t>
            </a: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медляка</a:t>
            </a:r>
            <a:endParaRPr lang="ru-RU" sz="1200" dirty="0">
              <a:solidFill>
                <a:schemeClr val="tx1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1991" name="Рисунок 9" descr="C:\Users\Ира\Desktop\вредители сои фото\ozymaia_sovka_240.jpg"/>
          <p:cNvPicPr>
            <a:picLocks noChangeAspect="1" noChangeArrowheads="1"/>
          </p:cNvPicPr>
          <p:nvPr/>
        </p:nvPicPr>
        <p:blipFill>
          <a:blip r:embed="rId6" cstate="print"/>
          <a:srcRect l="15599" t="8340" r="12645" b="16605"/>
          <a:stretch>
            <a:fillRect/>
          </a:stretch>
        </p:blipFill>
        <p:spPr bwMode="auto">
          <a:xfrm>
            <a:off x="8919713" y="1143000"/>
            <a:ext cx="24150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Рисунок 11" descr="C:\Users\Ира\Desktop\вредители сои фото\жук медляка песчаного.jpg"/>
          <p:cNvPicPr>
            <a:picLocks noChangeAspect="1" noChangeArrowheads="1"/>
          </p:cNvPicPr>
          <p:nvPr/>
        </p:nvPicPr>
        <p:blipFill>
          <a:blip r:embed="rId7" cstate="print"/>
          <a:srcRect l="8333" r="5556"/>
          <a:stretch>
            <a:fillRect/>
          </a:stretch>
        </p:blipFill>
        <p:spPr bwMode="auto">
          <a:xfrm>
            <a:off x="9126747" y="3786188"/>
            <a:ext cx="230325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425477" y="3052132"/>
            <a:ext cx="1995941" cy="306467"/>
          </a:xfrm>
          <a:prstGeom prst="flowChartAlternateProcess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Имаго ростковой мухи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873925" y="2920313"/>
            <a:ext cx="3329517" cy="511175"/>
          </a:xfrm>
          <a:prstGeom prst="flowChartAlternateProcess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Личинка ростковой мухи, повреждающая семя сои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9314372" y="3006576"/>
            <a:ext cx="2076867" cy="306467"/>
          </a:xfrm>
          <a:prstGeom prst="flowChartAlternateProcess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>
                <a:solidFill>
                  <a:schemeClr val="tx1"/>
                </a:solidFill>
                <a:latin typeface="Verdana" pitchFamily="34" charset="0"/>
                <a:cs typeface="Arial" charset="0"/>
              </a:rPr>
              <a:t>Гусеница озимой совки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9673" y="5875129"/>
            <a:ext cx="2475850" cy="51077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Жук полосатого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клубенькового долгоносика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6915" y="5981073"/>
            <a:ext cx="2475850" cy="51077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Личинка полосатого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клубенькового долгоносика</a:t>
            </a: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3441940" y="142875"/>
            <a:ext cx="8102360" cy="571500"/>
          </a:xfrm>
          <a:prstGeom prst="round2DiagRect">
            <a:avLst/>
          </a:prstGeom>
          <a:solidFill>
            <a:srgbClr val="008600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Вредители всходов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2" cstate="print"/>
          <a:srcRect l="31442" t="18267" r="30792" b="19831"/>
          <a:stretch>
            <a:fillRect/>
          </a:stretch>
        </p:blipFill>
        <p:spPr bwMode="auto">
          <a:xfrm>
            <a:off x="1035170" y="1071546"/>
            <a:ext cx="1773744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476251" y="3286125"/>
            <a:ext cx="4572000" cy="306388"/>
          </a:xfrm>
          <a:prstGeom prst="flowChartAlternateProcess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>
                <a:solidFill>
                  <a:schemeClr val="tx1"/>
                </a:solidFill>
                <a:latin typeface="Verdana" pitchFamily="34" charset="0"/>
                <a:cs typeface="Arial" charset="0"/>
              </a:rPr>
              <a:t>Бабочка и гусеница мотылька лугового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190500" y="5857876"/>
            <a:ext cx="3048000" cy="306467"/>
          </a:xfrm>
          <a:prstGeom prst="flowChartAlternateProcess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Клещ </a:t>
            </a:r>
            <a:r>
              <a:rPr lang="ru-RU" sz="1200" dirty="0" smtClean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паутинный</a:t>
            </a:r>
            <a:endParaRPr lang="ru-RU" sz="1200" dirty="0">
              <a:solidFill>
                <a:schemeClr val="tx1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026" name="Picture 2" descr="C:\копия  папки Мои документы\Бушнева\все фото\04.06.2010\IMG_5161.jpg"/>
          <p:cNvPicPr>
            <a:picLocks noChangeAspect="1" noChangeArrowheads="1"/>
          </p:cNvPicPr>
          <p:nvPr/>
        </p:nvPicPr>
        <p:blipFill>
          <a:blip r:embed="rId3" cstate="print"/>
          <a:srcRect l="34229" t="23813" r="30053" b="42453"/>
          <a:stretch>
            <a:fillRect/>
          </a:stretch>
        </p:blipFill>
        <p:spPr bwMode="auto">
          <a:xfrm>
            <a:off x="7668882" y="4071942"/>
            <a:ext cx="2216867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копия  папки Мои документы\Бушнева\все фото\фртографии\поиски тли\флто 089.jpg"/>
          <p:cNvPicPr>
            <a:picLocks noChangeAspect="1" noChangeArrowheads="1"/>
          </p:cNvPicPr>
          <p:nvPr/>
        </p:nvPicPr>
        <p:blipFill>
          <a:blip r:embed="rId4" cstate="print"/>
          <a:srcRect l="13680" t="43657" r="56553" b="10702"/>
          <a:stretch>
            <a:fillRect/>
          </a:stretch>
        </p:blipFill>
        <p:spPr bwMode="auto">
          <a:xfrm>
            <a:off x="10308566" y="4000504"/>
            <a:ext cx="1693018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986" name="Picture 2" descr="C:\копия  папки Мои документы\Бушнева\все фото\16.06.2011г\Изображение 005.jpg"/>
          <p:cNvPicPr>
            <a:picLocks noChangeAspect="1" noChangeArrowheads="1"/>
          </p:cNvPicPr>
          <p:nvPr/>
        </p:nvPicPr>
        <p:blipFill>
          <a:blip r:embed="rId5" cstate="print"/>
          <a:srcRect l="37478" t="39404" r="38603" b="38909"/>
          <a:stretch>
            <a:fillRect/>
          </a:stretch>
        </p:blipFill>
        <p:spPr bwMode="auto">
          <a:xfrm>
            <a:off x="4330460" y="4000504"/>
            <a:ext cx="2415487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987" name="Picture 3" descr="C:\копия  папки Мои документы\Бушнева\все фото\Ставрополь 27.07.2011 г\IMG_5811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31528" t="20212" r="43778" b="52742"/>
          <a:stretch>
            <a:fillRect/>
          </a:stretch>
        </p:blipFill>
        <p:spPr bwMode="auto">
          <a:xfrm>
            <a:off x="7263442" y="1285860"/>
            <a:ext cx="1901285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988" name="Picture 4" descr="C:\копия  папки Мои документы\Бушнева\все фото\04.06.2010\IMG_515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42363" t="25972" r="40714" b="54184"/>
          <a:stretch>
            <a:fillRect/>
          </a:stretch>
        </p:blipFill>
        <p:spPr bwMode="auto">
          <a:xfrm>
            <a:off x="10092906" y="1285860"/>
            <a:ext cx="1828039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762751" y="3214689"/>
            <a:ext cx="5048249" cy="306387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>
                <a:solidFill>
                  <a:schemeClr val="tx1"/>
                </a:solidFill>
                <a:latin typeface="Verdana" pitchFamily="34" charset="0"/>
                <a:cs typeface="Arial" charset="0"/>
              </a:rPr>
              <a:t>Бабочка и гусеница пяденицы луговой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3929" y="5780238"/>
            <a:ext cx="2170290" cy="51077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Гусеница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Стрельчатки щавелевой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73325" y="5914485"/>
            <a:ext cx="2751783" cy="306467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Бабочка и гусеница репейницы</a:t>
            </a:r>
          </a:p>
        </p:txBody>
      </p:sp>
      <p:pic>
        <p:nvPicPr>
          <p:cNvPr id="18" name="Рисунок 17" descr="C:\Users\Ира\Desktop\вредители сои фото\гусеница лугового мотылька.JPG"/>
          <p:cNvPicPr/>
          <p:nvPr/>
        </p:nvPicPr>
        <p:blipFill>
          <a:blip r:embed="rId8" cstate="print"/>
          <a:srcRect l="29098" r="33859" b="54041"/>
          <a:stretch>
            <a:fillRect/>
          </a:stretch>
        </p:blipFill>
        <p:spPr bwMode="auto">
          <a:xfrm>
            <a:off x="3562709" y="1142984"/>
            <a:ext cx="2057038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2967487" y="214313"/>
            <a:ext cx="8672064" cy="571500"/>
          </a:xfrm>
          <a:prstGeom prst="round2DiagRect">
            <a:avLst/>
          </a:prstGeom>
          <a:solidFill>
            <a:srgbClr val="008600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Вредители листьев</a:t>
            </a:r>
          </a:p>
        </p:txBody>
      </p:sp>
      <p:pic>
        <p:nvPicPr>
          <p:cNvPr id="26" name="Picture 4" descr="C:\копия  папки Мои документы\Бушнева\все фото\04.06.2010\P6040093.JPG"/>
          <p:cNvPicPr>
            <a:picLocks noChangeAspect="1" noChangeArrowheads="1"/>
          </p:cNvPicPr>
          <p:nvPr/>
        </p:nvPicPr>
        <p:blipFill>
          <a:blip r:embed="rId9" cstate="print"/>
          <a:srcRect l="12298" r="23135" b="26664"/>
          <a:stretch>
            <a:fillRect/>
          </a:stretch>
        </p:blipFill>
        <p:spPr bwMode="auto">
          <a:xfrm>
            <a:off x="931652" y="4121274"/>
            <a:ext cx="2108059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5" descr="C:\копия  папки Мои документы\Бушнева\все фото\04.06.2010\IMG_5188.jpg"/>
          <p:cNvPicPr>
            <a:picLocks noChangeAspect="1" noChangeArrowheads="1"/>
          </p:cNvPicPr>
          <p:nvPr/>
        </p:nvPicPr>
        <p:blipFill>
          <a:blip r:embed="rId10" cstate="print"/>
          <a:srcRect l="41836" t="25972" r="49235" b="60137"/>
          <a:stretch>
            <a:fillRect/>
          </a:stretch>
        </p:blipFill>
        <p:spPr bwMode="auto">
          <a:xfrm>
            <a:off x="181155" y="3929066"/>
            <a:ext cx="1438106" cy="1416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9144000" y="6357939"/>
            <a:ext cx="2844800" cy="365125"/>
          </a:xfrm>
        </p:spPr>
        <p:txBody>
          <a:bodyPr/>
          <a:lstStyle/>
          <a:p>
            <a:pPr>
              <a:defRPr/>
            </a:pPr>
            <a:fld id="{F4F2F8E1-2342-456B-9B7E-38F3D5D23950}" type="slidenum">
              <a:rPr lang="ru-RU" sz="1800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3027" name="Прямоугольник 21"/>
          <p:cNvSpPr>
            <a:spLocks noChangeArrowheads="1"/>
          </p:cNvSpPr>
          <p:nvPr/>
        </p:nvSpPr>
        <p:spPr bwMode="auto">
          <a:xfrm>
            <a:off x="6381751" y="5416550"/>
            <a:ext cx="263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 </a:t>
            </a:r>
            <a:endParaRPr lang="ru-RU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копия  папки Мои документы\Бушнева\все фото\фртографии\Фото 11.07.2005 г. 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396" y="1000109"/>
            <a:ext cx="2537611" cy="1821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 descr="C:\копия  папки Мои документы\Бушнева\все фото\фртографии\Фото 11.07.2005 г. 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906" y="3129768"/>
            <a:ext cx="3291085" cy="210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 flipH="1">
            <a:off x="4762500" y="3357564"/>
            <a:ext cx="6953251" cy="112371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432000">
              <a:defRPr/>
            </a:pPr>
            <a:r>
              <a:rPr lang="ru-RU" sz="15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Мигрирует с сорняков,  на сое отмечается в конце мая – начале июня. </a:t>
            </a:r>
          </a:p>
          <a:p>
            <a:pPr indent="432000">
              <a:defRPr/>
            </a:pPr>
            <a:r>
              <a:rPr lang="ru-RU" sz="15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Оптимальные условия для развития: температура воздуха 27 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mbria Math" pitchFamily="18" charset="0"/>
                <a:cs typeface="Times New Roman"/>
              </a:rPr>
              <a:t>°С, относительная влажность 61 %.</a:t>
            </a:r>
            <a:endParaRPr lang="ru-RU" sz="1500" dirty="0">
              <a:solidFill>
                <a:schemeClr val="tx1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indent="432000">
              <a:defRPr/>
            </a:pPr>
            <a:r>
              <a:rPr lang="ru-RU" sz="15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Cambria Math" pitchFamily="18" charset="0"/>
                <a:ea typeface="Cambria Math" pitchFamily="18" charset="0"/>
              </a:rPr>
              <a:t>В течение сезона клещ дает  до 12 поколений. </a:t>
            </a:r>
            <a:endParaRPr lang="ru-RU" sz="1500" dirty="0">
              <a:solidFill>
                <a:schemeClr val="tx1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11266" name="Picture 2" descr="C:\копия  папки Мои документы\Бушнева\все фото\фртографии\Фото 11.07.2005 г. 044.jpg"/>
          <p:cNvPicPr>
            <a:picLocks noChangeAspect="1" noChangeArrowheads="1"/>
          </p:cNvPicPr>
          <p:nvPr/>
        </p:nvPicPr>
        <p:blipFill>
          <a:blip r:embed="rId5" cstate="print"/>
          <a:srcRect l="23683" r="13159" b="19288"/>
          <a:stretch>
            <a:fillRect/>
          </a:stretch>
        </p:blipFill>
        <p:spPr bwMode="auto">
          <a:xfrm>
            <a:off x="1138687" y="928671"/>
            <a:ext cx="2099793" cy="1779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7" name="Picture 3" descr="C:\копия  папки Мои документы\Бушнева\все фото\фртографии\Фото 11.07.2005 г. 0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1525" y="1071546"/>
            <a:ext cx="2708011" cy="1714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 flipH="1">
            <a:off x="1619251" y="5429250"/>
            <a:ext cx="9810749" cy="868323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indent="450850">
              <a:defRPr/>
            </a:pPr>
            <a:r>
              <a:rPr lang="ru-RU" sz="1500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Планируя химические обработки, необходимо учитывать прогноз погоды </a:t>
            </a:r>
          </a:p>
          <a:p>
            <a:pPr>
              <a:defRPr/>
            </a:pPr>
            <a:r>
              <a:rPr lang="ru-RU" sz="1500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 ближайшие 1-2 декады. Сухая жаркая погода способствует резкому нарастанию численности паутинного</a:t>
            </a:r>
            <a:r>
              <a:rPr lang="ru-RU" sz="1500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клеща, дождливая погода, холодные туманы, напротив, снижают количество клеща на сое.</a:t>
            </a:r>
            <a:endParaRPr lang="ru-RU" sz="1500" dirty="0"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392089" y="1705875"/>
            <a:ext cx="381000" cy="1428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 flipV="1">
            <a:off x="10382251" y="1357314"/>
            <a:ext cx="285749" cy="1428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5751" y="5643564"/>
            <a:ext cx="632883" cy="9239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  <a:cs typeface="Kalinga" pitchFamily="34" charset="0"/>
              </a:rPr>
              <a:t>!</a:t>
            </a:r>
            <a:r>
              <a:rPr lang="ru-RU" sz="5400" dirty="0">
                <a:latin typeface="Cambria Math" pitchFamily="18" charset="0"/>
                <a:ea typeface="Cambria Math" pitchFamily="18" charset="0"/>
              </a:rPr>
              <a:t> 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857751" y="1571626"/>
            <a:ext cx="381000" cy="1428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363638" y="285750"/>
            <a:ext cx="9388095" cy="490347"/>
          </a:xfrm>
          <a:prstGeom prst="round2Diag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indent="450850">
              <a:lnSpc>
                <a:spcPct val="1140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Клещ обыкновенный паутинный </a:t>
            </a:r>
            <a:r>
              <a:rPr lang="en-US" b="1" i="1" dirty="0" err="1">
                <a:solidFill>
                  <a:schemeClr val="bg1"/>
                </a:solidFill>
                <a:latin typeface="Verdana" pitchFamily="34" charset="0"/>
              </a:rPr>
              <a:t>Tetranychus</a:t>
            </a:r>
            <a:r>
              <a:rPr lang="en-US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Verdana" pitchFamily="34" charset="0"/>
              </a:rPr>
              <a:t>urticae</a:t>
            </a:r>
            <a:r>
              <a:rPr lang="en-US" b="1" i="1" dirty="0">
                <a:solidFill>
                  <a:schemeClr val="bg1"/>
                </a:solidFill>
                <a:latin typeface="Verdana" pitchFamily="34" charset="0"/>
              </a:rPr>
              <a:t> Koch</a:t>
            </a:r>
            <a:r>
              <a:rPr lang="ru-RU" sz="2000" b="1" i="1" dirty="0">
                <a:solidFill>
                  <a:schemeClr val="bg1"/>
                </a:solidFill>
                <a:latin typeface="Verdana" pitchFamily="34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431371" y="1502922"/>
            <a:ext cx="117606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3175">
                  <a:solidFill>
                    <a:srgbClr val="FF0000"/>
                  </a:solidFill>
                </a:ln>
                <a:solidFill>
                  <a:srgbClr val="0000CC"/>
                </a:solidFill>
                <a:latin typeface="Franklin Gothic Medium" pitchFamily="34" charset="0"/>
                <a:cs typeface="+mn-cs"/>
              </a:rPr>
              <a:t>Признаки поражения листьев растений паутинным клещом</a:t>
            </a:r>
          </a:p>
        </p:txBody>
      </p:sp>
      <p:pic>
        <p:nvPicPr>
          <p:cNvPr id="138243" name="Рисунок 2" descr="DSC00065.JPG"/>
          <p:cNvPicPr>
            <a:picLocks noChangeAspect="1"/>
          </p:cNvPicPr>
          <p:nvPr/>
        </p:nvPicPr>
        <p:blipFill>
          <a:blip r:embed="rId2"/>
          <a:srcRect l="25064" t="42604" r="20358" b="13356"/>
          <a:stretch>
            <a:fillRect/>
          </a:stretch>
        </p:blipFill>
        <p:spPr bwMode="auto">
          <a:xfrm>
            <a:off x="4309406" y="2147977"/>
            <a:ext cx="7198232" cy="4235570"/>
          </a:xfrm>
          <a:prstGeom prst="rect">
            <a:avLst/>
          </a:prstGeom>
          <a:noFill/>
          <a:ln w="41275" cap="sq">
            <a:solidFill>
              <a:srgbClr val="FFFFFF"/>
            </a:solidFill>
            <a:round/>
            <a:headEnd/>
            <a:tailEnd/>
          </a:ln>
        </p:spPr>
      </p:pic>
      <p:pic>
        <p:nvPicPr>
          <p:cNvPr id="138244" name="Рисунок 1" descr="DSC00064.JPG"/>
          <p:cNvPicPr>
            <a:picLocks noChangeAspect="1"/>
          </p:cNvPicPr>
          <p:nvPr/>
        </p:nvPicPr>
        <p:blipFill>
          <a:blip r:embed="rId3"/>
          <a:srcRect l="29167" t="20000" r="31038" b="49091"/>
          <a:stretch>
            <a:fillRect/>
          </a:stretch>
        </p:blipFill>
        <p:spPr bwMode="auto">
          <a:xfrm>
            <a:off x="1673524" y="1889125"/>
            <a:ext cx="5214109" cy="3449638"/>
          </a:xfrm>
          <a:prstGeom prst="rect">
            <a:avLst/>
          </a:prstGeom>
          <a:noFill/>
          <a:ln w="41275" cap="sq">
            <a:solidFill>
              <a:srgbClr val="FFFFFF"/>
            </a:solidFill>
            <a:round/>
            <a:headEnd/>
            <a:tailEnd/>
          </a:ln>
        </p:spPr>
      </p:pic>
      <p:sp>
        <p:nvSpPr>
          <p:cNvPr id="6" name="Пятиугольник 5"/>
          <p:cNvSpPr/>
          <p:nvPr/>
        </p:nvSpPr>
        <p:spPr>
          <a:xfrm flipH="1">
            <a:off x="1103447" y="188640"/>
            <a:ext cx="10081120" cy="980728"/>
          </a:xfrm>
          <a:prstGeom prst="homePlate">
            <a:avLst/>
          </a:prstGeom>
          <a:solidFill>
            <a:srgbClr val="48A3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НАИБОЛЕЕ ОПАСНЫЕ ВРЕДИТЕЛИ СОИ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0" y="381000"/>
            <a:ext cx="121920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3175">
                  <a:solidFill>
                    <a:srgbClr val="FF0000"/>
                  </a:solidFill>
                </a:ln>
                <a:solidFill>
                  <a:srgbClr val="0000CC"/>
                </a:solidFill>
                <a:latin typeface="Franklin Gothic Medium" pitchFamily="34" charset="0"/>
                <a:cs typeface="+mn-cs"/>
              </a:rPr>
              <a:t>Очаговое поражение посевов сои паутинным клещом</a:t>
            </a:r>
          </a:p>
        </p:txBody>
      </p:sp>
      <p:pic>
        <p:nvPicPr>
          <p:cNvPr id="139267" name="Рисунок 1"/>
          <p:cNvPicPr>
            <a:picLocks noChangeAspect="1"/>
          </p:cNvPicPr>
          <p:nvPr/>
        </p:nvPicPr>
        <p:blipFill>
          <a:blip r:embed="rId2"/>
          <a:srcRect l="3442" t="7262" b="54640"/>
          <a:stretch>
            <a:fillRect/>
          </a:stretch>
        </p:blipFill>
        <p:spPr bwMode="auto">
          <a:xfrm>
            <a:off x="901815" y="1017918"/>
            <a:ext cx="11290185" cy="545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то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838" y="1228726"/>
            <a:ext cx="2461847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1" y="1272687"/>
            <a:ext cx="2849522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день рождения 2006 0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8138" y="4247783"/>
            <a:ext cx="2576146" cy="23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Блок-схема: альтернативный процесс 11"/>
          <p:cNvSpPr/>
          <p:nvPr/>
        </p:nvSpPr>
        <p:spPr>
          <a:xfrm>
            <a:off x="512845" y="1878624"/>
            <a:ext cx="4000528" cy="919163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850" eaLnBrk="1" hangingPunct="1">
              <a:defRPr/>
            </a:pPr>
            <a:r>
              <a:rPr lang="ru-RU" sz="2000" b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Хлопковая совка </a:t>
            </a:r>
          </a:p>
          <a:p>
            <a:pPr indent="450850" algn="ctr" eaLnBrk="1" hangingPunct="1">
              <a:defRPr/>
            </a:pPr>
            <a:r>
              <a:rPr lang="ru-RU" sz="1400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 (</a:t>
            </a:r>
            <a:r>
              <a:rPr lang="en-US" sz="1400" i="1" dirty="0" err="1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Helicoverpa</a:t>
            </a:r>
            <a:r>
              <a:rPr lang="en-US" sz="1400" i="1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en-US" sz="1400" i="1" dirty="0" err="1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armigera</a:t>
            </a:r>
            <a:r>
              <a:rPr lang="en-US" sz="1400" i="1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Hb</a:t>
            </a:r>
            <a:r>
              <a:rPr lang="ru-RU" sz="1400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.):</a:t>
            </a:r>
          </a:p>
          <a:p>
            <a:pPr indent="450850" algn="ctr" eaLnBrk="1" hangingPunct="1">
              <a:defRPr/>
            </a:pPr>
            <a:r>
              <a:rPr lang="ru-RU" sz="1400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а) бабочка; б) гусеница </a:t>
            </a:r>
          </a:p>
        </p:txBody>
      </p:sp>
      <p:sp>
        <p:nvSpPr>
          <p:cNvPr id="13" name="Заголовок 13"/>
          <p:cNvSpPr txBox="1">
            <a:spLocks/>
          </p:cNvSpPr>
          <p:nvPr/>
        </p:nvSpPr>
        <p:spPr bwMode="auto">
          <a:xfrm>
            <a:off x="2927351" y="142874"/>
            <a:ext cx="7169149" cy="642919"/>
          </a:xfrm>
          <a:prstGeom prst="flowChartAlternateProcess">
            <a:avLst/>
          </a:prstGeom>
          <a:solidFill>
            <a:srgbClr val="5FD448"/>
          </a:solidFill>
          <a:ln w="9525" cap="flat" cmpd="sng" algn="ctr">
            <a:solidFill>
              <a:schemeClr val="accent4">
                <a:shade val="48000"/>
                <a:satMod val="110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kern="0" dirty="0" smtClean="0">
                <a:solidFill>
                  <a:schemeClr val="bg1"/>
                </a:solidFill>
                <a:latin typeface="Cambria Math" pitchFamily="18" charset="0"/>
              </a:rPr>
              <a:t>Наиболее опасные вредители сои 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830003" y="4413286"/>
            <a:ext cx="3810027" cy="919401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850" eaLnBrk="1" hangingPunct="1">
              <a:defRPr/>
            </a:pPr>
            <a:r>
              <a:rPr lang="ru-RU" sz="2000" b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Акациевая огневка</a:t>
            </a:r>
            <a:r>
              <a:rPr lang="ru-RU" sz="2000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 </a:t>
            </a:r>
          </a:p>
          <a:p>
            <a:pPr indent="450850" eaLnBrk="1" hangingPunct="1">
              <a:defRPr/>
            </a:pPr>
            <a:r>
              <a:rPr lang="ru-RU" sz="1400" i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(</a:t>
            </a:r>
            <a:r>
              <a:rPr lang="ru-RU" sz="1400" i="1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Etiella</a:t>
            </a:r>
            <a:r>
              <a:rPr lang="ru-RU" sz="1400" i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ru-RU" sz="1400" i="1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z</a:t>
            </a:r>
            <a:r>
              <a:rPr lang="en-US" sz="1400" i="1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i</a:t>
            </a:r>
            <a:r>
              <a:rPr lang="ru-RU" sz="1400" i="1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nckenella</a:t>
            </a:r>
            <a:r>
              <a:rPr lang="ru-RU" sz="1400" i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ru-RU" sz="1400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Tr</a:t>
            </a:r>
            <a:r>
              <a:rPr lang="ru-RU" sz="1400" i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)</a:t>
            </a:r>
            <a:r>
              <a:rPr lang="ru-RU" sz="1400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: </a:t>
            </a:r>
          </a:p>
          <a:p>
            <a:pPr indent="450850" algn="ctr" eaLnBrk="1" hangingPunct="1">
              <a:defRPr/>
            </a:pPr>
            <a:r>
              <a:rPr lang="ru-RU" sz="1400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а) бабочка; б) гусеница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18883" t="10090" r="5549" b="24391"/>
          <a:stretch>
            <a:fillRect/>
          </a:stretch>
        </p:blipFill>
        <p:spPr bwMode="auto">
          <a:xfrm>
            <a:off x="8115300" y="4003869"/>
            <a:ext cx="3915735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53521" y="3214687"/>
            <a:ext cx="2318025" cy="3405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Яйца совки хлопковой</a:t>
            </a:r>
          </a:p>
        </p:txBody>
      </p:sp>
      <p:pic>
        <p:nvPicPr>
          <p:cNvPr id="4" name="Рисунок 3" descr="Фото 11"/>
          <p:cNvPicPr/>
          <p:nvPr/>
        </p:nvPicPr>
        <p:blipFill>
          <a:blip r:embed="rId2" cstate="print"/>
          <a:srcRect l="21115" t="11717" r="40871" b="35120"/>
          <a:stretch>
            <a:fillRect/>
          </a:stretch>
        </p:blipFill>
        <p:spPr bwMode="auto">
          <a:xfrm>
            <a:off x="931653" y="2786058"/>
            <a:ext cx="2402077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90459" y="5572141"/>
            <a:ext cx="2628777" cy="3405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Бабочка совки хлопковой</a:t>
            </a:r>
          </a:p>
        </p:txBody>
      </p:sp>
      <p:pic>
        <p:nvPicPr>
          <p:cNvPr id="6" name="Рисунок 5" descr="C:\копия  папки Мои документы\Бушнева\все фото\поездка 2007 г\DSCN0475.JPG"/>
          <p:cNvPicPr/>
          <p:nvPr/>
        </p:nvPicPr>
        <p:blipFill>
          <a:blip r:embed="rId3" cstate="print">
            <a:lum/>
          </a:blip>
          <a:srcRect l="19709" t="21654" r="23140" b="24016"/>
          <a:stretch>
            <a:fillRect/>
          </a:stretch>
        </p:blipFill>
        <p:spPr bwMode="auto">
          <a:xfrm>
            <a:off x="8497019" y="3857628"/>
            <a:ext cx="2933018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620010" y="5929332"/>
            <a:ext cx="3810027" cy="578882"/>
          </a:xfrm>
          <a:prstGeom prst="roundRect">
            <a:avLst/>
          </a:prstGeom>
          <a:ln>
            <a:noFill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Гусеница совки хлопковой,  повреждающая боб сои </a:t>
            </a:r>
          </a:p>
        </p:txBody>
      </p:sp>
      <p:pic>
        <p:nvPicPr>
          <p:cNvPr id="8" name="Рисунок 7" descr="C:\копия  папки Мои документы\Бушнева\все фото\фртографии\Вредители запасов 039.jpg"/>
          <p:cNvPicPr/>
          <p:nvPr/>
        </p:nvPicPr>
        <p:blipFill>
          <a:blip r:embed="rId4" cstate="print"/>
          <a:srcRect l="17228" t="22955" r="22472" b="23482"/>
          <a:stretch>
            <a:fillRect/>
          </a:stretch>
        </p:blipFill>
        <p:spPr bwMode="auto">
          <a:xfrm>
            <a:off x="5055078" y="3429000"/>
            <a:ext cx="2183929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4095736" y="5357826"/>
            <a:ext cx="3238523" cy="3405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Куколка совки хлопковой</a:t>
            </a:r>
          </a:p>
        </p:txBody>
      </p:sp>
      <p:pic>
        <p:nvPicPr>
          <p:cNvPr id="11" name="Picture 5" descr="C:\Users\bushneva\Downloads\image1 копия.jpg"/>
          <p:cNvPicPr>
            <a:picLocks noChangeAspect="1" noChangeArrowheads="1"/>
          </p:cNvPicPr>
          <p:nvPr/>
        </p:nvPicPr>
        <p:blipFill>
          <a:blip r:embed="rId5" cstate="print"/>
          <a:srcRect l="36138" t="10143" r="36063" b="62809"/>
          <a:stretch>
            <a:fillRect/>
          </a:stretch>
        </p:blipFill>
        <p:spPr bwMode="auto">
          <a:xfrm>
            <a:off x="9316528" y="1285861"/>
            <a:ext cx="2494515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571501" y="1643063"/>
            <a:ext cx="7810500" cy="91916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58775">
              <a:defRPr/>
            </a:pPr>
            <a:r>
              <a:rPr lang="ru-RU" sz="160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Хлопковая совка в Краснодарском крае развивается обычно в 2-х поколениях. В зависимости от погодных условий года она может давать 3-ю частичную генерацию. 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665561" y="242619"/>
            <a:ext cx="8099845" cy="919401"/>
          </a:xfrm>
          <a:prstGeom prst="round2Diag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ctr"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latin typeface="Verdana" pitchFamily="34" charset="0"/>
              </a:rPr>
              <a:t>Основные вредители бобов и </a:t>
            </a:r>
            <a:r>
              <a:rPr lang="ru-RU" sz="1600" b="1" dirty="0" smtClean="0">
                <a:solidFill>
                  <a:schemeClr val="bg1"/>
                </a:solidFill>
                <a:latin typeface="Verdana" pitchFamily="34" charset="0"/>
              </a:rPr>
              <a:t>семян: </a:t>
            </a:r>
          </a:p>
          <a:p>
            <a:pPr indent="450850"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Verdana" pitchFamily="34" charset="0"/>
              </a:rPr>
              <a:t>Совка хлопковая (</a:t>
            </a:r>
            <a:r>
              <a:rPr lang="en-US" sz="1600" b="1" dirty="0" err="1" smtClean="0">
                <a:solidFill>
                  <a:schemeClr val="bg1"/>
                </a:solidFill>
                <a:latin typeface="Verdana" pitchFamily="34" charset="0"/>
              </a:rPr>
              <a:t>Helicoverpa</a:t>
            </a:r>
            <a:r>
              <a:rPr lang="en-US" sz="1600" b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Verdana" pitchFamily="34" charset="0"/>
              </a:rPr>
              <a:t>armigera</a:t>
            </a:r>
            <a:r>
              <a:rPr lang="en-US" sz="1600" b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Verdana" pitchFamily="34" charset="0"/>
              </a:rPr>
              <a:t>Hb</a:t>
            </a:r>
            <a:r>
              <a:rPr lang="ru-RU" sz="1600" b="1" dirty="0" smtClean="0">
                <a:solidFill>
                  <a:schemeClr val="bg1"/>
                </a:solidFill>
                <a:latin typeface="Verdana" pitchFamily="34" charset="0"/>
              </a:rPr>
              <a:t>.)</a:t>
            </a:r>
            <a:endParaRPr lang="ru-RU" sz="1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5069" name="Picture 2" descr="-сорта2"/>
          <p:cNvPicPr>
            <a:picLocks noChangeAspect="1" noChangeArrowheads="1"/>
          </p:cNvPicPr>
          <p:nvPr/>
        </p:nvPicPr>
        <p:blipFill>
          <a:blip r:embed="rId6" cstate="print"/>
          <a:srcRect b="24017"/>
          <a:stretch>
            <a:fillRect/>
          </a:stretch>
        </p:blipFill>
        <p:spPr bwMode="auto">
          <a:xfrm>
            <a:off x="285751" y="142875"/>
            <a:ext cx="1200149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117600" y="642938"/>
            <a:ext cx="11184467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3200" b="1" dirty="0">
                <a:latin typeface="Verdana" pitchFamily="34" charset="0"/>
              </a:rPr>
              <a:t>Значение сбалансированности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3200" b="1" dirty="0">
                <a:latin typeface="Verdana" pitchFamily="34" charset="0"/>
              </a:rPr>
              <a:t>кормов соевым белком: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376963" y="2603830"/>
            <a:ext cx="57807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ru-RU" altLang="ru-RU" sz="2000" dirty="0">
                <a:latin typeface="Verdana" pitchFamily="34" charset="0"/>
              </a:rPr>
              <a:t> </a:t>
            </a:r>
            <a:r>
              <a:rPr lang="ru-RU" altLang="ru-RU" sz="2000" b="1" dirty="0">
                <a:latin typeface="Verdana" pitchFamily="34" charset="0"/>
              </a:rPr>
              <a:t>продуктивность животных и птицы </a:t>
            </a:r>
          </a:p>
          <a:p>
            <a:pPr eaLnBrk="1" hangingPunct="1"/>
            <a:r>
              <a:rPr lang="ru-RU" altLang="ru-RU" sz="2000" b="1" dirty="0">
                <a:latin typeface="Verdana" pitchFamily="34" charset="0"/>
              </a:rPr>
              <a:t>   повышается на 15-20 %;</a:t>
            </a:r>
          </a:p>
          <a:p>
            <a:pPr eaLnBrk="1" hangingPunct="1"/>
            <a:endParaRPr lang="ru-RU" altLang="ru-RU" sz="2000" b="1" dirty="0">
              <a:latin typeface="Verdana" pitchFamily="34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000" b="1" dirty="0">
                <a:latin typeface="Verdana" pitchFamily="34" charset="0"/>
              </a:rPr>
              <a:t>  расход кормов на единицу </a:t>
            </a:r>
            <a:r>
              <a:rPr lang="ru-RU" altLang="ru-RU" sz="2000" b="1" dirty="0" err="1">
                <a:latin typeface="Verdana" pitchFamily="34" charset="0"/>
              </a:rPr>
              <a:t>продук</a:t>
            </a:r>
            <a:r>
              <a:rPr lang="ru-RU" altLang="ru-RU" sz="2000" b="1" dirty="0">
                <a:latin typeface="Verdana" pitchFamily="34" charset="0"/>
              </a:rPr>
              <a:t>-</a:t>
            </a:r>
          </a:p>
          <a:p>
            <a:pPr eaLnBrk="1" hangingPunct="1"/>
            <a:r>
              <a:rPr lang="ru-RU" altLang="ru-RU" sz="2000" b="1" dirty="0">
                <a:latin typeface="Verdana" pitchFamily="34" charset="0"/>
              </a:rPr>
              <a:t>    </a:t>
            </a:r>
            <a:r>
              <a:rPr lang="ru-RU" altLang="ru-RU" sz="2000" b="1" dirty="0" err="1">
                <a:latin typeface="Verdana" pitchFamily="34" charset="0"/>
              </a:rPr>
              <a:t>ции</a:t>
            </a:r>
            <a:r>
              <a:rPr lang="ru-RU" altLang="ru-RU" sz="2000" b="1" dirty="0">
                <a:latin typeface="Verdana" pitchFamily="34" charset="0"/>
              </a:rPr>
              <a:t> снижается в 1,5-2,0 раза</a:t>
            </a:r>
            <a:r>
              <a:rPr lang="ru-RU" altLang="ru-RU" sz="2000" dirty="0">
                <a:latin typeface="Verdana" pitchFamily="34" charset="0"/>
              </a:rPr>
              <a:t>.</a:t>
            </a:r>
          </a:p>
          <a:p>
            <a:pPr eaLnBrk="1" hangingPunct="1"/>
            <a:endParaRPr lang="ru-RU" altLang="ru-RU" sz="2800" dirty="0">
              <a:latin typeface="Verdana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933451" y="1920875"/>
            <a:ext cx="11264900" cy="69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 flipV="1">
            <a:off x="8688917" y="5734050"/>
            <a:ext cx="3503083" cy="69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-4233" y="30163"/>
            <a:ext cx="575733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749301" y="3175"/>
            <a:ext cx="190500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666712" y="142853"/>
            <a:ext cx="10763325" cy="715089"/>
          </a:xfrm>
          <a:prstGeom prst="round2DiagRect">
            <a:avLst/>
          </a:prstGeom>
          <a:solidFill>
            <a:srgbClr val="008000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Повреждения бобов и семян сои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 гусеницами огневки бобовой (акациевой)</a:t>
            </a:r>
            <a:endParaRPr lang="ru-RU" b="1" dirty="0">
              <a:solidFill>
                <a:schemeClr val="bg1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6145" name="Picture 1" descr="C:\копия  папки Мои документы\Бушнева\все фото\поездка 2007 г\DSCN0443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6279"/>
          <a:stretch>
            <a:fillRect/>
          </a:stretch>
        </p:blipFill>
        <p:spPr bwMode="auto">
          <a:xfrm>
            <a:off x="1509623" y="4000504"/>
            <a:ext cx="3219622" cy="2281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копия  папки Мои документы\Бушнева\все фото\поездка 2007 г\DSCN0375.JPG"/>
          <p:cNvPicPr>
            <a:picLocks noChangeAspect="1" noChangeArrowheads="1"/>
          </p:cNvPicPr>
          <p:nvPr/>
        </p:nvPicPr>
        <p:blipFill>
          <a:blip r:embed="rId3" cstate="print"/>
          <a:srcRect l="4911" r="14423"/>
          <a:stretch>
            <a:fillRect/>
          </a:stretch>
        </p:blipFill>
        <p:spPr bwMode="auto">
          <a:xfrm rot="16200000">
            <a:off x="1176605" y="1047110"/>
            <a:ext cx="2428892" cy="2763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 descr="C:\копия  папки Мои документы\Бушнева\все фото\фртографии\соя 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9864" y="3892134"/>
            <a:ext cx="3922297" cy="2446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 l="10426" t="10057" r="12246" b="14511"/>
          <a:stretch>
            <a:fillRect/>
          </a:stretch>
        </p:blipFill>
        <p:spPr bwMode="auto">
          <a:xfrm>
            <a:off x="4502989" y="1428736"/>
            <a:ext cx="3393248" cy="2085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копия  папки Мои документы\Бушнева\все фото\смешанная с Оксаной\15.08.2006 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8392" y="1428737"/>
            <a:ext cx="3303522" cy="2078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8" name="Picture 2" descr="-сорта2"/>
          <p:cNvPicPr>
            <a:picLocks noChangeAspect="1" noChangeArrowheads="1"/>
          </p:cNvPicPr>
          <p:nvPr/>
        </p:nvPicPr>
        <p:blipFill>
          <a:blip r:embed="rId7" cstate="print"/>
          <a:srcRect b="24017"/>
          <a:stretch>
            <a:fillRect/>
          </a:stretch>
        </p:blipFill>
        <p:spPr bwMode="auto">
          <a:xfrm>
            <a:off x="-95251" y="71438"/>
            <a:ext cx="1466851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2563" name="Group 3107"/>
          <p:cNvGraphicFramePr>
            <a:graphicFrameLocks noGrp="1"/>
          </p:cNvGraphicFramePr>
          <p:nvPr/>
        </p:nvGraphicFramePr>
        <p:xfrm>
          <a:off x="2346384" y="1143000"/>
          <a:ext cx="9559873" cy="5187007"/>
        </p:xfrm>
        <a:graphic>
          <a:graphicData uri="http://schemas.openxmlformats.org/drawingml/2006/table">
            <a:tbl>
              <a:tblPr/>
              <a:tblGrid>
                <a:gridCol w="2323039"/>
                <a:gridCol w="454244"/>
                <a:gridCol w="485335"/>
                <a:gridCol w="483607"/>
                <a:gridCol w="485334"/>
                <a:gridCol w="483607"/>
                <a:gridCol w="485335"/>
                <a:gridCol w="483607"/>
                <a:gridCol w="485334"/>
                <a:gridCol w="483607"/>
                <a:gridCol w="485335"/>
                <a:gridCol w="483607"/>
                <a:gridCol w="488788"/>
                <a:gridCol w="480152"/>
                <a:gridCol w="485335"/>
                <a:gridCol w="483607"/>
              </a:tblGrid>
              <a:tr h="323850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Вредитель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1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Месяц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май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июнь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июль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август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сентябрь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Клубеньковые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долгоносики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8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Клещ  паутинный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Листовертки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Репейница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Совка Гамма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Пяденицы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Клопы слепняки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Совка хлопковая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Мотылек  луговой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Клопы  щитники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3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Огнёвка бобовая 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61445" name="Rectangle 3013"/>
          <p:cNvSpPr>
            <a:spLocks noGrp="1" noChangeArrowheads="1"/>
          </p:cNvSpPr>
          <p:nvPr>
            <p:ph type="title" idx="4294967295"/>
          </p:nvPr>
        </p:nvSpPr>
        <p:spPr>
          <a:xfrm>
            <a:off x="2173856" y="214314"/>
            <a:ext cx="9370443" cy="714375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ts val="28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Сроки заселения  вредителями растений сои </a:t>
            </a:r>
          </a:p>
        </p:txBody>
      </p:sp>
      <p:sp>
        <p:nvSpPr>
          <p:cNvPr id="49448" name="Rectangle 3055"/>
          <p:cNvSpPr>
            <a:spLocks noChangeArrowheads="1"/>
          </p:cNvSpPr>
          <p:nvPr/>
        </p:nvSpPr>
        <p:spPr bwMode="auto">
          <a:xfrm>
            <a:off x="0" y="29114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62564" name="Group 3108"/>
          <p:cNvGraphicFramePr>
            <a:graphicFrameLocks noGrp="1"/>
          </p:cNvGraphicFramePr>
          <p:nvPr/>
        </p:nvGraphicFramePr>
        <p:xfrm>
          <a:off x="3714751" y="6429375"/>
          <a:ext cx="3238500" cy="274320"/>
        </p:xfrm>
        <a:graphic>
          <a:graphicData uri="http://schemas.openxmlformats.org/drawingml/2006/table">
            <a:tbl>
              <a:tblPr/>
              <a:tblGrid>
                <a:gridCol w="478367"/>
                <a:gridCol w="2760133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21920" marR="1219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Вредоносный период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452" name="Rectangle 3071"/>
          <p:cNvSpPr>
            <a:spLocks noChangeArrowheads="1"/>
          </p:cNvSpPr>
          <p:nvPr/>
        </p:nvSpPr>
        <p:spPr bwMode="auto">
          <a:xfrm>
            <a:off x="0" y="34290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62562" name="Group 3106"/>
          <p:cNvGraphicFramePr>
            <a:graphicFrameLocks noGrp="1"/>
          </p:cNvGraphicFramePr>
          <p:nvPr/>
        </p:nvGraphicFramePr>
        <p:xfrm>
          <a:off x="762000" y="6429375"/>
          <a:ext cx="2770717" cy="274320"/>
        </p:xfrm>
        <a:graphic>
          <a:graphicData uri="http://schemas.openxmlformats.org/drawingml/2006/table">
            <a:tbl>
              <a:tblPr/>
              <a:tblGrid>
                <a:gridCol w="410633"/>
                <a:gridCol w="2360084"/>
              </a:tblGrid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21920" marR="1219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Период питания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144000" y="6492876"/>
            <a:ext cx="2844800" cy="365125"/>
          </a:xfrm>
        </p:spPr>
        <p:txBody>
          <a:bodyPr/>
          <a:lstStyle/>
          <a:p>
            <a:pPr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1733908" y="274638"/>
            <a:ext cx="9848491" cy="490347"/>
          </a:xfrm>
          <a:prstGeom prst="round2DiagRect">
            <a:avLst/>
          </a:prstGeom>
          <a:solidFill>
            <a:srgbClr val="008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850" eaLnBrk="1" hangingPunct="1">
              <a:lnSpc>
                <a:spcPct val="114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Меры борьбы с вредителями сои</a:t>
            </a:r>
          </a:p>
        </p:txBody>
      </p:sp>
      <p:sp>
        <p:nvSpPr>
          <p:cNvPr id="50179" name="Текст 5"/>
          <p:cNvSpPr>
            <a:spLocks noGrp="1"/>
          </p:cNvSpPr>
          <p:nvPr>
            <p:ph type="body" idx="1"/>
          </p:nvPr>
        </p:nvSpPr>
        <p:spPr>
          <a:xfrm>
            <a:off x="571500" y="928688"/>
            <a:ext cx="5386917" cy="639762"/>
          </a:xfrm>
        </p:spPr>
        <p:txBody>
          <a:bodyPr/>
          <a:lstStyle/>
          <a:p>
            <a:pPr algn="ctr"/>
            <a:r>
              <a:rPr lang="ru-RU" smtClean="0"/>
              <a:t>Агротехнические</a:t>
            </a:r>
          </a:p>
        </p:txBody>
      </p:sp>
      <p:sp>
        <p:nvSpPr>
          <p:cNvPr id="50180" name="Текст 7"/>
          <p:cNvSpPr>
            <a:spLocks noGrp="1"/>
          </p:cNvSpPr>
          <p:nvPr>
            <p:ph type="body" sz="quarter" idx="3"/>
          </p:nvPr>
        </p:nvSpPr>
        <p:spPr>
          <a:xfrm>
            <a:off x="6381751" y="928688"/>
            <a:ext cx="5389033" cy="639762"/>
          </a:xfrm>
        </p:spPr>
        <p:txBody>
          <a:bodyPr/>
          <a:lstStyle/>
          <a:p>
            <a:pPr algn="ctr"/>
            <a:r>
              <a:rPr lang="ru-RU" smtClean="0"/>
              <a:t>Защитные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3322903" y="3820849"/>
            <a:ext cx="5357813" cy="2116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381000" y="2643189"/>
            <a:ext cx="5615517" cy="3482975"/>
          </a:xfrm>
        </p:spPr>
        <p:txBody>
          <a:bodyPr>
            <a:normAutofit/>
          </a:bodyPr>
          <a:lstStyle/>
          <a:p>
            <a:pPr>
              <a:defRPr/>
            </a:pPr>
            <a:endParaRPr lang="ru-RU" sz="1800" dirty="0" smtClean="0"/>
          </a:p>
          <a:p>
            <a:pPr>
              <a:defRPr/>
            </a:pPr>
            <a:endParaRPr lang="ru-RU" sz="1800" dirty="0" smtClean="0"/>
          </a:p>
          <a:p>
            <a:pPr marL="268288" indent="-268288" algn="just">
              <a:buFont typeface="Arial" charset="0"/>
              <a:buNone/>
              <a:defRPr/>
            </a:pP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268288" indent="-268288" algn="just">
              <a:defRPr/>
            </a:pP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381751" y="1714500"/>
            <a:ext cx="5048249" cy="1588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71500" y="1714500"/>
            <a:ext cx="5334000" cy="1588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186" name="Содержимое 14"/>
          <p:cNvSpPr txBox="1">
            <a:spLocks/>
          </p:cNvSpPr>
          <p:nvPr/>
        </p:nvSpPr>
        <p:spPr bwMode="auto">
          <a:xfrm>
            <a:off x="1009291" y="2000250"/>
            <a:ext cx="4891976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ct val="20000"/>
              </a:spcBef>
              <a:buFont typeface="Arial" charset="0"/>
              <a:buChar char="•"/>
            </a:pPr>
            <a:r>
              <a:rPr lang="ru-RU" sz="1700" dirty="0">
                <a:latin typeface="Cambria Math" pitchFamily="18" charset="0"/>
              </a:rPr>
              <a:t>Ротация культур в севообороте</a:t>
            </a:r>
            <a:r>
              <a:rPr lang="ru-RU" sz="1700" b="1" dirty="0">
                <a:latin typeface="Cambria Math" pitchFamily="18" charset="0"/>
              </a:rPr>
              <a:t>; </a:t>
            </a:r>
          </a:p>
          <a:p>
            <a:pPr marL="182563" indent="-182563">
              <a:buFont typeface="Arial" charset="0"/>
              <a:buChar char="•"/>
            </a:pPr>
            <a:r>
              <a:rPr lang="ru-RU" sz="1700" dirty="0">
                <a:latin typeface="Cambria Math" pitchFamily="18" charset="0"/>
              </a:rPr>
              <a:t>Зяблевая вспашка</a:t>
            </a:r>
            <a:r>
              <a:rPr lang="ru-RU" sz="17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 (уничтожение около 30 % зимующего запаса фитофага);</a:t>
            </a:r>
            <a:r>
              <a:rPr lang="ru-RU" sz="1700" dirty="0">
                <a:latin typeface="Cambria Math" pitchFamily="18" charset="0"/>
              </a:rPr>
              <a:t> </a:t>
            </a:r>
          </a:p>
          <a:p>
            <a:pPr marL="182563" indent="-182563">
              <a:buFont typeface="Arial" charset="0"/>
              <a:buChar char="•"/>
            </a:pPr>
            <a:r>
              <a:rPr lang="ru-RU" sz="1700" dirty="0">
                <a:latin typeface="Cambria Math" pitchFamily="18" charset="0"/>
              </a:rPr>
              <a:t>Пространственная изоляция     </a:t>
            </a:r>
          </a:p>
          <a:p>
            <a:pPr marL="182563" indent="-182563"/>
            <a:r>
              <a:rPr lang="ru-RU" sz="1700" dirty="0">
                <a:latin typeface="Cambria Math" pitchFamily="18" charset="0"/>
              </a:rPr>
              <a:t>    посевов сои от насаждений жёлтой</a:t>
            </a:r>
          </a:p>
          <a:p>
            <a:pPr marL="182563" indent="-182563"/>
            <a:r>
              <a:rPr lang="ru-RU" sz="1700" dirty="0">
                <a:latin typeface="Cambria Math" pitchFamily="18" charset="0"/>
              </a:rPr>
              <a:t>    и белой акации;</a:t>
            </a:r>
          </a:p>
          <a:p>
            <a:pPr marL="182563" indent="-182563">
              <a:spcBef>
                <a:spcPct val="20000"/>
              </a:spcBef>
              <a:buFont typeface="Arial" charset="0"/>
              <a:buChar char="•"/>
            </a:pPr>
            <a:r>
              <a:rPr lang="ru-RU" sz="1700" dirty="0">
                <a:latin typeface="Cambria Math" pitchFamily="18" charset="0"/>
              </a:rPr>
              <a:t>Возможно ранний срок посева (снижает повреждённость всходов);  </a:t>
            </a:r>
          </a:p>
          <a:p>
            <a:pPr marL="182563" indent="-182563">
              <a:spcBef>
                <a:spcPct val="20000"/>
              </a:spcBef>
              <a:buFont typeface="Arial" charset="0"/>
              <a:buChar char="•"/>
            </a:pPr>
            <a:r>
              <a:rPr lang="ru-RU" sz="1700" dirty="0">
                <a:latin typeface="Cambria Math" pitchFamily="18" charset="0"/>
              </a:rPr>
              <a:t>Уничтожение сорной растительности;</a:t>
            </a:r>
          </a:p>
          <a:p>
            <a:pPr marL="182563" indent="-182563">
              <a:spcBef>
                <a:spcPct val="20000"/>
              </a:spcBef>
              <a:buFont typeface="Arial" charset="0"/>
              <a:buChar char="•"/>
            </a:pPr>
            <a:r>
              <a:rPr lang="ru-RU" sz="1700" dirty="0">
                <a:latin typeface="Cambria Math" pitchFamily="18" charset="0"/>
              </a:rPr>
              <a:t>Быстрая уборка урожая.</a:t>
            </a:r>
          </a:p>
          <a:p>
            <a:pPr marL="182563" indent="-182563" algn="just">
              <a:spcBef>
                <a:spcPct val="20000"/>
              </a:spcBef>
              <a:buFont typeface="Arial" charset="0"/>
              <a:buNone/>
            </a:pPr>
            <a:r>
              <a:rPr lang="ru-RU" sz="1700" dirty="0">
                <a:latin typeface="Verdana" pitchFamily="34" charset="0"/>
              </a:rPr>
              <a:t> </a:t>
            </a:r>
          </a:p>
          <a:p>
            <a:pPr marL="182563" indent="-182563" algn="just">
              <a:spcBef>
                <a:spcPct val="20000"/>
              </a:spcBef>
              <a:buFont typeface="Arial" charset="0"/>
              <a:buChar char="•"/>
            </a:pPr>
            <a:endParaRPr lang="ru-RU" sz="1700" dirty="0">
              <a:latin typeface="Verdana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953500" y="6357939"/>
            <a:ext cx="2844800" cy="365125"/>
          </a:xfrm>
        </p:spPr>
        <p:txBody>
          <a:bodyPr/>
          <a:lstStyle/>
          <a:p>
            <a:pPr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0188" name="Прямоугольник 15"/>
          <p:cNvSpPr>
            <a:spLocks noChangeArrowheads="1"/>
          </p:cNvSpPr>
          <p:nvPr/>
        </p:nvSpPr>
        <p:spPr bwMode="auto">
          <a:xfrm>
            <a:off x="6191251" y="3000375"/>
            <a:ext cx="58102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Использование </a:t>
            </a:r>
            <a:r>
              <a:rPr lang="ru-RU" sz="1600" dirty="0" err="1">
                <a:latin typeface="Cambria Math" pitchFamily="18" charset="0"/>
                <a:ea typeface="Cambria Math" pitchFamily="18" charset="0"/>
                <a:cs typeface="Verdana" pitchFamily="34" charset="0"/>
              </a:rPr>
              <a:t>феромонных</a:t>
            </a:r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 ловушек позволяет, точно определить срок появление вредителя.</a:t>
            </a:r>
          </a:p>
          <a:p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Количество пойманных бабочек помогает определить целесообразность применения средств защиты</a:t>
            </a:r>
          </a:p>
        </p:txBody>
      </p:sp>
      <p:sp>
        <p:nvSpPr>
          <p:cNvPr id="50189" name="Прямоугольник 20"/>
          <p:cNvSpPr>
            <a:spLocks noChangeArrowheads="1"/>
          </p:cNvSpPr>
          <p:nvPr/>
        </p:nvSpPr>
        <p:spPr bwMode="auto">
          <a:xfrm>
            <a:off x="6191251" y="1857376"/>
            <a:ext cx="5810249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Весеннее обследование полей отведённых под сою на заселённость </a:t>
            </a:r>
            <a:r>
              <a:rPr lang="ru-RU" sz="1600" dirty="0" err="1">
                <a:latin typeface="Cambria Math" pitchFamily="18" charset="0"/>
                <a:ea typeface="Cambria Math" pitchFamily="18" charset="0"/>
                <a:cs typeface="Verdana" pitchFamily="34" charset="0"/>
              </a:rPr>
              <a:t>почвообитающими</a:t>
            </a:r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 вредителями (почвенные раскопки);</a:t>
            </a:r>
          </a:p>
          <a:p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Обработка семян инсектицидами;</a:t>
            </a:r>
          </a:p>
        </p:txBody>
      </p:sp>
      <p:sp>
        <p:nvSpPr>
          <p:cNvPr id="50190" name="Прямоугольник 19"/>
          <p:cNvSpPr>
            <a:spLocks noChangeArrowheads="1"/>
          </p:cNvSpPr>
          <p:nvPr/>
        </p:nvSpPr>
        <p:spPr bwMode="auto">
          <a:xfrm>
            <a:off x="6228272" y="4643438"/>
            <a:ext cx="5963728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Мониторинг заселённости посевов сои</a:t>
            </a:r>
          </a:p>
          <a:p>
            <a:pPr algn="just">
              <a:lnSpc>
                <a:spcPct val="114000"/>
              </a:lnSpc>
            </a:pPr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 вредителями в течение вегетации;</a:t>
            </a:r>
          </a:p>
          <a:p>
            <a:pPr algn="just">
              <a:lnSpc>
                <a:spcPct val="114000"/>
              </a:lnSpc>
            </a:pPr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 Обработка вегетирующих растений</a:t>
            </a:r>
          </a:p>
          <a:p>
            <a:pPr algn="just">
              <a:lnSpc>
                <a:spcPct val="114000"/>
              </a:lnSpc>
            </a:pPr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 сои при достижении вредителями ЭПВ</a:t>
            </a:r>
          </a:p>
          <a:p>
            <a:pPr algn="just">
              <a:lnSpc>
                <a:spcPct val="114000"/>
              </a:lnSpc>
            </a:pPr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 инсектицидами, разрешёнными к</a:t>
            </a:r>
          </a:p>
          <a:p>
            <a:pPr algn="just">
              <a:lnSpc>
                <a:spcPct val="114000"/>
              </a:lnSpc>
            </a:pPr>
            <a:r>
              <a:rPr lang="ru-RU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 применению  на территории РФ.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51826" y="310550"/>
            <a:ext cx="9268725" cy="700687"/>
          </a:xfrm>
          <a:prstGeom prst="round1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Пороги вредоносности основных </a:t>
            </a:r>
            <a:br>
              <a:rPr lang="ru-RU" sz="20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вредителей сои </a:t>
            </a:r>
            <a:r>
              <a:rPr lang="ru-RU" sz="18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(Министерство сельского хозяйства РФ</a:t>
            </a:r>
            <a:r>
              <a:rPr lang="ru-RU" sz="20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4000" b="1" dirty="0" smtClean="0">
              <a:solidFill>
                <a:srgbClr val="0066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24686" y="1397000"/>
          <a:ext cx="8005310" cy="5021581"/>
        </p:xfrm>
        <a:graphic>
          <a:graphicData uri="http://schemas.openxmlformats.org/drawingml/2006/table">
            <a:tbl>
              <a:tblPr/>
              <a:tblGrid>
                <a:gridCol w="2668436"/>
                <a:gridCol w="2668438"/>
                <a:gridCol w="2668436"/>
              </a:tblGrid>
              <a:tr h="434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Вредитель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Фазы и периоды развития сои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Экономический порог вредоносности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Совка озимая 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Всходы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5-8 гусеницы на1 м</a:t>
                      </a:r>
                      <a:r>
                        <a:rPr kumimoji="0" 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Долгоносики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клубеньковые 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Всходы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10-15 жуков на1 м</a:t>
                      </a:r>
                      <a:r>
                        <a:rPr kumimoji="0" 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Совка люцерновая 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Ветвление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2-3 гусеницы на 1 м</a:t>
                      </a:r>
                      <a:r>
                        <a:rPr kumimoji="0" 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Мотылёк луговой 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Ветвление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5- гусеницы на1 м</a:t>
                      </a:r>
                      <a:r>
                        <a:rPr kumimoji="0" 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Клещ паутинный 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Бутонизация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(до цветения)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2-3 экз./лист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Огнёвка бобовая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(акациевая)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Цветение - созревание бобов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2-3 яйца на растение, при 5% заселении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Совка хлопковая 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Цветение - созревание бобов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1-1,5 гусеницы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на 10  растений</a:t>
                      </a:r>
                    </a:p>
                  </a:txBody>
                  <a:tcPr marL="81169" marR="8116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08030" y="894123"/>
          <a:ext cx="9885871" cy="4559703"/>
        </p:xfrm>
        <a:graphic>
          <a:graphicData uri="http://schemas.openxmlformats.org/drawingml/2006/table">
            <a:tbl>
              <a:tblPr/>
              <a:tblGrid>
                <a:gridCol w="4123633"/>
                <a:gridCol w="716583"/>
                <a:gridCol w="4329072"/>
                <a:gridCol w="716583"/>
              </a:tblGrid>
              <a:tr h="328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Действующее вещество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Число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препа-ратов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Действующее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вещество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Число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препа-ратов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97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Инсектицидные</a:t>
                      </a:r>
                      <a:r>
                        <a:rPr lang="ru-RU" sz="1600" b="1" dirty="0" smtClean="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 протравители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Инсектициды по вегетации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Имидаклоприд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Клотианидин</a:t>
                      </a:r>
                      <a:r>
                        <a:rPr lang="ru-RU" sz="1600" b="1" i="1" dirty="0">
                          <a:latin typeface="Times New Roman"/>
                          <a:ea typeface="Times New Roman"/>
                          <a:cs typeface="Times New Roman"/>
                        </a:rPr>
                        <a:t> + </a:t>
                      </a: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лямбда-цигалотрин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Имидаклоприд</a:t>
                      </a:r>
                      <a:r>
                        <a:rPr lang="ru-RU" sz="1600" b="1" i="1" dirty="0">
                          <a:latin typeface="Times New Roman"/>
                          <a:ea typeface="Times New Roman"/>
                          <a:cs typeface="Times New Roman"/>
                        </a:rPr>
                        <a:t> + </a:t>
                      </a: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клотианидин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Хлорантранилипрол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Имидаклоприд+фипронил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Метомил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Акарициды</a:t>
                      </a:r>
                      <a:r>
                        <a:rPr lang="ru-RU" sz="1600" b="1" dirty="0" smtClean="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 и комплексные по вегетации</a:t>
                      </a:r>
                      <a:r>
                        <a:rPr lang="ru-RU" sz="1600" b="1" baseline="0" dirty="0" smtClean="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Циперметрин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Гекситиазокс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Клотианидин+зета-циперметрин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Фенпироксимат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Имидаклоприд</a:t>
                      </a:r>
                      <a:r>
                        <a:rPr lang="ru-RU" sz="1600" b="1" i="1" dirty="0">
                          <a:latin typeface="Times New Roman"/>
                          <a:ea typeface="Times New Roman"/>
                          <a:cs typeface="Times New Roman"/>
                        </a:rPr>
                        <a:t> + </a:t>
                      </a: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альфа-циперметрин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Лямбда-цигалотрин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latin typeface="Times New Roman"/>
                          <a:ea typeface="Times New Roman"/>
                          <a:cs typeface="Times New Roman"/>
                        </a:rPr>
                        <a:t>Bacillus </a:t>
                      </a:r>
                      <a:r>
                        <a:rPr lang="en-US" sz="12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thuringiensis+Streptomyces</a:t>
                      </a:r>
                      <a:r>
                        <a:rPr lang="en-US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sp.+</a:t>
                      </a:r>
                      <a:r>
                        <a:rPr lang="en-US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Beauveria</a:t>
                      </a:r>
                      <a:r>
                        <a:rPr lang="en-US" sz="16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bassiana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Диметоат</a:t>
                      </a:r>
                      <a:r>
                        <a:rPr lang="ru-RU" sz="1600" b="1" i="1" dirty="0">
                          <a:latin typeface="Times New Roman"/>
                          <a:ea typeface="Times New Roman"/>
                          <a:cs typeface="Times New Roman"/>
                        </a:rPr>
                        <a:t> + </a:t>
                      </a: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бета-циперметрин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инсектицидов по вегетации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Малатион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акарицидов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1863306" y="365126"/>
            <a:ext cx="9490494" cy="532022"/>
          </a:xfrm>
          <a:prstGeom prst="round1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Инсектициды и акарициды, разрешённые на сое, 2019 г.</a:t>
            </a:r>
            <a:endParaRPr lang="ru-RU" sz="4000" b="1" dirty="0" smtClean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6876" y="6004826"/>
            <a:ext cx="7431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ahoma"/>
              </a:rPr>
              <a:t>Всего </a:t>
            </a:r>
            <a:r>
              <a:rPr lang="ru-RU" sz="1600" b="1" dirty="0" smtClean="0">
                <a:latin typeface="Tahoma"/>
              </a:rPr>
              <a:t>разрешены -   </a:t>
            </a:r>
            <a:r>
              <a:rPr lang="ru-RU" sz="1600" b="1" dirty="0" smtClean="0">
                <a:latin typeface="Tahoma"/>
              </a:rPr>
              <a:t>22 препарата </a:t>
            </a:r>
            <a:r>
              <a:rPr lang="ru-RU" sz="1600" b="1" dirty="0" smtClean="0">
                <a:latin typeface="Tahoma"/>
              </a:rPr>
              <a:t>из </a:t>
            </a:r>
            <a:r>
              <a:rPr lang="ru-RU" sz="1600" b="1" dirty="0" smtClean="0">
                <a:latin typeface="Tahoma"/>
              </a:rPr>
              <a:t>15 комбинаций </a:t>
            </a:r>
            <a:r>
              <a:rPr lang="ru-RU" sz="1600" b="1" dirty="0" smtClean="0">
                <a:latin typeface="Tahoma"/>
              </a:rPr>
              <a:t>д.в</a:t>
            </a:r>
            <a:r>
              <a:rPr lang="ru-RU" sz="1600" b="1" dirty="0">
                <a:latin typeface="Tahoma"/>
              </a:rPr>
              <a:t>.</a:t>
            </a:r>
          </a:p>
        </p:txBody>
      </p:sp>
    </p:spTree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2" y="115888"/>
            <a:ext cx="10796587" cy="762000"/>
          </a:xfrm>
          <a:prstGeom prst="round2DiagRect">
            <a:avLst/>
          </a:prstGeom>
          <a:solidFill>
            <a:srgbClr val="008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1800" b="1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Инсектицидные</a:t>
            </a:r>
            <a: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протравители, рекомендованные к применению </a:t>
            </a:r>
            <a:b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посевах сои в 2019 г.</a:t>
            </a:r>
            <a:endParaRPr lang="ru-RU" sz="3200" b="1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ph type="tbl" idx="1"/>
          </p:nvPr>
        </p:nvGraphicFramePr>
        <p:xfrm>
          <a:off x="190500" y="1143000"/>
          <a:ext cx="11811000" cy="5382343"/>
        </p:xfrm>
        <a:graphic>
          <a:graphicData uri="http://schemas.openxmlformats.org/drawingml/2006/table">
            <a:tbl>
              <a:tblPr/>
              <a:tblGrid>
                <a:gridCol w="3018526"/>
                <a:gridCol w="2268748"/>
                <a:gridCol w="3735237"/>
                <a:gridCol w="2788489"/>
              </a:tblGrid>
              <a:tr h="1277841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Наименование</a:t>
                      </a: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препарата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Норма расхода препарата,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л/т, л/га, кг/га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Вредный объект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Способ,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время обработки, особенности  применения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702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Табу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ВСК (500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0,8-1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Вредители всходов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-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Обработка семян. Расход рабочей жидкости - до 11 л/т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2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Акиба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ВСК (500 г/л)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0,8-1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Проволочники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Табу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Нео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СК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(400 г/л+100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0,8-1,2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90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Проволочники, долгоносики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9735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Табу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Супер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СК</a:t>
                      </a:r>
                    </a:p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(400+100 г/л)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1,5-2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Подгрызающие совки, </a:t>
                      </a:r>
                      <a:r>
                        <a:rPr lang="ru-RU" sz="180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проволочникик</a:t>
                      </a:r>
                      <a:endParaRPr lang="ru-RU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9696" marR="496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6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Имидор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Про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КС (200 г/л)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2-2,5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Проволочники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endParaRPr lang="ru-RU" sz="1800" dirty="0"/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5085" marR="450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/>
          <a:p>
            <a:pPr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4460" y="115888"/>
            <a:ext cx="9537940" cy="762000"/>
          </a:xfrm>
          <a:prstGeom prst="round2DiagRect">
            <a:avLst/>
          </a:prstGeom>
          <a:solidFill>
            <a:srgbClr val="008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Инсектициды, рекомендованные к применению </a:t>
            </a:r>
            <a:b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посевах сои в 2019 г.</a:t>
            </a:r>
            <a:endParaRPr lang="ru-RU" sz="3200" b="1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ph type="tbl" idx="1"/>
          </p:nvPr>
        </p:nvGraphicFramePr>
        <p:xfrm>
          <a:off x="2" y="908721"/>
          <a:ext cx="12191997" cy="6190189"/>
        </p:xfrm>
        <a:graphic>
          <a:graphicData uri="http://schemas.openxmlformats.org/drawingml/2006/table">
            <a:tbl>
              <a:tblPr/>
              <a:tblGrid>
                <a:gridCol w="2949677"/>
                <a:gridCol w="2163096"/>
                <a:gridCol w="3048000"/>
                <a:gridCol w="4031224"/>
              </a:tblGrid>
              <a:tr h="936103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Наименование</a:t>
                      </a: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препарата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Норма расхода препарата,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л/т, л/га, кг/га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Вредный объект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Способ,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время обработки, особенности  применения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8266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Кораген</a:t>
                      </a:r>
                      <a:r>
                        <a:rPr lang="ru-RU" sz="1200" b="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КС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(200 г/л)</a:t>
                      </a:r>
                    </a:p>
                  </a:txBody>
                  <a:tcPr marL="60113" marR="60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969895" algn="ctr"/>
                          <a:tab pos="5940425" algn="r"/>
                        </a:tabLst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0,15-0,25</a:t>
                      </a:r>
                    </a:p>
                  </a:txBody>
                  <a:tcPr marL="60113" marR="60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Бобовая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акациевая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огневка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клубеньковые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долгоносики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Опрыскивание в период вегетации: первая обработка – по всходам культуры, вторая – в период формирования бобов.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896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Эсперо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КС</a:t>
                      </a:r>
                    </a:p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(200 + 120 г/л)</a:t>
                      </a:r>
                    </a:p>
                    <a:p>
                      <a:pPr algn="just"/>
                      <a:endParaRPr lang="ru-RU" dirty="0"/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0,15-0,2</a:t>
                      </a:r>
                    </a:p>
                    <a:p>
                      <a:pPr algn="ctr"/>
                      <a:endParaRPr lang="ru-RU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Хлопковая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совка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соевая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плодожорка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Опрыскивание в период вегетации.</a:t>
                      </a:r>
                    </a:p>
                    <a:p>
                      <a:endParaRPr lang="ru-RU" dirty="0"/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787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Ланнат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СП (250 г/кг)</a:t>
                      </a:r>
                    </a:p>
                    <a:p>
                      <a:pPr algn="just"/>
                      <a:endParaRPr lang="ru-RU" dirty="0"/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0,6-1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Бобовая огневка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клубеньковые долгоносики</a:t>
                      </a:r>
                      <a:endParaRPr lang="ru-RU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Опрыскивание в период вегетации: первая обработка – по всходам культуры, вторая – в период формирования бобов.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88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Био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топ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Ж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(БА-2000 ЕА/мл,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титр не менее             10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9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+ 10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8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+ 10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8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КОЕ/мл)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2-3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Луговой мотылек, хлопковая совка (гусеницы 1-3 возраста)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 в период вегетации с интервалом 7-8 дней. Расход рабочей жидкости - 200-430 л/га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7616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Тибор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КЭ (300 + 40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0,3-0,5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Клубеньковые долгоносики</a:t>
                      </a: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 всходов. Расход рабочей жидкости  – 100-200 л/га</a:t>
                      </a: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9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Совки, бобовая огневка, паутинные клещи</a:t>
                      </a: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 в период вегетации. Расход рабочей жидкости - 200-400 л/га</a:t>
                      </a: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4496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Клотиамет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Дуо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КС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(140 + 100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0,15-0,25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Клубеньковый долгоносик</a:t>
                      </a: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 всходов. Расход рабочей жидкости –100-200 л/га</a:t>
                      </a: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3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Многоягодные совки, бобовая огневка, соевая плодожорка</a:t>
                      </a:r>
                    </a:p>
                  </a:txBody>
                  <a:tcPr marL="60113" marR="601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 в период вегетации. Расход рабочей жидкости –200-400 л/га</a:t>
                      </a:r>
                    </a:p>
                  </a:txBody>
                  <a:tcPr marL="60113" marR="601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4" y="115888"/>
            <a:ext cx="9782175" cy="762000"/>
          </a:xfrm>
          <a:prstGeom prst="round2DiagRect">
            <a:avLst/>
          </a:prstGeom>
          <a:solidFill>
            <a:srgbClr val="008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Инсектициды, рекомендованные к применению </a:t>
            </a:r>
            <a:b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посевах сои в 2019 г.</a:t>
            </a:r>
            <a:endParaRPr lang="ru-RU" sz="3200" b="1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ph type="tbl" idx="1"/>
          </p:nvPr>
        </p:nvGraphicFramePr>
        <p:xfrm>
          <a:off x="1" y="980729"/>
          <a:ext cx="12191999" cy="5914315"/>
        </p:xfrm>
        <a:graphic>
          <a:graphicData uri="http://schemas.openxmlformats.org/drawingml/2006/table">
            <a:tbl>
              <a:tblPr/>
              <a:tblGrid>
                <a:gridCol w="2948860"/>
                <a:gridCol w="1807235"/>
                <a:gridCol w="3876257"/>
                <a:gridCol w="3559647"/>
              </a:tblGrid>
              <a:tr h="1017253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Наименование</a:t>
                      </a: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препарата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Норма расхода препарата,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л/га, кг/га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Вредный объект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Способ,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время обработки, особенности  применения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467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Клонрин, КЭ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(150+100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0,1-0,2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Акациевая огневка, луговой мотылёк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 в период вегетации. Расход рабочей жидкости - 200-400 л/га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9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Фуфанон эксперт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ВЭ  (440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,8-1,3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Тли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листоеды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совки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луговой мотылёк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9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Шарпей, МЭ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(250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0,2-0,3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Акациевая (бобовая) огневка, луговой мотылек, соевая плодожорка, многоядный листоед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349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 в период вегетации. Расход рабочей жидкости - 200-400 л/га 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Новактион, ВЭ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(440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0,8-1,3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Клещи, тли, совки, листоеды, луговой мотылёк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3553">
                <a:tc>
                  <a:txBody>
                    <a:bodyPr/>
                    <a:lstStyle/>
                    <a:p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Ниссоран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СК</a:t>
                      </a:r>
                    </a:p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(250 г/л)</a:t>
                      </a:r>
                    </a:p>
                    <a:p>
                      <a:pPr marL="0" marR="0" lvl="0" indent="-31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0,1-0,2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-1905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Клещ паутинный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 в период вегетации. Расход рабочей жидкости - 200-400 л/га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803">
                <a:tc>
                  <a:txBody>
                    <a:bodyPr/>
                    <a:lstStyle/>
                    <a:p>
                      <a:pPr marL="0" marR="0" lvl="0" indent="-31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Каратэ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Зеон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МКС (50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0,4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142">
                <a:tc>
                  <a:txBody>
                    <a:bodyPr/>
                    <a:lstStyle/>
                    <a:p>
                      <a:pPr marL="0" marR="0" lvl="0" indent="-31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Ультор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МД (150 г/л)</a:t>
                      </a:r>
                    </a:p>
                    <a:p>
                      <a:pPr marL="0" marR="0" lvl="0" indent="-31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0,5-0,6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9696" marR="496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Ортус , СК (50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0,5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9696" marR="496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Омайт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СП (300 г/кг)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2,5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Омайт, ВЭ</a:t>
                      </a: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(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570 г/л)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1,3</a:t>
                      </a:r>
                    </a:p>
                  </a:txBody>
                  <a:tcPr marL="66261" marR="662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3299" name="Picture 2" descr="-сорта2"/>
          <p:cNvPicPr>
            <a:picLocks noChangeAspect="1" noChangeArrowheads="1"/>
          </p:cNvPicPr>
          <p:nvPr/>
        </p:nvPicPr>
        <p:blipFill>
          <a:blip r:embed="rId2" cstate="print"/>
          <a:srcRect b="24017"/>
          <a:stretch>
            <a:fillRect/>
          </a:stretch>
        </p:blipFill>
        <p:spPr bwMode="auto">
          <a:xfrm>
            <a:off x="0" y="71439"/>
            <a:ext cx="152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62" y="1257435"/>
            <a:ext cx="1879735" cy="5322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знак завершения 7"/>
          <p:cNvSpPr/>
          <p:nvPr/>
        </p:nvSpPr>
        <p:spPr>
          <a:xfrm>
            <a:off x="2113718" y="776122"/>
            <a:ext cx="4220403" cy="1514773"/>
          </a:xfrm>
          <a:prstGeom prst="flowChartTerminator">
            <a:avLst/>
          </a:prstGeom>
          <a:solidFill>
            <a:srgbClr val="48A32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400" b="1" u="sng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ГРИБНЫЕ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 : </a:t>
            </a:r>
          </a:p>
          <a:p>
            <a:pPr algn="r" eaLnBrk="1" hangingPunct="1">
              <a:defRPr/>
            </a:pPr>
            <a:r>
              <a:rPr lang="ru-RU" sz="2000" b="1" dirty="0" err="1" smtClean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пероноспороз</a:t>
            </a:r>
            <a:r>
              <a:rPr lang="ru-RU" sz="2000" b="1" dirty="0" smtClean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, фузариоз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, </a:t>
            </a:r>
            <a:r>
              <a:rPr lang="ru-RU" sz="2000" b="1" dirty="0" smtClean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пепельная гниль и др</a:t>
            </a:r>
            <a:r>
              <a:rPr lang="ru-RU" dirty="0">
                <a:ln w="3175">
                  <a:solidFill>
                    <a:srgbClr val="FF0000"/>
                  </a:solidFill>
                </a:ln>
                <a:solidFill>
                  <a:srgbClr val="F3F3F3"/>
                </a:solidFill>
                <a:latin typeface="Century Gothic" pitchFamily="34" charset="0"/>
                <a:cs typeface="Arial" charset="0"/>
              </a:rPr>
              <a:t>.</a:t>
            </a: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6642341" y="3001991"/>
            <a:ext cx="5301532" cy="1428214"/>
          </a:xfrm>
          <a:prstGeom prst="flowChartTerminator">
            <a:avLst/>
          </a:prstGeom>
          <a:solidFill>
            <a:srgbClr val="48A32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u="sng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Источники инфекции 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– заражённые семена, сорняки, в более поздние фазы -насекомые переносчики (тли, </a:t>
            </a:r>
            <a:r>
              <a:rPr lang="ru-RU" sz="2000" b="1" dirty="0" err="1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трипсы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).</a:t>
            </a: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2034426" y="2913124"/>
            <a:ext cx="4518585" cy="1514773"/>
          </a:xfrm>
          <a:prstGeom prst="flowChartTerminator">
            <a:avLst/>
          </a:prstGeom>
          <a:solidFill>
            <a:srgbClr val="48A32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ru-RU" sz="2400" b="1" u="sng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БАКТЕРИАЛЬНЫЕ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:</a:t>
            </a:r>
          </a:p>
          <a:p>
            <a:pPr algn="r" eaLnBrk="1" hangingPunct="1">
              <a:defRPr/>
            </a:pP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 бактериозы семядолей, пятнистости, ожог, увядание и др</a:t>
            </a:r>
            <a:r>
              <a:rPr lang="ru-RU" dirty="0">
                <a:ln w="3175">
                  <a:solidFill>
                    <a:srgbClr val="FF0000"/>
                  </a:solidFill>
                </a:ln>
                <a:solidFill>
                  <a:srgbClr val="F3F3F3"/>
                </a:solidFill>
                <a:latin typeface="Century Gothic" pitchFamily="34" charset="0"/>
                <a:cs typeface="Arial" charset="0"/>
              </a:rPr>
              <a:t>.</a:t>
            </a: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6399005" y="966158"/>
            <a:ext cx="5435600" cy="995422"/>
          </a:xfrm>
          <a:prstGeom prst="flowChartTerminator">
            <a:avLst/>
          </a:prstGeom>
          <a:solidFill>
            <a:srgbClr val="48A32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u="sng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Источники инфекции 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– заражённые семена, растительные остатки и почва.</a:t>
            </a: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2165477" y="4982439"/>
            <a:ext cx="4569404" cy="1514773"/>
          </a:xfrm>
          <a:prstGeom prst="flowChartTerminator">
            <a:avLst/>
          </a:prstGeom>
          <a:solidFill>
            <a:srgbClr val="48A32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400" b="1" u="sng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ВИРУСНЫЕ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:</a:t>
            </a:r>
          </a:p>
          <a:p>
            <a:pPr algn="r" eaLnBrk="1" hangingPunct="1">
              <a:defRPr/>
            </a:pP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 мозаики - сои, люцерны, задержки роста и др.</a:t>
            </a: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6806722" y="4976722"/>
            <a:ext cx="5179484" cy="1428214"/>
          </a:xfrm>
          <a:prstGeom prst="flowChartTerminator">
            <a:avLst/>
          </a:prstGeom>
          <a:solidFill>
            <a:srgbClr val="48A32A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u="sng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Источники инфекции 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– заражённые семена, сорняки, насекомые переносчики (тли, </a:t>
            </a:r>
            <a:r>
              <a:rPr lang="ru-RU" sz="2000" b="1" dirty="0" err="1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трипсы</a:t>
            </a:r>
            <a:r>
              <a:rPr lang="ru-RU" sz="2000" b="1" dirty="0">
                <a:solidFill>
                  <a:srgbClr val="F3F3F3"/>
                </a:solidFill>
                <a:latin typeface="Cambria Math" pitchFamily="18" charset="0"/>
                <a:cs typeface="Arial" charset="0"/>
              </a:rPr>
              <a:t>).</a:t>
            </a:r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4865297" y="0"/>
            <a:ext cx="5953597" cy="560717"/>
          </a:xfrm>
          <a:prstGeom prst="homePlate">
            <a:avLst/>
          </a:prstGeom>
          <a:solidFill>
            <a:srgbClr val="3FAE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БОЛЕЗНИ СОИ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20174" y="274638"/>
            <a:ext cx="9762226" cy="654050"/>
          </a:xfrm>
          <a:prstGeom prst="round2DiagRect">
            <a:avLst/>
          </a:prstGeom>
          <a:solidFill>
            <a:srgbClr val="009900"/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Меры борьбы против болезней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44000" y="6357939"/>
            <a:ext cx="2844800" cy="365125"/>
          </a:xfrm>
        </p:spPr>
        <p:txBody>
          <a:bodyPr/>
          <a:lstStyle/>
          <a:p>
            <a:pPr>
              <a:defRPr/>
            </a:pPr>
            <a:fld id="{DEA9C34F-74CA-4A93-9417-C281161AD28A}" type="slidenum">
              <a:rPr lang="ru-RU" sz="1600" b="1" smtClean="0">
                <a:solidFill>
                  <a:schemeClr val="tx1"/>
                </a:solidFill>
              </a:rPr>
              <a:pPr>
                <a:defRPr/>
              </a:pPr>
              <a:t>59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7348" name="Прямоугольник 8"/>
          <p:cNvSpPr>
            <a:spLocks noChangeArrowheads="1"/>
          </p:cNvSpPr>
          <p:nvPr/>
        </p:nvSpPr>
        <p:spPr bwMode="auto">
          <a:xfrm>
            <a:off x="3510951" y="1571626"/>
            <a:ext cx="82048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r>
              <a:rPr lang="ru-RU" dirty="0">
                <a:latin typeface="Verdana" pitchFamily="34" charset="0"/>
              </a:rPr>
              <a:t>Соблюдение севооборота; </a:t>
            </a:r>
          </a:p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r>
              <a:rPr lang="ru-RU" dirty="0">
                <a:latin typeface="Verdana" pitchFamily="34" charset="0"/>
              </a:rPr>
              <a:t>Зяблевая вспашка; </a:t>
            </a:r>
          </a:p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r>
              <a:rPr lang="ru-RU" dirty="0">
                <a:latin typeface="Verdana" pitchFamily="34" charset="0"/>
              </a:rPr>
              <a:t>Тщательная очистка и калибровка семян;</a:t>
            </a:r>
          </a:p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r>
              <a:rPr lang="ru-RU" dirty="0">
                <a:latin typeface="Verdana" pitchFamily="34" charset="0"/>
              </a:rPr>
              <a:t>Высев семян сортов сои устойчивых к болезням;</a:t>
            </a:r>
          </a:p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r>
              <a:rPr lang="ru-RU" dirty="0">
                <a:latin typeface="Verdana" pitchFamily="34" charset="0"/>
              </a:rPr>
              <a:t>Протравливание семян сои и обработка </a:t>
            </a:r>
          </a:p>
          <a:p>
            <a:pPr indent="269875">
              <a:spcBef>
                <a:spcPts val="600"/>
              </a:spcBef>
            </a:pPr>
            <a:r>
              <a:rPr lang="ru-RU" dirty="0">
                <a:latin typeface="Verdana" pitchFamily="34" charset="0"/>
              </a:rPr>
              <a:t>растений сои во время вегетации фунгицидами согласно</a:t>
            </a:r>
          </a:p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r>
              <a:rPr lang="ru-RU" dirty="0">
                <a:latin typeface="Verdana" pitchFamily="34" charset="0"/>
              </a:rPr>
              <a:t> списка  разрешенных препаратов. </a:t>
            </a:r>
          </a:p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r>
              <a:rPr lang="ru-RU" dirty="0">
                <a:latin typeface="Verdana" pitchFamily="34" charset="0"/>
              </a:rPr>
              <a:t>Борьба с переносчиками инфекции (клопы, </a:t>
            </a:r>
            <a:r>
              <a:rPr lang="ru-RU" dirty="0" err="1">
                <a:latin typeface="Verdana" pitchFamily="34" charset="0"/>
              </a:rPr>
              <a:t>цикадки</a:t>
            </a:r>
            <a:r>
              <a:rPr lang="ru-RU" dirty="0">
                <a:latin typeface="Verdana" pitchFamily="34" charset="0"/>
              </a:rPr>
              <a:t>, </a:t>
            </a:r>
            <a:r>
              <a:rPr lang="ru-RU" dirty="0" err="1">
                <a:latin typeface="Verdana" pitchFamily="34" charset="0"/>
              </a:rPr>
              <a:t>трипсы</a:t>
            </a:r>
            <a:r>
              <a:rPr lang="ru-RU" dirty="0">
                <a:latin typeface="Verdana" pitchFamily="34" charset="0"/>
              </a:rPr>
              <a:t>); </a:t>
            </a:r>
          </a:p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r>
              <a:rPr lang="ru-RU" dirty="0">
                <a:latin typeface="Verdana" pitchFamily="34" charset="0"/>
              </a:rPr>
              <a:t>Своевременная уборка урожая.</a:t>
            </a:r>
          </a:p>
          <a:p>
            <a:pPr indent="269875">
              <a:spcBef>
                <a:spcPts val="600"/>
              </a:spcBef>
              <a:buFont typeface="Wingdings" pitchFamily="2" charset="2"/>
              <a:buChar char="v"/>
            </a:pPr>
            <a:endParaRPr lang="ru-RU" dirty="0">
              <a:latin typeface="Verdana" pitchFamily="34" charset="0"/>
            </a:endParaRPr>
          </a:p>
          <a:p>
            <a:pPr indent="269875">
              <a:spcBef>
                <a:spcPts val="600"/>
              </a:spcBef>
            </a:pPr>
            <a:endParaRPr lang="ru-RU" dirty="0">
              <a:latin typeface="Verdana" pitchFamily="34" charset="0"/>
            </a:endParaRPr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2" y="214313"/>
            <a:ext cx="1009649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Объект 2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500174"/>
            <a:ext cx="10327217" cy="5357826"/>
          </a:xfrm>
        </p:spPr>
      </p:pic>
      <p:sp>
        <p:nvSpPr>
          <p:cNvPr id="4" name="Прямоугольник 3"/>
          <p:cNvSpPr/>
          <p:nvPr/>
        </p:nvSpPr>
        <p:spPr>
          <a:xfrm>
            <a:off x="11430037" y="1"/>
            <a:ext cx="167251" cy="62944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366501" y="142853"/>
            <a:ext cx="825500" cy="50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Более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4 000</a:t>
            </a:r>
            <a:endParaRPr lang="ru-RU" sz="1200" b="1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0287029" y="6286520"/>
            <a:ext cx="381003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2015 </a:t>
            </a:r>
            <a:endParaRPr lang="ru-RU" sz="11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72254" y="571480"/>
            <a:ext cx="666749" cy="601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953784" y="214291"/>
            <a:ext cx="167251" cy="60801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382280" y="785794"/>
            <a:ext cx="167251" cy="55007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10858533" y="6286520"/>
            <a:ext cx="381003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2017 </a:t>
            </a:r>
            <a:endParaRPr lang="ru-RU" sz="1100" b="1" dirty="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1334787" y="6286520"/>
            <a:ext cx="381003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2018 </a:t>
            </a:r>
            <a:endParaRPr lang="ru-RU" sz="11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668032" y="571481"/>
            <a:ext cx="762005" cy="29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3 621</a:t>
            </a:r>
            <a:endParaRPr lang="ru-RU" sz="11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810776" y="785795"/>
            <a:ext cx="762005" cy="29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2 708</a:t>
            </a:r>
            <a:endParaRPr lang="ru-RU" sz="11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3516" y="893254"/>
          <a:ext cx="12088483" cy="5417884"/>
        </p:xfrm>
        <a:graphic>
          <a:graphicData uri="http://schemas.openxmlformats.org/drawingml/2006/table">
            <a:tbl>
              <a:tblPr/>
              <a:tblGrid>
                <a:gridCol w="2129135"/>
                <a:gridCol w="1983324"/>
                <a:gridCol w="1729227"/>
                <a:gridCol w="2873996"/>
                <a:gridCol w="3372801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Название препарата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Действующее вещество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Норма применения препарата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Вредный объект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Способ и время обработки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954088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Оплот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ВСК (90 + 45 г/л)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Дифеноконазол</a:t>
                      </a:r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ru-RU" sz="1200" b="1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тебуконазол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0,5-0,6</a:t>
                      </a:r>
                    </a:p>
                    <a:p>
                      <a:endParaRPr lang="ru-RU" dirty="0"/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Фузариозная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корневая гниль,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фузариозное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увядание,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аскохитоз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церкоспороз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плесневение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семян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Предпосевная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обработка семян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 Расход рабочей жидкости – 6-8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42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Альфа-Протравитель,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ТКС (100+60 г/л)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100" b="0" kern="120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Имазалил</a:t>
                      </a:r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+ </a:t>
                      </a:r>
                      <a:r>
                        <a:rPr lang="ru-RU" sz="1200" b="1" i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тебуконазол</a:t>
                      </a:r>
                      <a:endParaRPr lang="ru-RU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         0,4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Аскохитоз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фузариозные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корневые и стеблевые гнили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6340" marR="1634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1823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Депозит,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МЭ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(40+40+30 г/л)</a:t>
                      </a:r>
                    </a:p>
                    <a:p>
                      <a:pPr marL="0" algn="ctr" defTabSz="9144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Флудиоксонил</a:t>
                      </a:r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+ </a:t>
                      </a:r>
                      <a:r>
                        <a:rPr lang="ru-RU" sz="1200" b="1" i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имазалил+металаксил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endParaRPr lang="ru-RU" dirty="0"/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1,0-1,2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Фузариозная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корневая гниль,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аскохитоз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фузариоз,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церкоспороз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плесневение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семян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16340" marR="1634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Бенефис,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(50+40+30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Имазалил+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металаксил+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тебуконазол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0,6-0,8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Фузариозная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корневая гниль,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фузариозное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увядание,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аскохитоз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плесневение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семян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перед посевом или заблаговременно.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Расход рабочей жидкости – до 10 л/т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Максим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XL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КС (25 + 10 г/л)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Флудионсонил+Мефеноксам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1,25-1,5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Корневые гнили (в том числе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питиозные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),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аскохитоз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церкоспороз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плесневение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семян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 перед посевом или заблаговременно.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Расход рабочей жидкости – 6-8 л/т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ТМТД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ВСК (400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Тирам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6-8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Плесневение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фузариоз, бактериоз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 за 2-15 дней до посева или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заблаго-временно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 Расход рабочей жидкости – 5-10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238251" y="214314"/>
            <a:ext cx="10405533" cy="534987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Verdana" pitchFamily="34" charset="0"/>
                <a:cs typeface="Arial" charset="0"/>
              </a:rPr>
              <a:t>Фунгициды, разрешённые на сое</a:t>
            </a:r>
          </a:p>
        </p:txBody>
      </p:sp>
      <p:pic>
        <p:nvPicPr>
          <p:cNvPr id="58427" name="Picture 2" descr="-сорта2"/>
          <p:cNvPicPr>
            <a:picLocks noChangeAspect="1" noChangeArrowheads="1"/>
          </p:cNvPicPr>
          <p:nvPr/>
        </p:nvPicPr>
        <p:blipFill>
          <a:blip r:embed="rId3" cstate="print"/>
          <a:srcRect b="24017"/>
          <a:stretch>
            <a:fillRect/>
          </a:stretch>
        </p:blipFill>
        <p:spPr bwMode="auto">
          <a:xfrm>
            <a:off x="476252" y="122238"/>
            <a:ext cx="1238249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7200" y="6564314"/>
            <a:ext cx="2844800" cy="365125"/>
          </a:xfrm>
        </p:spPr>
        <p:txBody>
          <a:bodyPr/>
          <a:lstStyle/>
          <a:p>
            <a:pPr>
              <a:defRPr/>
            </a:pPr>
            <a:fld id="{39836D64-95E9-443A-AEB7-81CD2E98AACD}" type="slidenum">
              <a:rPr lang="ru-RU" sz="1800" b="1" smtClean="0">
                <a:solidFill>
                  <a:schemeClr val="tx1"/>
                </a:solidFill>
              </a:rPr>
              <a:pPr>
                <a:defRPr/>
              </a:pPr>
              <a:t>60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90500" y="142876"/>
          <a:ext cx="11906251" cy="3546984"/>
        </p:xfrm>
        <a:graphic>
          <a:graphicData uri="http://schemas.openxmlformats.org/drawingml/2006/table">
            <a:tbl>
              <a:tblPr/>
              <a:tblGrid>
                <a:gridCol w="1776323"/>
                <a:gridCol w="1906437"/>
                <a:gridCol w="1518249"/>
                <a:gridCol w="2895242"/>
                <a:gridCol w="3810000"/>
              </a:tblGrid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Название препарата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Действующее вещество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Норма применения препарата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Вредный объект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Способ и время обработки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Скарлет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(100 + 60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Имазалил + тебуконазол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0,4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Фузариозная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корневая гниль,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фузариоз,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плесневение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 заблаговременно или непосредственно перед посевом.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Расход рабочей жидкости –  5-6 л/т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Тебузил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ТКС (100 + 60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 перед посевом или заблаговременно.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Расход рабочей жидкости –  10 л/т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24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Виталон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КС (400 + 14 г/л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Тирам + тебуконазол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1,5-2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Фузариозная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корневая гниль,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фузариоз,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плесневение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 непосредственно перед посевом (7-14 дней) или за 2-7 месяцев до посева. Расход рабочей жидкости - 10 л/т семян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 перед посевом. Расход рабочей жидкости – 6-8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57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Максим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КС (25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Флудиоксонил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Фузариозная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корневая гниль,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фузариозное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увядание,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фузариоз,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плесневение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 (семенная инфекция)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 перед посевом или заблаговременно.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Расход рабочей жидкости – до 8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Протект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КС  (25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8999" y="3788974"/>
          <a:ext cx="11906251" cy="2836102"/>
        </p:xfrm>
        <a:graphic>
          <a:graphicData uri="http://schemas.openxmlformats.org/drawingml/2006/table">
            <a:tbl>
              <a:tblPr/>
              <a:tblGrid>
                <a:gridCol w="1787824"/>
                <a:gridCol w="1915064"/>
                <a:gridCol w="1535502"/>
                <a:gridCol w="2857861"/>
                <a:gridCol w="3810000"/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Спирит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СК (240+160 г/л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Азоксистробин</a:t>
                      </a: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+ </a:t>
                      </a:r>
                      <a:r>
                        <a:rPr kumimoji="0" lang="ru-RU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эпоксиконазол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0,3 л/га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Антракноз,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альтернариоз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септориоз,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фомоз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церкоспориоз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пероноспориоз</a:t>
                      </a: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в период вегетации.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Расход рабочей  жидкости –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200 л/га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Аканто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Плюс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КС (200 + 80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Пикоксистробин</a:t>
                      </a: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+ </a:t>
                      </a:r>
                      <a:r>
                        <a:rPr kumimoji="0" lang="ru-RU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ципроконазол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0,5-0,6 л/га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Перноспороз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церкоспороз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септориоз,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антракноз,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фузариозное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увядание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в период вегетации: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бутонизация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– начало цветения.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Расход рабочей жидкости – 300 л/га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73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Оптимо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КЭ (200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Пираклостробин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0,5 л/га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пероноспороз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в период вегетации профилактическое при появлении первых признаков болезней.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Расход рабочей жидкости - 300 л/га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0,5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Фузариозная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корневая гниль,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фузариозное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увядание,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плесневение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семян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Протравливание семян перед посевом или заблаговременно (до 1 года). Расход рабочей жидкости – 10 л/т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Дэлит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Про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КС (200 г/л)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Колосаль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Про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КМЭ (300 + 200 г/л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Пропиконазол + тебуконазол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0,4-0,6 л/га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Церкоспороз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септориоз,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аскохитоз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альтернариоз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, антракноз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Опрыскивание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в период вегетации. Расход рабочей жидкости – 200-400 л/га</a:t>
                      </a:r>
                    </a:p>
                  </a:txBody>
                  <a:tcPr marL="21787" marR="21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/>
          </p:nvPr>
        </p:nvGraphicFramePr>
        <p:xfrm>
          <a:off x="5807970" y="3356992"/>
          <a:ext cx="5376597" cy="2586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Овал 7"/>
          <p:cNvSpPr/>
          <p:nvPr/>
        </p:nvSpPr>
        <p:spPr>
          <a:xfrm>
            <a:off x="1548516" y="3102484"/>
            <a:ext cx="3216000" cy="2412000"/>
          </a:xfrm>
          <a:prstGeom prst="ellipse">
            <a:avLst/>
          </a:prstGeom>
          <a:noFill/>
          <a:ln w="82550"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717948" y="3619663"/>
            <a:ext cx="2496000" cy="1872000"/>
          </a:xfrm>
          <a:prstGeom prst="ellipse">
            <a:avLst/>
          </a:prstGeom>
          <a:noFill/>
          <a:ln w="82550"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70340" y="1408074"/>
            <a:ext cx="9661585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14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АЗОТНЫЕ (</a:t>
            </a:r>
            <a:r>
              <a:rPr lang="ru-RU" sz="14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вынос 80-90 кг на 1 т семян</a:t>
            </a:r>
            <a:r>
              <a:rPr lang="ru-RU" sz="14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ru-RU" sz="16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внесение не эффективно.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Обязательна инокуляция.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ФОСФОРНЫЕ (</a:t>
            </a:r>
            <a:r>
              <a:rPr lang="ru-RU" sz="14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вынос 20–30 кг на 1 т семян) 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применяют на мало-плодородных почвах, если в пахотном слое его содержится  меньше 15 мг на 1 кг сухой почвы. Вносят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 пахоту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(60-90 кг д.в.)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локально-ленточно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посеве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30-60 кг/га по д.в</a:t>
            </a:r>
            <a:r>
              <a:rPr lang="ru-RU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КАЛИЙНЫЕ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вынос с 1 т семян 30-50 кг) – </a:t>
            </a:r>
            <a:r>
              <a:rPr lang="ru-RU" sz="16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вносят если содержание в почве менее 200 мг/кг. </a:t>
            </a: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 основную обработку</a:t>
            </a: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МИКРОУДОБРЕНИЯ И РОСТОРЕГУЛЯТОРЫ </a:t>
            </a:r>
            <a:r>
              <a:rPr lang="ru-RU" sz="16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повышают </a:t>
            </a:r>
            <a:r>
              <a:rPr lang="ru-RU" sz="16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устойчивость растений к стрессовым факторам. Используются при предпосевной обработке семян или для некорневых подкормок растений в рекомендуемых дозах</a:t>
            </a:r>
            <a:r>
              <a:rPr lang="ru-RU" sz="16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600" dirty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48516" y="89444"/>
            <a:ext cx="10180669" cy="1097739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МИНЕРАЛЬНЫЕ УДОБРЕНИЯ НА СОЕ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применяют по результатам </a:t>
            </a:r>
            <a:r>
              <a:rPr lang="ru-RU" sz="2000" b="1" dirty="0" smtClean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диагностики (почвенной </a:t>
            </a:r>
            <a:r>
              <a:rPr lang="ru-RU" sz="2000" b="1" smtClean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и растительной)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23413"/>
      </p:ext>
    </p:extLst>
  </p:cSld>
  <p:clrMapOvr>
    <a:masterClrMapping/>
  </p:clrMapOvr>
  <p:transition spd="slow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Фото-Видео с Нокии\Фото с Нокии окт. 2017\Комбайны\WP_20170914_008.jpg"/>
          <p:cNvPicPr>
            <a:picLocks noChangeAspect="1" noChangeArrowheads="1"/>
          </p:cNvPicPr>
          <p:nvPr/>
        </p:nvPicPr>
        <p:blipFill>
          <a:blip r:embed="rId2"/>
          <a:srcRect l="5882" t="25326" r="47132" b="44567"/>
          <a:stretch>
            <a:fillRect/>
          </a:stretch>
        </p:blipFill>
        <p:spPr bwMode="auto">
          <a:xfrm>
            <a:off x="3355675" y="3000372"/>
            <a:ext cx="8546728" cy="3409054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565902" y="103505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altLang="ru-RU" b="1">
              <a:solidFill>
                <a:srgbClr val="0000CC"/>
              </a:solidFill>
              <a:latin typeface="Verdana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24355" y="908050"/>
            <a:ext cx="8581845" cy="3139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ru-RU" altLang="ru-RU" i="1" dirty="0">
                <a:latin typeface="Franklin Gothic Medium" pitchFamily="34" charset="0"/>
              </a:rPr>
              <a:t>Способ уборки </a:t>
            </a:r>
            <a:r>
              <a:rPr lang="ru-RU" altLang="ru-RU" sz="2000" dirty="0">
                <a:latin typeface="Franklin Gothic Medium" pitchFamily="34" charset="0"/>
              </a:rPr>
              <a:t>– </a:t>
            </a:r>
            <a:r>
              <a:rPr lang="ru-RU" altLang="ru-RU" sz="2000" dirty="0">
                <a:solidFill>
                  <a:srgbClr val="CC0066"/>
                </a:solidFill>
                <a:latin typeface="Franklin Gothic Medium" pitchFamily="34" charset="0"/>
              </a:rPr>
              <a:t>однофазный</a:t>
            </a:r>
            <a:r>
              <a:rPr lang="ru-RU" altLang="ru-RU" sz="2000" dirty="0">
                <a:solidFill>
                  <a:srgbClr val="0000DE"/>
                </a:solidFill>
                <a:latin typeface="Franklin Gothic Medium" pitchFamily="34" charset="0"/>
              </a:rPr>
              <a:t> </a:t>
            </a:r>
            <a:r>
              <a:rPr lang="ru-RU" altLang="ru-RU" sz="1600" i="1" dirty="0">
                <a:latin typeface="Franklin Gothic Medium" pitchFamily="34" charset="0"/>
              </a:rPr>
              <a:t>(прямое </a:t>
            </a:r>
            <a:r>
              <a:rPr lang="ru-RU" altLang="ru-RU" sz="1600" i="1" dirty="0" err="1">
                <a:latin typeface="Franklin Gothic Medium" pitchFamily="34" charset="0"/>
              </a:rPr>
              <a:t>комбайнирование</a:t>
            </a:r>
            <a:r>
              <a:rPr lang="ru-RU" altLang="ru-RU" sz="1600" i="1" dirty="0">
                <a:latin typeface="Franklin Gothic Medium" pitchFamily="34" charset="0"/>
              </a:rPr>
              <a:t>)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i="1" dirty="0">
                <a:latin typeface="Franklin Gothic Medium" pitchFamily="34" charset="0"/>
              </a:rPr>
              <a:t>Оптимальный срок уборки –</a:t>
            </a:r>
            <a:r>
              <a:rPr lang="ru-RU" altLang="ru-RU" sz="2000" i="1" dirty="0">
                <a:solidFill>
                  <a:srgbClr val="0000DE"/>
                </a:solidFill>
                <a:latin typeface="Franklin Gothic Medium" pitchFamily="34" charset="0"/>
              </a:rPr>
              <a:t> </a:t>
            </a:r>
            <a:r>
              <a:rPr lang="ru-RU" altLang="ru-RU" sz="2000" dirty="0">
                <a:latin typeface="Franklin Gothic Medium" pitchFamily="34" charset="0"/>
              </a:rPr>
              <a:t>при влажность семян – </a:t>
            </a:r>
            <a:r>
              <a:rPr lang="ru-RU" altLang="ru-RU" sz="2000" dirty="0">
                <a:solidFill>
                  <a:srgbClr val="CC0066"/>
                </a:solidFill>
                <a:latin typeface="Franklin Gothic Medium" pitchFamily="34" charset="0"/>
              </a:rPr>
              <a:t>14 % и ниже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i="1" dirty="0">
                <a:latin typeface="Franklin Gothic Medium" pitchFamily="34" charset="0"/>
              </a:rPr>
              <a:t>Основные регулировки комбайна:</a:t>
            </a:r>
          </a:p>
          <a:p>
            <a:pPr marL="342900" indent="-342900" eaLnBrk="1" hangingPunct="1"/>
            <a:r>
              <a:rPr lang="ru-RU" altLang="ru-RU" sz="2000" i="1" dirty="0">
                <a:solidFill>
                  <a:srgbClr val="0000DE"/>
                </a:solidFill>
                <a:latin typeface="Franklin Gothic Medium" pitchFamily="34" charset="0"/>
              </a:rPr>
              <a:t>       </a:t>
            </a:r>
            <a:r>
              <a:rPr lang="ru-RU" altLang="ru-RU" i="1" dirty="0">
                <a:latin typeface="Franklin Gothic Medium" pitchFamily="34" charset="0"/>
              </a:rPr>
              <a:t>- обороты барабана    –</a:t>
            </a:r>
            <a:r>
              <a:rPr lang="ru-RU" altLang="ru-RU" sz="2000" i="1" dirty="0">
                <a:solidFill>
                  <a:srgbClr val="0000DE"/>
                </a:solidFill>
                <a:latin typeface="Franklin Gothic Medium" pitchFamily="34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Franklin Gothic Medium" pitchFamily="34" charset="0"/>
              </a:rPr>
              <a:t>400-500 в мин.</a:t>
            </a:r>
          </a:p>
          <a:p>
            <a:pPr marL="342900" indent="-342900" eaLnBrk="1" hangingPunct="1"/>
            <a:r>
              <a:rPr lang="ru-RU" altLang="ru-RU" i="1" dirty="0">
                <a:latin typeface="Franklin Gothic Medium" pitchFamily="34" charset="0"/>
              </a:rPr>
              <a:t>       - высота среза жатки   – </a:t>
            </a:r>
            <a:r>
              <a:rPr lang="ru-RU" altLang="ru-RU" sz="2000" dirty="0">
                <a:latin typeface="Franklin Gothic Medium" pitchFamily="34" charset="0"/>
              </a:rPr>
              <a:t>10-12 см</a:t>
            </a:r>
          </a:p>
          <a:p>
            <a:pPr marL="342900" indent="-342900" eaLnBrk="1" hangingPunct="1"/>
            <a:r>
              <a:rPr lang="ru-RU" altLang="ru-RU" i="1" dirty="0" smtClean="0">
                <a:latin typeface="Franklin Gothic Medium" pitchFamily="34" charset="0"/>
              </a:rPr>
              <a:t>	  - </a:t>
            </a:r>
            <a:r>
              <a:rPr lang="ru-RU" altLang="ru-RU" i="1" dirty="0">
                <a:latin typeface="Franklin Gothic Medium" pitchFamily="34" charset="0"/>
              </a:rPr>
              <a:t>зазоры в барабане  - </a:t>
            </a:r>
            <a:r>
              <a:rPr lang="ru-RU" altLang="ru-RU" sz="2000" dirty="0">
                <a:latin typeface="Franklin Gothic Medium" pitchFamily="34" charset="0"/>
              </a:rPr>
              <a:t>на входе    – 36-40 мм </a:t>
            </a:r>
          </a:p>
          <a:p>
            <a:pPr marL="342900" indent="-342900" eaLnBrk="1" hangingPunct="1"/>
            <a:r>
              <a:rPr lang="ru-RU" altLang="ru-RU" sz="2000" dirty="0">
                <a:solidFill>
                  <a:srgbClr val="0000DE"/>
                </a:solidFill>
                <a:latin typeface="Franklin Gothic Medium" pitchFamily="34" charset="0"/>
              </a:rPr>
              <a:t>                                           </a:t>
            </a:r>
            <a:r>
              <a:rPr lang="ru-RU" altLang="ru-RU" sz="2000" dirty="0">
                <a:latin typeface="Franklin Gothic Medium" pitchFamily="34" charset="0"/>
              </a:rPr>
              <a:t>на выходе – 10-12 мм </a:t>
            </a:r>
          </a:p>
          <a:p>
            <a:pPr marL="342900" indent="-342900" eaLnBrk="1" hangingPunct="1"/>
            <a:r>
              <a:rPr lang="ru-RU" altLang="ru-RU" sz="2000" i="1" dirty="0">
                <a:solidFill>
                  <a:srgbClr val="0000DE"/>
                </a:solidFill>
                <a:latin typeface="Franklin Gothic Medium" pitchFamily="34" charset="0"/>
              </a:rPr>
              <a:t>       </a:t>
            </a:r>
            <a:r>
              <a:rPr lang="ru-RU" altLang="ru-RU" i="1" dirty="0">
                <a:latin typeface="Franklin Gothic Medium" pitchFamily="34" charset="0"/>
              </a:rPr>
              <a:t>- потери семян        – </a:t>
            </a:r>
            <a:r>
              <a:rPr lang="ru-RU" altLang="ru-RU" sz="2000" dirty="0">
                <a:latin typeface="Franklin Gothic Medium" pitchFamily="34" charset="0"/>
              </a:rPr>
              <a:t>не более 3 %</a:t>
            </a:r>
          </a:p>
          <a:p>
            <a:pPr marL="342900" indent="-342900" eaLnBrk="1" hangingPunct="1"/>
            <a:r>
              <a:rPr lang="ru-RU" altLang="ru-RU" i="1" dirty="0">
                <a:latin typeface="Franklin Gothic Medium" pitchFamily="34" charset="0"/>
              </a:rPr>
              <a:t>       - сорность вороха    – </a:t>
            </a:r>
            <a:r>
              <a:rPr lang="ru-RU" altLang="ru-RU" sz="2000" dirty="0">
                <a:latin typeface="Franklin Gothic Medium" pitchFamily="34" charset="0"/>
              </a:rPr>
              <a:t>не более 5 %</a:t>
            </a:r>
          </a:p>
          <a:p>
            <a:pPr marL="342900" indent="-342900" eaLnBrk="1" hangingPunct="1"/>
            <a:r>
              <a:rPr lang="ru-RU" altLang="ru-RU" sz="2000" dirty="0">
                <a:solidFill>
                  <a:srgbClr val="0000DE"/>
                </a:solidFill>
                <a:latin typeface="Franklin Gothic Medium" pitchFamily="34" charset="0"/>
              </a:rPr>
              <a:t>       </a:t>
            </a:r>
            <a:r>
              <a:rPr lang="ru-RU" altLang="ru-RU" i="1" dirty="0">
                <a:latin typeface="Franklin Gothic Medium" pitchFamily="34" charset="0"/>
              </a:rPr>
              <a:t>- дробление семян  – </a:t>
            </a:r>
            <a:r>
              <a:rPr lang="ru-RU" altLang="ru-RU" sz="2000" dirty="0">
                <a:latin typeface="Franklin Gothic Medium" pitchFamily="34" charset="0"/>
              </a:rPr>
              <a:t>не более 2,5 %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4580627" y="250166"/>
            <a:ext cx="7162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r" eaLnBrk="1" hangingPunct="1"/>
            <a:r>
              <a:rPr lang="ru-RU" alt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Уборка урожая сои – заключительный этап получения здоровых семян сои</a:t>
            </a:r>
            <a:endParaRPr lang="ru-RU" alt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900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2786063" y="2863850"/>
            <a:ext cx="6096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/>
            <a:r>
              <a:rPr lang="ru-RU" altLang="ru-RU" sz="3200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БЛАГОДАРЮ </a:t>
            </a:r>
            <a:br>
              <a:rPr lang="ru-RU" altLang="ru-RU" sz="3200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</a:br>
            <a:r>
              <a:rPr lang="ru-RU" altLang="ru-RU" sz="3200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ЗА ВНИМАНИЕ!</a:t>
            </a:r>
            <a:endParaRPr lang="ru-RU" altLang="ru-RU" sz="3200" b="1">
              <a:solidFill>
                <a:srgbClr val="FFFFFF"/>
              </a:solidFill>
              <a:latin typeface="Gotham Pro" pitchFamily="2" charset="0"/>
              <a:ea typeface="Verdana" pitchFamily="34" charset="0"/>
              <a:cs typeface="Gotham Pro" pitchFamily="2" charset="0"/>
            </a:endParaRPr>
          </a:p>
        </p:txBody>
      </p:sp>
      <p:sp>
        <p:nvSpPr>
          <p:cNvPr id="53251" name="Прямоугольник 2"/>
          <p:cNvSpPr>
            <a:spLocks noChangeArrowheads="1"/>
          </p:cNvSpPr>
          <p:nvPr/>
        </p:nvSpPr>
        <p:spPr bwMode="auto">
          <a:xfrm>
            <a:off x="0" y="6194425"/>
            <a:ext cx="121316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ru-RU" altLang="ru-RU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Тел: (861) 275-72-55 Факс: (861) 259-15-14    Сайт: </a:t>
            </a:r>
            <a:r>
              <a:rPr lang="en-US" altLang="ru-RU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www.vniimk.ru</a:t>
            </a:r>
            <a:endParaRPr lang="ru-RU" altLang="ru-RU" b="1">
              <a:solidFill>
                <a:schemeClr val="bg1"/>
              </a:solidFill>
              <a:latin typeface="Gotham Pro" pitchFamily="2" charset="0"/>
              <a:ea typeface="Verdana" pitchFamily="34" charset="0"/>
              <a:cs typeface="Gotham Pro" pitchFamily="2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ru-RU" altLang="ru-RU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Email: </a:t>
            </a:r>
            <a:r>
              <a:rPr lang="en-US" altLang="ru-RU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vniimk@vniimk.ru</a:t>
            </a:r>
            <a:r>
              <a:rPr lang="ru-RU" altLang="ru-RU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, </a:t>
            </a:r>
            <a:r>
              <a:rPr lang="en-US" altLang="ru-RU" b="1">
                <a:solidFill>
                  <a:schemeClr val="bg1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semena@vniimk.ru</a:t>
            </a:r>
            <a:endParaRPr lang="ru-RU" altLang="ru-RU" b="1">
              <a:solidFill>
                <a:schemeClr val="bg1"/>
              </a:solidFill>
              <a:latin typeface="Gotham Pro" pitchFamily="2" charset="0"/>
              <a:ea typeface="Verdana" pitchFamily="34" charset="0"/>
              <a:cs typeface="Gotham Pro" pitchFamily="2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4086-6A80-4939-ABE7-58479774061E}" type="slidenum">
              <a:rPr lang="ru-RU"/>
              <a:pPr/>
              <a:t>7</a:t>
            </a:fld>
            <a:endParaRPr lang="ru-RU"/>
          </a:p>
        </p:txBody>
      </p:sp>
      <p:pic>
        <p:nvPicPr>
          <p:cNvPr id="6147" name="Picture 3" descr="Карта Росс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3" y="750498"/>
            <a:ext cx="9987115" cy="4979844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3683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3934" y="255465"/>
            <a:ext cx="10279836" cy="576263"/>
          </a:xfrm>
        </p:spPr>
        <p:txBody>
          <a:bodyPr/>
          <a:lstStyle/>
          <a:p>
            <a:pPr eaLnBrk="1" hangingPunct="1">
              <a:defRPr/>
            </a:pPr>
            <a:r>
              <a:rPr lang="ru-RU" sz="2300" b="1" dirty="0" smtClean="0">
                <a:latin typeface="+mn-lt"/>
              </a:rPr>
              <a:t>Пригодные для возделывания сои климатические зоны России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400331" y="3495676"/>
            <a:ext cx="463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 dirty="0">
                <a:latin typeface="Garamond" pitchFamily="18" charset="0"/>
              </a:rPr>
              <a:t>45</a:t>
            </a:r>
            <a:r>
              <a:rPr lang="en-US" altLang="ru-RU" b="1" baseline="30000" dirty="0">
                <a:latin typeface="Garamond" pitchFamily="18" charset="0"/>
              </a:rPr>
              <a:t>°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96815" y="2208334"/>
            <a:ext cx="1102784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b="1" dirty="0">
                <a:latin typeface="Garamond" pitchFamily="18" charset="0"/>
              </a:rPr>
              <a:t>55-57</a:t>
            </a:r>
            <a:r>
              <a:rPr lang="en-US" altLang="ru-RU" b="1" baseline="30000" dirty="0">
                <a:latin typeface="Garamond" pitchFamily="18" charset="0"/>
              </a:rPr>
              <a:t>°</a:t>
            </a:r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>
            <a:off x="814918" y="6021388"/>
            <a:ext cx="1729316" cy="144462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1007534" y="6089650"/>
            <a:ext cx="134408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>
            <a:off x="814918" y="6262689"/>
            <a:ext cx="1729316" cy="149225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814918" y="6508750"/>
            <a:ext cx="1729316" cy="160338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1007534" y="6343650"/>
            <a:ext cx="1344084" cy="0"/>
          </a:xfrm>
          <a:prstGeom prst="line">
            <a:avLst/>
          </a:prstGeom>
          <a:noFill/>
          <a:ln w="31750">
            <a:solidFill>
              <a:srgbClr val="CC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1007534" y="6584950"/>
            <a:ext cx="1344084" cy="0"/>
          </a:xfrm>
          <a:prstGeom prst="line">
            <a:avLst/>
          </a:prstGeom>
          <a:noFill/>
          <a:ln w="317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2520952" y="5922964"/>
            <a:ext cx="51955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Оптимальная широта возделывания среднеспелых сортов сои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2527300" y="6164264"/>
            <a:ext cx="54992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- Примерная северная граница возделывания среднеспелых сортов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2548467" y="6405564"/>
            <a:ext cx="940011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- Северная граница промышленного возделывания сои</a:t>
            </a:r>
          </a:p>
        </p:txBody>
      </p:sp>
      <p:sp>
        <p:nvSpPr>
          <p:cNvPr id="38928" name="Oval 17"/>
          <p:cNvSpPr>
            <a:spLocks noChangeArrowheads="1"/>
          </p:cNvSpPr>
          <p:nvPr/>
        </p:nvSpPr>
        <p:spPr bwMode="auto">
          <a:xfrm>
            <a:off x="3869267" y="3862389"/>
            <a:ext cx="97367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9" name="Text Box 18"/>
          <p:cNvSpPr txBox="1">
            <a:spLocks noChangeArrowheads="1"/>
          </p:cNvSpPr>
          <p:nvPr/>
        </p:nvSpPr>
        <p:spPr bwMode="auto">
          <a:xfrm>
            <a:off x="3790951" y="3659188"/>
            <a:ext cx="5469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200" dirty="0">
                <a:latin typeface="Arial Black" pitchFamily="34" charset="0"/>
              </a:rPr>
              <a:t>Уфа</a:t>
            </a:r>
          </a:p>
        </p:txBody>
      </p:sp>
      <p:sp>
        <p:nvSpPr>
          <p:cNvPr id="38930" name="Text Box 6"/>
          <p:cNvSpPr txBox="1">
            <a:spLocks noChangeArrowheads="1"/>
          </p:cNvSpPr>
          <p:nvPr/>
        </p:nvSpPr>
        <p:spPr bwMode="auto">
          <a:xfrm>
            <a:off x="361431" y="2826649"/>
            <a:ext cx="463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 dirty="0">
                <a:latin typeface="Garamond" pitchFamily="18" charset="0"/>
              </a:rPr>
              <a:t>50</a:t>
            </a:r>
            <a:r>
              <a:rPr lang="en-US" altLang="ru-RU" b="1" baseline="30000" dirty="0">
                <a:latin typeface="Garamond" pitchFamily="18" charset="0"/>
              </a:rPr>
              <a:t>°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5810249" y="4071943"/>
            <a:ext cx="97367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952993" y="4143381"/>
            <a:ext cx="926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200" dirty="0" smtClean="0">
                <a:latin typeface="Arial Black" pitchFamily="34" charset="0"/>
              </a:rPr>
              <a:t>Барнаул</a:t>
            </a:r>
            <a:endParaRPr lang="ru-RU" altLang="ru-RU" sz="12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00399" y="984740"/>
          <a:ext cx="8020061" cy="5363303"/>
        </p:xfrm>
        <a:graphic>
          <a:graphicData uri="http://schemas.openxmlformats.org/drawingml/2006/table">
            <a:tbl>
              <a:tblPr/>
              <a:tblGrid>
                <a:gridCol w="2996504"/>
                <a:gridCol w="1762651"/>
                <a:gridCol w="1762651"/>
                <a:gridCol w="1498255"/>
              </a:tblGrid>
              <a:tr h="1167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Федеральные округа,</a:t>
                      </a:r>
                      <a:r>
                        <a:rPr lang="ru-RU" altLang="ru-RU" sz="1600" b="0" kern="1200" baseline="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 регионы</a:t>
                      </a:r>
                      <a:endParaRPr lang="ru-RU" altLang="ru-RU" sz="1600" b="0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Площадь уборочная, тыс.га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Доля от общей площади в РФ, </a:t>
                      </a:r>
                    </a:p>
                    <a:p>
                      <a:pPr algn="ctr"/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Урожай-ность</a:t>
                      </a: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, ц/га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РФ, всего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2773,8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100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15,3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Центральный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904,3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31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19,7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Белгородская обл.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231,8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7,9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25,0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Курская обл.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221,1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7,5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21,4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Тамбовская обл.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113,3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3,9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16,2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Южный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238,6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8,2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14,2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Северо-Кавказский</a:t>
                      </a:r>
                      <a:endParaRPr lang="ru-RU" altLang="ru-RU" sz="1600" b="1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37,6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1,3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17,6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Приволжский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95,6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3,5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13,4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Уральский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5,6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0,2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12,2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СИБИРСКИЙ</a:t>
                      </a:r>
                      <a:endParaRPr lang="ru-RU" altLang="ru-RU" sz="1600" b="1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150,8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5,1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11,9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АЛТАЙСКИЙ КРАЙ</a:t>
                      </a:r>
                      <a:endParaRPr lang="ru-RU" altLang="ru-RU" sz="1600" b="1" kern="1200" dirty="0" smtClean="0">
                        <a:solidFill>
                          <a:srgbClr val="C00000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115,3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3,9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12,3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Дальневосточный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1338,9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50,6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12,7</a:t>
                      </a:r>
                    </a:p>
                  </a:txBody>
                  <a:tcPr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776959" y="473083"/>
            <a:ext cx="885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Производство сои </a:t>
            </a:r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в хозяйствах всех категорий Российской </a:t>
            </a:r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Федерации</a:t>
            </a:r>
          </a:p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2018 г.</a:t>
            </a:r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 </a:t>
            </a:r>
            <a:endParaRPr lang="ru-RU" altLang="ru-RU" sz="1400" dirty="0" smtClean="0">
              <a:solidFill>
                <a:srgbClr val="0000CC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7647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Rot="1" noChangeArrowheads="1"/>
          </p:cNvSpPr>
          <p:nvPr/>
        </p:nvSpPr>
        <p:spPr bwMode="auto">
          <a:xfrm>
            <a:off x="3019245" y="765175"/>
            <a:ext cx="8506043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  <a:t>Пути достижения и стабилизации высокого уровня урожайности сои </a:t>
            </a:r>
          </a:p>
          <a:p>
            <a:pPr algn="l" eaLnBrk="1" hangingPunct="1">
              <a:defRPr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ru-RU" sz="2800" b="1" dirty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и</a:t>
            </a:r>
            <a:r>
              <a:rPr lang="ru-RU" sz="28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спользование сортов</a:t>
            </a:r>
            <a:r>
              <a:rPr lang="ru-RU" sz="2800" b="1" dirty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, наиболее пригодных для конкретных условий </a:t>
            </a:r>
            <a:r>
              <a:rPr lang="ru-RU" sz="28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выращивания; </a:t>
            </a:r>
            <a:endParaRPr lang="ru-RU" sz="2800" b="1" dirty="0">
              <a:solidFill>
                <a:srgbClr val="5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ru-RU" sz="28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применение </a:t>
            </a:r>
            <a:r>
              <a:rPr lang="ru-RU" sz="2800" b="1" dirty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элементов адаптивных технологий </a:t>
            </a:r>
            <a:r>
              <a:rPr lang="ru-RU" sz="28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возделывания, обеспечивающих высокий уровень продуктивности посевов</a:t>
            </a:r>
            <a:endParaRPr lang="ru-RU" sz="2800" b="1" dirty="0">
              <a:solidFill>
                <a:srgbClr val="5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НИИМК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ВНИИМК" id="{17B64B0C-8061-4A1A-AFDB-8525917A8C45}" vid="{3302686D-98DE-4CE1-9B67-2211F04445D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4190</TotalTime>
  <Words>3874</Words>
  <Application>Microsoft Office PowerPoint</Application>
  <PresentationFormat>Произвольный</PresentationFormat>
  <Paragraphs>978</Paragraphs>
  <Slides>64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ВНИИМК</vt:lpstr>
      <vt:lpstr>Chart</vt:lpstr>
      <vt:lpstr>Слайд 1</vt:lpstr>
      <vt:lpstr>Слайд 2</vt:lpstr>
      <vt:lpstr>Слайд 3</vt:lpstr>
      <vt:lpstr>Слайд 4</vt:lpstr>
      <vt:lpstr>Слайд 5</vt:lpstr>
      <vt:lpstr>Слайд 6</vt:lpstr>
      <vt:lpstr>Пригодные для возделывания сои климатические зоны России</vt:lpstr>
      <vt:lpstr>Слайд 8</vt:lpstr>
      <vt:lpstr>Слайд 9</vt:lpstr>
      <vt:lpstr>Слайд 10</vt:lpstr>
      <vt:lpstr>Слайд 11</vt:lpstr>
      <vt:lpstr>Реакция выведенного на широте 45° в Краснодаре среднепозднего сорта на длину дня в разных широтах  (автор фото доктор Зеленцов С.В., ВНИИМК)</vt:lpstr>
      <vt:lpstr>Слайд 13</vt:lpstr>
      <vt:lpstr>Слайд 14</vt:lpstr>
      <vt:lpstr>Сорта сои селекции ВНИИМК перспективные для условий Алтайского края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Преимущества симбиотического азота перед азотными удобрениями</vt:lpstr>
      <vt:lpstr>Эффективность применения препаратов  клубеньковых бактерий на сое </vt:lpstr>
      <vt:lpstr>Слайд 32</vt:lpstr>
      <vt:lpstr>Слайд 33</vt:lpstr>
      <vt:lpstr>Слайд 34</vt:lpstr>
      <vt:lpstr>Слайд 35</vt:lpstr>
      <vt:lpstr>Вредные объекты в посевах сои</vt:lpstr>
      <vt:lpstr>СОРНЯКИ В ПОСЕВАХ  отнимая факторы жизни снижают урожай культуры,  ухудшают качество урожая,  являются резерватами вредителей и болезней</vt:lpstr>
      <vt:lpstr>Слайд 38</vt:lpstr>
      <vt:lpstr>Механические приёмы ухода за посевами</vt:lpstr>
      <vt:lpstr>Слайд 40</vt:lpstr>
      <vt:lpstr>Слайд 41</vt:lpstr>
      <vt:lpstr>Слайд 42</vt:lpstr>
      <vt:lpstr>Вредители всходов</vt:lpstr>
      <vt:lpstr>Вредители листьев</vt:lpstr>
      <vt:lpstr>Слайд 45</vt:lpstr>
      <vt:lpstr>Слайд 46</vt:lpstr>
      <vt:lpstr>Слайд 47</vt:lpstr>
      <vt:lpstr>Слайд 48</vt:lpstr>
      <vt:lpstr>Слайд 49</vt:lpstr>
      <vt:lpstr>Слайд 50</vt:lpstr>
      <vt:lpstr>Сроки заселения  вредителями растений сои </vt:lpstr>
      <vt:lpstr>Меры борьбы с вредителями сои</vt:lpstr>
      <vt:lpstr>Пороги вредоносности основных  вредителей сои (Министерство сельского хозяйства РФ)</vt:lpstr>
      <vt:lpstr>Инсектициды и акарициды, разрешённые на сое, 2019 г.</vt:lpstr>
      <vt:lpstr>Инсектицидные протравители, рекомендованные к применению  на посевах сои в 2019 г.</vt:lpstr>
      <vt:lpstr>Инсектициды, рекомендованные к применению  на посевах сои в 2019 г.</vt:lpstr>
      <vt:lpstr>Инсектициды, рекомендованные к применению  на посевах сои в 2019 г.</vt:lpstr>
      <vt:lpstr>Слайд 58</vt:lpstr>
      <vt:lpstr>Меры борьбы против болезней </vt:lpstr>
      <vt:lpstr>Слайд 60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Савва Юдин</dc:creator>
  <cp:lastModifiedBy>shkarupa</cp:lastModifiedBy>
  <cp:revision>367</cp:revision>
  <cp:lastPrinted>2018-07-25T11:38:04Z</cp:lastPrinted>
  <dcterms:created xsi:type="dcterms:W3CDTF">2018-02-06T06:46:28Z</dcterms:created>
  <dcterms:modified xsi:type="dcterms:W3CDTF">2019-08-03T18:19:13Z</dcterms:modified>
</cp:coreProperties>
</file>