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86" r:id="rId2"/>
    <p:sldId id="287" r:id="rId3"/>
    <p:sldId id="289" r:id="rId4"/>
    <p:sldId id="297" r:id="rId5"/>
    <p:sldId id="298" r:id="rId6"/>
    <p:sldId id="293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294" r:id="rId26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  <a:srgbClr val="FD73D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7143" autoAdjust="0"/>
  </p:normalViewPr>
  <p:slideViewPr>
    <p:cSldViewPr>
      <p:cViewPr varScale="1">
        <p:scale>
          <a:sx n="91" d="100"/>
          <a:sy n="91" d="100"/>
        </p:scale>
        <p:origin x="-9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775BEC8-0F54-4514-91E9-0ADC02A3B593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F5ABA7A-407D-4B13-9EF9-39ED3219B8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36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C1960D2-8628-44C4-93B2-6958184BE91F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76C3A8BF-34C4-4032-A52C-4B15962D7D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2551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A8BF-34C4-4032-A52C-4B15962D7DA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8599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A8BF-34C4-4032-A52C-4B15962D7DAC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8599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A8BF-34C4-4032-A52C-4B15962D7DA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8599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A8BF-34C4-4032-A52C-4B15962D7DA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8599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A8BF-34C4-4032-A52C-4B15962D7DAC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8599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A8BF-34C4-4032-A52C-4B15962D7DAC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8599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A8BF-34C4-4032-A52C-4B15962D7DAC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8599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A8BF-34C4-4032-A52C-4B15962D7DAC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8599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A8BF-34C4-4032-A52C-4B15962D7DAC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85998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A8BF-34C4-4032-A52C-4B15962D7DAC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8599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201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911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445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8C072-3A77-4476-97F8-491A71E5A6E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1678465"/>
      </p:ext>
    </p:extLst>
  </p:cSld>
  <p:clrMapOvr>
    <a:masterClrMapping/>
  </p:clrMapOvr>
  <p:transition spd="slow">
    <p:pull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A7759-6C8B-4653-B334-1509BD078DD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2677865"/>
      </p:ext>
    </p:extLst>
  </p:cSld>
  <p:clrMapOvr>
    <a:masterClrMapping/>
  </p:clrMapOvr>
  <p:transition spd="med">
    <p:cover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0BF60-A505-4459-9D55-1A5AA777509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5174082"/>
      </p:ext>
    </p:extLst>
  </p:cSld>
  <p:clrMapOvr>
    <a:masterClrMapping/>
  </p:clrMapOvr>
  <p:transition spd="med">
    <p:cover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B2D6D-F44B-4B44-A35E-55DD49B1E35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1568527"/>
      </p:ext>
    </p:extLst>
  </p:cSld>
  <p:clrMapOvr>
    <a:masterClrMapping/>
  </p:clrMapOvr>
  <p:transition spd="slow">
    <p:pull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775F6-527B-4C29-8F3B-53223C728E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3163988"/>
      </p:ext>
    </p:extLst>
  </p:cSld>
  <p:clrMapOvr>
    <a:masterClrMapping/>
  </p:clrMapOvr>
  <p:transition spd="med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148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444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47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4877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0235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083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033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837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BE266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772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755576" y="1990002"/>
            <a:ext cx="796333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Подсолнечник: особенности сортовой политики в зависимости от почвенно-климатических, технологических и социально-экономических условий</a:t>
            </a:r>
            <a:endParaRPr kumimoji="0" lang="ru-RU" sz="3200" b="1" i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9337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10982" y="1259209"/>
            <a:ext cx="7781498" cy="3825975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12361" y="89659"/>
            <a:ext cx="796333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Сравнительные испытания гибрида </a:t>
            </a:r>
            <a:r>
              <a:rPr lang="ru-RU" sz="2400" i="1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Албена</a:t>
            </a:r>
            <a:r>
              <a:rPr lang="ru-RU" sz="2400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и</a:t>
            </a:r>
            <a:r>
              <a:rPr lang="ru-RU" sz="2400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сорта Передовик в Болгарии.</a:t>
            </a:r>
          </a:p>
          <a:p>
            <a:pPr lvl="0" indent="449263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cs typeface="Times New Roman" pitchFamily="18" charset="0"/>
              </a:rPr>
              <a:t>1987-1992 гг.</a:t>
            </a:r>
            <a:endParaRPr kumimoji="0" lang="ru-RU" i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117678B4-1198-46CC-B19A-B89AB70EC8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5497096"/>
              </p:ext>
            </p:extLst>
          </p:nvPr>
        </p:nvGraphicFramePr>
        <p:xfrm>
          <a:off x="1331640" y="1397000"/>
          <a:ext cx="7416824" cy="3544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1024">
                  <a:extLst>
                    <a:ext uri="{9D8B030D-6E8A-4147-A177-3AD203B41FA5}">
                      <a16:colId xmlns:a16="http://schemas.microsoft.com/office/drawing/2014/main" xmlns="" val="3761989826"/>
                    </a:ext>
                  </a:extLst>
                </a:gridCol>
                <a:gridCol w="1095240">
                  <a:extLst>
                    <a:ext uri="{9D8B030D-6E8A-4147-A177-3AD203B41FA5}">
                      <a16:colId xmlns:a16="http://schemas.microsoft.com/office/drawing/2014/main" xmlns="" val="3928902442"/>
                    </a:ext>
                  </a:extLst>
                </a:gridCol>
                <a:gridCol w="1359080">
                  <a:extLst>
                    <a:ext uri="{9D8B030D-6E8A-4147-A177-3AD203B41FA5}">
                      <a16:colId xmlns:a16="http://schemas.microsoft.com/office/drawing/2014/main" xmlns="" val="3531295702"/>
                    </a:ext>
                  </a:extLst>
                </a:gridCol>
                <a:gridCol w="1227160">
                  <a:extLst>
                    <a:ext uri="{9D8B030D-6E8A-4147-A177-3AD203B41FA5}">
                      <a16:colId xmlns:a16="http://schemas.microsoft.com/office/drawing/2014/main" xmlns="" val="2121286545"/>
                    </a:ext>
                  </a:extLst>
                </a:gridCol>
                <a:gridCol w="1086168">
                  <a:extLst>
                    <a:ext uri="{9D8B030D-6E8A-4147-A177-3AD203B41FA5}">
                      <a16:colId xmlns:a16="http://schemas.microsoft.com/office/drawing/2014/main" xmlns="" val="451970281"/>
                    </a:ext>
                  </a:extLst>
                </a:gridCol>
                <a:gridCol w="1368152"/>
              </a:tblGrid>
              <a:tr h="886042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2"/>
                          </a:solidFill>
                        </a:rPr>
                        <a:t>Сорт, гибрид</a:t>
                      </a:r>
                      <a:endParaRPr lang="ru-RU" sz="1600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2"/>
                          </a:solidFill>
                        </a:rPr>
                        <a:t>Урожайность</a:t>
                      </a:r>
                      <a:endParaRPr lang="ru-RU" sz="1600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i="1" dirty="0" err="1" smtClean="0">
                          <a:solidFill>
                            <a:schemeClr val="tx2"/>
                          </a:solidFill>
                        </a:rPr>
                        <a:t>Маслич-ность</a:t>
                      </a:r>
                      <a:r>
                        <a:rPr lang="ru-RU" sz="1600" b="1" i="1" dirty="0" smtClean="0">
                          <a:solidFill>
                            <a:schemeClr val="tx2"/>
                          </a:solidFill>
                        </a:rPr>
                        <a:t>, %</a:t>
                      </a:r>
                      <a:endParaRPr lang="ru-RU" sz="1600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2"/>
                          </a:solidFill>
                        </a:rPr>
                        <a:t>Сбор масла</a:t>
                      </a:r>
                      <a:endParaRPr lang="ru-RU" sz="1600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1455354"/>
                  </a:ext>
                </a:extLst>
              </a:tr>
              <a:tr h="886042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2"/>
                          </a:solidFill>
                        </a:rPr>
                        <a:t>т/га</a:t>
                      </a:r>
                      <a:endParaRPr lang="ru-RU" sz="1600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2"/>
                          </a:solidFill>
                        </a:rPr>
                        <a:t>± к стандарту</a:t>
                      </a:r>
                      <a:endParaRPr lang="ru-RU" sz="1600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2"/>
                          </a:solidFill>
                        </a:rPr>
                        <a:t>т/га</a:t>
                      </a:r>
                      <a:endParaRPr lang="ru-RU" sz="1600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2"/>
                          </a:solidFill>
                        </a:rPr>
                        <a:t>± к стандарту</a:t>
                      </a:r>
                      <a:endParaRPr lang="ru-RU" sz="1600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831432887"/>
                  </a:ext>
                </a:extLst>
              </a:tr>
              <a:tr h="886042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2"/>
                          </a:solidFill>
                        </a:rPr>
                        <a:t>Передовик (стандарт)</a:t>
                      </a:r>
                      <a:endParaRPr lang="ru-RU" sz="1600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chemeClr val="tx2"/>
                          </a:solidFill>
                        </a:rPr>
                        <a:t>3,26</a:t>
                      </a:r>
                      <a:endParaRPr lang="ru-RU" sz="2000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ru-RU" sz="2000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chemeClr val="tx2"/>
                          </a:solidFill>
                        </a:rPr>
                        <a:t>48,9</a:t>
                      </a:r>
                      <a:endParaRPr lang="ru-RU" sz="2000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2"/>
                          </a:solidFill>
                        </a:rPr>
                        <a:t>1,43</a:t>
                      </a:r>
                      <a:endParaRPr lang="ru-RU" sz="1800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ru-RU" sz="1800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79445449"/>
                  </a:ext>
                </a:extLst>
              </a:tr>
              <a:tr h="886042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err="1" smtClean="0">
                          <a:solidFill>
                            <a:schemeClr val="tx2"/>
                          </a:solidFill>
                        </a:rPr>
                        <a:t>Албена</a:t>
                      </a:r>
                      <a:endParaRPr lang="ru-RU" sz="1600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chemeClr val="tx2"/>
                          </a:solidFill>
                        </a:rPr>
                        <a:t>3,56</a:t>
                      </a:r>
                      <a:endParaRPr lang="ru-RU" sz="2000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chemeClr val="tx2"/>
                          </a:solidFill>
                        </a:rPr>
                        <a:t>+0,30</a:t>
                      </a:r>
                      <a:endParaRPr lang="ru-RU" sz="2000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chemeClr val="tx2"/>
                          </a:solidFill>
                        </a:rPr>
                        <a:t>47,</a:t>
                      </a:r>
                      <a:r>
                        <a:rPr lang="ru-RU" sz="2000" b="1" i="1" dirty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ru-RU" sz="2000" b="1" i="1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2"/>
                          </a:solidFill>
                        </a:rPr>
                        <a:t>1,52</a:t>
                      </a:r>
                      <a:endParaRPr lang="ru-RU" sz="1800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2"/>
                          </a:solidFill>
                        </a:rPr>
                        <a:t>+0,09</a:t>
                      </a:r>
                      <a:endParaRPr lang="ru-RU" sz="1800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2837828217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099217" y="5301208"/>
            <a:ext cx="7963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Примечание: к 1992 году семеноводства сорта Передовик проводилось в Болгарии уже в течение 15 лет</a:t>
            </a:r>
          </a:p>
        </p:txBody>
      </p:sp>
    </p:spTree>
    <p:extLst>
      <p:ext uri="{BB962C8B-B14F-4D97-AF65-F5344CB8AC3E}">
        <p14:creationId xmlns:p14="http://schemas.microsoft.com/office/powerpoint/2010/main" xmlns="" val="86699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10982" y="260648"/>
            <a:ext cx="7793574" cy="6336703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    </a:t>
            </a: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Урожайность подсолнечника в мире по данным </a:t>
            </a:r>
            <a:r>
              <a:rPr lang="en-US" sz="2000" i="1" dirty="0" smtClean="0">
                <a:solidFill>
                  <a:srgbClr val="002060"/>
                </a:solidFill>
                <a:cs typeface="Times New Roman" pitchFamily="18" charset="0"/>
              </a:rPr>
              <a:t>FAO STAT 2007 </a:t>
            </a: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г. За период внедрения гибридов с 1980 -2005 гг. увеличилась всего на 4,3 % с 11,7 ц/га до 12,2 ц/га, то есть на 50 кг/га. </a:t>
            </a:r>
            <a:endParaRPr lang="ru-RU" sz="2000" i="1" dirty="0">
              <a:solidFill>
                <a:srgbClr val="002060"/>
              </a:solidFill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u="sng" dirty="0" smtClean="0">
                <a:solidFill>
                  <a:srgbClr val="002060"/>
                </a:solidFill>
                <a:cs typeface="Times New Roman" pitchFamily="18" charset="0"/>
              </a:rPr>
              <a:t>Состояние технологии возделывания: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u="sng" dirty="0" smtClean="0">
                <a:solidFill>
                  <a:srgbClr val="002060"/>
                </a:solidFill>
                <a:cs typeface="Times New Roman" pitchFamily="18" charset="0"/>
              </a:rPr>
              <a:t>В Сербии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Без внесения удобрений – 74% посевов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На остальных 26% дозы </a:t>
            </a:r>
            <a:r>
              <a:rPr lang="en-US" sz="2000" i="1" dirty="0" smtClean="0">
                <a:solidFill>
                  <a:srgbClr val="002060"/>
                </a:solidFill>
                <a:cs typeface="Times New Roman" pitchFamily="18" charset="0"/>
              </a:rPr>
              <a:t>N-11;P-7; K-6 </a:t>
            </a: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кг/га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Весновспашка – 32% посевов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Гербициды – 33% посевов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Севооборот короче 3-х лет – 20% посевов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Поздний посев – 12%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Поздняя уборка – 20%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u="sng" dirty="0" smtClean="0">
                <a:solidFill>
                  <a:srgbClr val="002060"/>
                </a:solidFill>
                <a:cs typeface="Times New Roman" pitchFamily="18" charset="0"/>
              </a:rPr>
              <a:t>В Болгарии</a:t>
            </a:r>
            <a:endParaRPr lang="ru-RU" sz="2000" i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Севооборот 2-3х полный, иногда подсолнечник высевается через год на одном и том же месте.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u="sng" spc="-70" dirty="0" smtClean="0">
                <a:solidFill>
                  <a:srgbClr val="002060"/>
                </a:solidFill>
                <a:cs typeface="Times New Roman" pitchFamily="18" charset="0"/>
              </a:rPr>
              <a:t>В Индии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В основных зонах производства подсолнечника эта культура высевается постоянно на одном и том же месте.</a:t>
            </a:r>
            <a:endParaRPr lang="ru-RU" sz="2000" i="1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249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10982" y="260648"/>
            <a:ext cx="7793574" cy="6336703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    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Снижение урожайности подсолнечника при несоблюдении основных элементов технологии возделывания. </a:t>
            </a:r>
            <a:endParaRPr lang="ru-RU" sz="2000" i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i="1" dirty="0">
              <a:solidFill>
                <a:srgbClr val="002060"/>
              </a:solidFill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Грубое нарушение севооборота(возврат на прежнее место через 1-3 года)  - 4-4,5 ц/га;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Весновспашка – 1,5-3,4 ц/га;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Посев после сои – 4-7 ц/га;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Без применения удобрений – 1,7-5,1 ц/га;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i="1" spc="-70" dirty="0" smtClean="0">
                <a:solidFill>
                  <a:srgbClr val="002060"/>
                </a:solidFill>
                <a:cs typeface="Times New Roman" pitchFamily="18" charset="0"/>
              </a:rPr>
              <a:t>Задержка с посевом на каждые 10 дней от оптимальных – 1 ц/га;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Без междурядных культиваций – 1,5-2 ц/га;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Несвоевременная уборка -1,7-2,8 ц/га.</a:t>
            </a:r>
          </a:p>
        </p:txBody>
      </p:sp>
    </p:spTree>
    <p:extLst>
      <p:ext uri="{BB962C8B-B14F-4D97-AF65-F5344CB8AC3E}">
        <p14:creationId xmlns:p14="http://schemas.microsoft.com/office/powerpoint/2010/main" xmlns="" val="2975664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099522" y="1196752"/>
            <a:ext cx="7793574" cy="5400599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   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4964587"/>
              </p:ext>
            </p:extLst>
          </p:nvPr>
        </p:nvGraphicFramePr>
        <p:xfrm>
          <a:off x="1259633" y="1340771"/>
          <a:ext cx="7416822" cy="49299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7"/>
                <a:gridCol w="1108923"/>
                <a:gridCol w="1108923"/>
                <a:gridCol w="1108923"/>
                <a:gridCol w="1108923"/>
                <a:gridCol w="1108923"/>
              </a:tblGrid>
              <a:tr h="476650">
                <a:tc rowSpan="2"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Монокультура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Сроки возврата подсолнечника, лет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346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(с соей)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(с соей)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5</a:t>
                      </a:r>
                    </a:p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(с соей)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476650">
                <a:tc gridSpan="6">
                  <a:txBody>
                    <a:bodyPr/>
                    <a:lstStyle/>
                    <a:p>
                      <a:pPr algn="ctr"/>
                      <a:r>
                        <a:rPr lang="ru-RU" b="1" i="1" u="sng" dirty="0" smtClean="0">
                          <a:solidFill>
                            <a:schemeClr val="tx2"/>
                          </a:solidFill>
                        </a:rPr>
                        <a:t>Склеротиния</a:t>
                      </a:r>
                      <a:endParaRPr lang="ru-RU" b="1" i="1" u="sng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665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23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46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36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7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476650">
                <a:tc gridSpan="6">
                  <a:txBody>
                    <a:bodyPr/>
                    <a:lstStyle/>
                    <a:p>
                      <a:pPr algn="ctr"/>
                      <a:r>
                        <a:rPr lang="ru-RU" b="1" i="1" u="sng" dirty="0" smtClean="0">
                          <a:solidFill>
                            <a:schemeClr val="tx2"/>
                          </a:solidFill>
                        </a:rPr>
                        <a:t>Ложная</a:t>
                      </a:r>
                      <a:r>
                        <a:rPr lang="ru-RU" b="1" i="1" u="sng" baseline="0" dirty="0" smtClean="0">
                          <a:solidFill>
                            <a:schemeClr val="tx2"/>
                          </a:solidFill>
                        </a:rPr>
                        <a:t> мучнистая роса</a:t>
                      </a:r>
                      <a:endParaRPr lang="ru-RU" b="1" i="1" u="sng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665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73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46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11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476650">
                <a:tc gridSpan="6">
                  <a:txBody>
                    <a:bodyPr/>
                    <a:lstStyle/>
                    <a:p>
                      <a:pPr algn="ctr"/>
                      <a:r>
                        <a:rPr lang="ru-RU" b="1" i="1" u="sng" dirty="0" err="1" smtClean="0">
                          <a:solidFill>
                            <a:schemeClr val="tx2"/>
                          </a:solidFill>
                        </a:rPr>
                        <a:t>Фомопсис</a:t>
                      </a:r>
                      <a:endParaRPr lang="ru-RU" b="1" i="1" u="sng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665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21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12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11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11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476650">
                <a:tc gridSpan="6">
                  <a:txBody>
                    <a:bodyPr/>
                    <a:lstStyle/>
                    <a:p>
                      <a:pPr algn="ctr"/>
                      <a:r>
                        <a:rPr lang="ru-RU" b="1" i="1" u="sng" dirty="0" smtClean="0">
                          <a:solidFill>
                            <a:schemeClr val="tx2"/>
                          </a:solidFill>
                        </a:rPr>
                        <a:t>Заразиха</a:t>
                      </a:r>
                      <a:endParaRPr lang="ru-RU" b="1" i="1" u="sng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665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26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20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7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ru-RU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47709" y="185658"/>
            <a:ext cx="79633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Поражение </a:t>
            </a:r>
            <a:r>
              <a:rPr lang="ru-RU" sz="2400" i="1" dirty="0">
                <a:solidFill>
                  <a:srgbClr val="002060"/>
                </a:solidFill>
                <a:cs typeface="Times New Roman" pitchFamily="18" charset="0"/>
              </a:rPr>
              <a:t>посевов подсолнечника болезнями и заразихой при нарушении севооборота (%).</a:t>
            </a:r>
          </a:p>
        </p:txBody>
      </p:sp>
    </p:spTree>
    <p:extLst>
      <p:ext uri="{BB962C8B-B14F-4D97-AF65-F5344CB8AC3E}">
        <p14:creationId xmlns:p14="http://schemas.microsoft.com/office/powerpoint/2010/main" xmlns="" val="9248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10982" y="260648"/>
            <a:ext cx="7793574" cy="6336703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    </a:t>
            </a: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Особенности сортовой политики по подсолнечнику в некоторых странах мира.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endParaRPr lang="ru-RU" sz="2000" i="1" dirty="0">
              <a:solidFill>
                <a:srgbClr val="002060"/>
              </a:solidFill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u="sng" dirty="0" smtClean="0">
                <a:solidFill>
                  <a:srgbClr val="002060"/>
                </a:solidFill>
                <a:cs typeface="Times New Roman" pitchFamily="18" charset="0"/>
              </a:rPr>
              <a:t>Болгария</a:t>
            </a:r>
            <a:endParaRPr lang="ru-RU" sz="2000" i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          В последнее десятилетие почти все крупные мировые </a:t>
            </a:r>
            <a:r>
              <a:rPr lang="ru-RU" sz="2000" i="1" dirty="0" err="1" smtClean="0">
                <a:solidFill>
                  <a:srgbClr val="002060"/>
                </a:solidFill>
                <a:cs typeface="Times New Roman" pitchFamily="18" charset="0"/>
              </a:rPr>
              <a:t>селекционно-семенноводческие</a:t>
            </a: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 фирмы, используя несопоставимый с местными учреждениями потенциал финансирования логически вытеснили болгарские гибриды с рынка.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         «Мы были экономически не готовы к такой ситуации и были вынуждены распространять свои гибриды в Украине, в Молдавии и в России».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i="1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325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10982" y="260648"/>
            <a:ext cx="7793574" cy="6336703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    </a:t>
            </a: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В странах Ближнего Востока (Иран, Египет) в засушливых условиях сравнение урожайности 10 гибридов и 11 сортов-популяций показало, что средняя урожайность сортов составила 20,7 ц/га, а гибридов – 22,2 ц/га, что по мнению авторов исследования «примерно одно и то же».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   В Турции в крайне жестких почвенно-климатических условиях провинции </a:t>
            </a:r>
            <a:r>
              <a:rPr lang="ru-RU" sz="2000" i="1" dirty="0" err="1" smtClean="0">
                <a:solidFill>
                  <a:srgbClr val="002060"/>
                </a:solidFill>
                <a:cs typeface="Times New Roman" pitchFamily="18" charset="0"/>
              </a:rPr>
              <a:t>Ае</a:t>
            </a:r>
            <a:r>
              <a:rPr lang="en-US" sz="2000" i="1" dirty="0" smtClean="0">
                <a:solidFill>
                  <a:srgbClr val="002060"/>
                </a:solidFill>
                <a:cs typeface="Times New Roman" pitchFamily="18" charset="0"/>
              </a:rPr>
              <a:t>g</a:t>
            </a:r>
            <a:r>
              <a:rPr lang="ru-RU" sz="2000" i="1" dirty="0" err="1" smtClean="0">
                <a:solidFill>
                  <a:srgbClr val="002060"/>
                </a:solidFill>
                <a:cs typeface="Times New Roman" pitchFamily="18" charset="0"/>
              </a:rPr>
              <a:t>еа</a:t>
            </a:r>
            <a:r>
              <a:rPr lang="en-US" sz="2000" i="1" dirty="0" smtClean="0">
                <a:solidFill>
                  <a:srgbClr val="002060"/>
                </a:solidFill>
                <a:cs typeface="Times New Roman" pitchFamily="18" charset="0"/>
              </a:rPr>
              <a:t>n</a:t>
            </a: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, особенно в предгорьях, местные сорта-популяции «успешно конкурируют с современными гибридами».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endParaRPr lang="ru-RU" sz="2000" i="1" dirty="0">
              <a:solidFill>
                <a:srgbClr val="002060"/>
              </a:solidFill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i="1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186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10982" y="260648"/>
            <a:ext cx="7793574" cy="6336703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    </a:t>
            </a: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 В течение последних двух десятилетий производство подсолнечника во многих странах мира переместилось из регионов с достаточным количеством осадков и плодородными почвами в менее благоприятные почвенно-климатические зоны.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   В Китае – из северо-восточных провинций на север и запад в полузасушливые и засушливые провинции Внутренней Монголии.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   В США – на запад, в более засушливые зоны Великих Равнин.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   В Аргентине – в более засушливые зоны с одновременным уменьшением площади посева с 4 </a:t>
            </a:r>
            <a:r>
              <a:rPr lang="ru-RU" sz="2000" i="1" dirty="0" err="1" smtClean="0">
                <a:solidFill>
                  <a:srgbClr val="002060"/>
                </a:solidFill>
                <a:cs typeface="Times New Roman" pitchFamily="18" charset="0"/>
              </a:rPr>
              <a:t>млн.га</a:t>
            </a: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 в 1998 году до 2 </a:t>
            </a:r>
            <a:r>
              <a:rPr lang="ru-RU" sz="2000" i="1" dirty="0" err="1" smtClean="0">
                <a:solidFill>
                  <a:srgbClr val="002060"/>
                </a:solidFill>
                <a:cs typeface="Times New Roman" pitchFamily="18" charset="0"/>
              </a:rPr>
              <a:t>млн.га</a:t>
            </a: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  в 2005 году.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endParaRPr lang="ru-RU" sz="2000" i="1" dirty="0">
              <a:solidFill>
                <a:srgbClr val="002060"/>
              </a:solidFill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i="1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850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15616" y="332656"/>
            <a:ext cx="7606058" cy="6336703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    </a:t>
            </a: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 В засушливых условиях сорта-популяции по продуктивности не отличаются от гибридов. Это делает их привлекательными для фермеров как по стоимости семян, так и по возможности использовать на посев в последующие годы.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    Общеизвестна превосходная адаптивность российских сортов подсолнечника к засушливому климату испанской провинции Андалусии.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    Сорт ВНИИМК 8931, зарегистрированный в Турции в 1979 году, до сих пор занимает определенную нишу рынка семян.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endParaRPr lang="ru-RU" sz="2000" i="1" dirty="0">
              <a:solidFill>
                <a:srgbClr val="002060"/>
              </a:solidFill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i="1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564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10982" y="260648"/>
            <a:ext cx="7793574" cy="6336703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    </a:t>
            </a: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Особенности внедрения гибридов подсолнечника в Российской Федерации.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i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Постепенный переход от возделывания сортов-популяций к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     возделыванию гибридов подсолнечника.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Продолжительность замены сортов на половине площадей посева составляет 35 лет (в зарубежных странах не более 3-5 лет).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Интенсивность процесса – 1,0-1,3% в год.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2000" i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u="sng" dirty="0" smtClean="0">
                <a:solidFill>
                  <a:srgbClr val="002060"/>
                </a:solidFill>
                <a:cs typeface="Times New Roman" pitchFamily="18" charset="0"/>
              </a:rPr>
              <a:t>Причины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i="1" u="sng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Смена общественно-экономической формации (снижение технологической дисциплины, материально-технического обеспечения и уровня жизни населения).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Сохранение отечественных </a:t>
            </a: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селекционно-семеноводческих </a:t>
            </a: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центров (ВНИИМК и его опытная сеть, НИИСХ Юго-Востока, Тамбовский НИИСХ, Красноярский НИИСХ, </a:t>
            </a:r>
            <a:r>
              <a:rPr lang="ru-RU" sz="2000" i="1" dirty="0" err="1" smtClean="0">
                <a:solidFill>
                  <a:srgbClr val="002060"/>
                </a:solidFill>
                <a:cs typeface="Times New Roman" pitchFamily="18" charset="0"/>
              </a:rPr>
              <a:t>Кулундинская</a:t>
            </a: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 опытная станция).</a:t>
            </a:r>
            <a:endParaRPr lang="ru-RU" sz="2000" i="1" dirty="0">
              <a:solidFill>
                <a:srgbClr val="002060"/>
              </a:solidFill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i="1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467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10982" y="1259210"/>
            <a:ext cx="7852456" cy="5122118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12361" y="243547"/>
            <a:ext cx="79633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Производство подсолнечника в России за период с 1986 по 2015 </a:t>
            </a:r>
            <a:r>
              <a:rPr lang="ru-RU" sz="2400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гг</a:t>
            </a:r>
            <a:r>
              <a:rPr lang="ru-RU" sz="2400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.</a:t>
            </a:r>
            <a:endParaRPr lang="ru-RU" sz="2400" i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9300063"/>
              </p:ext>
            </p:extLst>
          </p:nvPr>
        </p:nvGraphicFramePr>
        <p:xfrm>
          <a:off x="1331640" y="1397000"/>
          <a:ext cx="7416824" cy="4840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605039">
                <a:tc rowSpan="2"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Годы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Площадь посева, </a:t>
                      </a:r>
                      <a:r>
                        <a:rPr lang="ru-RU" b="0" i="1" dirty="0" err="1" smtClean="0">
                          <a:solidFill>
                            <a:schemeClr val="tx2"/>
                          </a:solidFill>
                        </a:rPr>
                        <a:t>тыс.га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Урожайность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503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ц/га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± к 1986-1990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1986-1990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2446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12,8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1991-1995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3130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10,5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-2,3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1996-2000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4376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8,5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-4,3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2001-2005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4748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9,9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-2,9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2006-2010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6182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11,2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-1,6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2011-2015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7065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13,5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+0,7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513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093862" y="1000595"/>
            <a:ext cx="7775814" cy="5668766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981078" y="46488"/>
            <a:ext cx="79633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solidFill>
                  <a:srgbClr val="002060"/>
                </a:solidFill>
                <a:cs typeface="Times New Roman" pitchFamily="18" charset="0"/>
              </a:rPr>
              <a:t>История происхождения и внедрения культуры подсолнечника</a:t>
            </a:r>
            <a:r>
              <a:rPr lang="ru-RU" sz="2000" b="1" i="1" dirty="0">
                <a:solidFill>
                  <a:srgbClr val="002060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671564" y="975330"/>
            <a:ext cx="6984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Родина – засушливые прерии Северной Америки.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xmlns="" id="{20F50FDE-6F71-4315-93A7-AED7F8982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764" y="1337571"/>
            <a:ext cx="723257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   Первоначальное одомашнивание началось 4300 лет назад североамериканскими индейцами. В результате были </a:t>
            </a:r>
            <a:r>
              <a:rPr lang="ru-RU" sz="2400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отобраны </a:t>
            </a:r>
            <a:r>
              <a:rPr lang="ru-RU" sz="2400" i="1" dirty="0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однокорзиночные</a:t>
            </a:r>
            <a:r>
              <a:rPr lang="ru-RU" sz="2400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растения </a:t>
            </a:r>
            <a:r>
              <a:rPr lang="ru-RU" sz="2400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высотой </a:t>
            </a:r>
            <a:r>
              <a:rPr lang="ru-RU" sz="2400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4-4,5 метра.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  Быстрый успех культуры подсолнечника в России </a:t>
            </a:r>
            <a:r>
              <a:rPr lang="ru-RU" sz="2400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объясняется хорошей </a:t>
            </a:r>
            <a:r>
              <a:rPr lang="ru-RU" sz="2400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его приспособленностью к разнообразным </a:t>
            </a:r>
            <a:r>
              <a:rPr lang="ru-RU" sz="2400" i="1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почвенно</a:t>
            </a:r>
            <a:r>
              <a:rPr lang="ru-RU" sz="2400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– климатическим условиям. Ни одно из масличных растений не способно было расти в северных широтах.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  Первый из описанных в литературе </a:t>
            </a:r>
            <a:r>
              <a:rPr lang="ru-RU" sz="2400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случаев </a:t>
            </a:r>
            <a:r>
              <a:rPr lang="ru-RU" sz="2400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использования подсолнечника датируется 1818 годом в России, а </a:t>
            </a:r>
            <a:r>
              <a:rPr lang="ru-RU" sz="2400" i="1" dirty="0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широкомаштабное</a:t>
            </a:r>
            <a:r>
              <a:rPr lang="ru-RU" sz="2400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использование в производстве начато в нашей стране с 30–х годов 19 </a:t>
            </a:r>
            <a:r>
              <a:rPr lang="ru-RU" sz="2400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века.</a:t>
            </a:r>
            <a:endParaRPr lang="ru-RU" sz="2400" i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7705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10982" y="1259210"/>
            <a:ext cx="7852456" cy="5122118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12361" y="243547"/>
            <a:ext cx="79633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Производство подсолнечника в хозяйствах Волгоградской области за период с 1986 по 2015 </a:t>
            </a:r>
            <a:r>
              <a:rPr lang="ru-RU" sz="2400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гг</a:t>
            </a:r>
            <a:r>
              <a:rPr lang="ru-RU" sz="2400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.</a:t>
            </a:r>
            <a:endParaRPr lang="ru-RU" sz="2400" i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943436"/>
              </p:ext>
            </p:extLst>
          </p:nvPr>
        </p:nvGraphicFramePr>
        <p:xfrm>
          <a:off x="1331640" y="1397000"/>
          <a:ext cx="7416824" cy="4840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605039">
                <a:tc rowSpan="2"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Годы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Площадь посева, </a:t>
                      </a:r>
                      <a:r>
                        <a:rPr lang="ru-RU" b="0" i="1" dirty="0" err="1" smtClean="0">
                          <a:solidFill>
                            <a:schemeClr val="tx2"/>
                          </a:solidFill>
                        </a:rPr>
                        <a:t>тыс.га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Урожайность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503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ц/га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± к 1986-1990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1986-1990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199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10,4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1991-1995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295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7,1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-3,3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1996-2000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463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6,3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-4,1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2001-2005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544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9,1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-1,3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2006-2010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725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9,6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-0,8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2011-2015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629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11,5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+1,1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81375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10982" y="1259210"/>
            <a:ext cx="7852456" cy="5122118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12361" y="243547"/>
            <a:ext cx="79633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Производство подсолнечника в хозяйствах Краснодарского края за период с 1986 по 2015 </a:t>
            </a:r>
            <a:r>
              <a:rPr lang="ru-RU" sz="2400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гг</a:t>
            </a:r>
            <a:r>
              <a:rPr lang="ru-RU" sz="2400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.</a:t>
            </a:r>
            <a:endParaRPr lang="ru-RU" sz="2400" i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63587536"/>
              </p:ext>
            </p:extLst>
          </p:nvPr>
        </p:nvGraphicFramePr>
        <p:xfrm>
          <a:off x="1331640" y="1397000"/>
          <a:ext cx="7416824" cy="4840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605039">
                <a:tc rowSpan="2"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Годы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Площадь посева, </a:t>
                      </a:r>
                      <a:r>
                        <a:rPr lang="ru-RU" b="0" i="1" dirty="0" err="1" smtClean="0">
                          <a:solidFill>
                            <a:schemeClr val="tx2"/>
                          </a:solidFill>
                        </a:rPr>
                        <a:t>тыс.га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Урожайность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503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ц/га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± к 1986-1990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1986-1990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300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20,2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1991-1995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373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17,7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-2,5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1996-2000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437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12,4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-7,8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2001-2005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494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17,8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-2,4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2006-2010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514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21,2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+1,0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2011-2015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454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23,7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+3,5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909794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10982" y="1259210"/>
            <a:ext cx="7852456" cy="5122118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12361" y="243547"/>
            <a:ext cx="79633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Производство подсолнечника в хозяйствах Алтайского края за период с 1986 по 2015 </a:t>
            </a:r>
            <a:r>
              <a:rPr lang="ru-RU" sz="2400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гг</a:t>
            </a:r>
            <a:r>
              <a:rPr lang="ru-RU" sz="2400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.</a:t>
            </a:r>
            <a:endParaRPr lang="ru-RU" sz="2400" i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08265018"/>
              </p:ext>
            </p:extLst>
          </p:nvPr>
        </p:nvGraphicFramePr>
        <p:xfrm>
          <a:off x="1331640" y="1397000"/>
          <a:ext cx="7416824" cy="4840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605039">
                <a:tc rowSpan="2"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Годы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Площадь посева, </a:t>
                      </a:r>
                      <a:r>
                        <a:rPr lang="ru-RU" b="0" i="1" dirty="0" err="1" smtClean="0">
                          <a:solidFill>
                            <a:schemeClr val="tx2"/>
                          </a:solidFill>
                        </a:rPr>
                        <a:t>тыс.га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Урожайность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503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ц/га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± к 1986-1990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1986-1990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114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6,0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1991-1995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202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4,9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-1,1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1996-2000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289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3,4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-2,6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2001-2005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311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4,3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-1,7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2006-2010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441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5,7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-0,3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2011-2015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539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6,4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+0,4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933994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10982" y="1259210"/>
            <a:ext cx="7852456" cy="5122118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12361" y="243547"/>
            <a:ext cx="79633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Производство подсолнечника в хозяйствах Ростовской области за период с 1986 по 2015 </a:t>
            </a:r>
            <a:r>
              <a:rPr lang="ru-RU" sz="2400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гг</a:t>
            </a:r>
            <a:r>
              <a:rPr lang="ru-RU" sz="2400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.</a:t>
            </a:r>
            <a:endParaRPr lang="ru-RU" sz="2400" i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90178817"/>
              </p:ext>
            </p:extLst>
          </p:nvPr>
        </p:nvGraphicFramePr>
        <p:xfrm>
          <a:off x="1331640" y="1397000"/>
          <a:ext cx="7416824" cy="4840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605039">
                <a:tc rowSpan="2"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Годы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Площадь посева, </a:t>
                      </a:r>
                      <a:r>
                        <a:rPr lang="ru-RU" b="0" i="1" dirty="0" err="1" smtClean="0">
                          <a:solidFill>
                            <a:schemeClr val="tx2"/>
                          </a:solidFill>
                        </a:rPr>
                        <a:t>тыс.га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Урожайность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503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ц/га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± к 1986-1990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1986-1990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429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15,9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1991-1995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596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13,0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-2,9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1996-2000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822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8,6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-7,3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2001-2005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997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12,2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-3,7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2006-2010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1192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11,3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-4,6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2011-2015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624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13,9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-2,0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483844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10982" y="1259210"/>
            <a:ext cx="7852456" cy="5122118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12361" y="120436"/>
            <a:ext cx="796333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Структура сортовых посевов подсолнечника в различных регионах России</a:t>
            </a:r>
          </a:p>
          <a:p>
            <a:pPr indent="449263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(2016 г.)</a:t>
            </a:r>
            <a:endParaRPr lang="ru-RU" sz="1600" i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7488438"/>
              </p:ext>
            </p:extLst>
          </p:nvPr>
        </p:nvGraphicFramePr>
        <p:xfrm>
          <a:off x="1331640" y="1397000"/>
          <a:ext cx="7416824" cy="48640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206"/>
                <a:gridCol w="1170130"/>
                <a:gridCol w="1485165"/>
                <a:gridCol w="1053117"/>
                <a:gridCol w="927103"/>
                <a:gridCol w="927103"/>
              </a:tblGrid>
              <a:tr h="571859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solidFill>
                            <a:schemeClr val="tx2"/>
                          </a:solidFill>
                        </a:rPr>
                        <a:t>Регион</a:t>
                      </a:r>
                      <a:endParaRPr lang="ru-RU" sz="1600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solidFill>
                            <a:schemeClr val="tx2"/>
                          </a:solidFill>
                        </a:rPr>
                        <a:t>Доля </a:t>
                      </a:r>
                      <a:r>
                        <a:rPr lang="ru-RU" sz="1600" b="0" i="1" dirty="0" err="1" smtClean="0">
                          <a:solidFill>
                            <a:schemeClr val="tx2"/>
                          </a:solidFill>
                        </a:rPr>
                        <a:t>иност-ранных</a:t>
                      </a:r>
                      <a:r>
                        <a:rPr lang="ru-RU" sz="1600" b="0" i="1" dirty="0" smtClean="0">
                          <a:solidFill>
                            <a:schemeClr val="tx2"/>
                          </a:solidFill>
                        </a:rPr>
                        <a:t> гибридов, %</a:t>
                      </a:r>
                      <a:endParaRPr lang="ru-RU" sz="1600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solidFill>
                            <a:schemeClr val="tx2"/>
                          </a:solidFill>
                        </a:rPr>
                        <a:t>Общее количество высеянных </a:t>
                      </a:r>
                      <a:r>
                        <a:rPr lang="ru-RU" sz="1600" b="0" i="1" dirty="0" err="1" smtClean="0">
                          <a:solidFill>
                            <a:schemeClr val="tx2"/>
                          </a:solidFill>
                        </a:rPr>
                        <a:t>сорто</a:t>
                      </a:r>
                      <a:r>
                        <a:rPr lang="ru-RU" sz="1600" b="0" i="1" dirty="0" smtClean="0">
                          <a:solidFill>
                            <a:schemeClr val="tx2"/>
                          </a:solidFill>
                        </a:rPr>
                        <a:t>-образцов</a:t>
                      </a:r>
                      <a:endParaRPr lang="ru-RU" sz="1600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solidFill>
                            <a:schemeClr val="tx2"/>
                          </a:solidFill>
                        </a:rPr>
                        <a:t>В том числе на площади менее 1000 га</a:t>
                      </a:r>
                      <a:endParaRPr lang="ru-RU" sz="1600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solidFill>
                            <a:schemeClr val="tx2"/>
                          </a:solidFill>
                        </a:rPr>
                        <a:t>Иностранных гибридов</a:t>
                      </a:r>
                      <a:endParaRPr lang="ru-RU" sz="1600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420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solidFill>
                            <a:schemeClr val="tx2"/>
                          </a:solidFill>
                        </a:rPr>
                        <a:t>всего</a:t>
                      </a:r>
                      <a:endParaRPr lang="ru-RU" sz="1600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solidFill>
                            <a:schemeClr val="tx2"/>
                          </a:solidFill>
                        </a:rPr>
                        <a:t>В том числе на площади менее 1000 га</a:t>
                      </a:r>
                      <a:endParaRPr lang="ru-RU" sz="1600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43561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Волгоградская область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71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155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88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100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59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43561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Краснодарский край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70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144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93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97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58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43561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Ростовская область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85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136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55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87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30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43561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Саратовская область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62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178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51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121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2"/>
                          </a:solidFill>
                        </a:rPr>
                        <a:t>42</a:t>
                      </a:r>
                      <a:endParaRPr lang="ru-RU" b="0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120358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67170" y="142852"/>
            <a:ext cx="7775814" cy="6598516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310661" y="333566"/>
            <a:ext cx="7488832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u="sng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Заключение</a:t>
            </a:r>
            <a:endParaRPr lang="ru-RU" sz="2000" i="1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При действии абиотических стрессов наибольший урон несут сорта и гибриды с высокой потенциальной продуктивностью. Даже в странах с наивысшим уровнем техногенной интенсификации изменчивость урожайности подсолнечника по годам на 50-80% зависит от капризов погоды.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Агротехнические приемы, используемые при выращивании подсолнечника, должны оптимизировать </a:t>
            </a:r>
            <a:r>
              <a:rPr lang="ru-RU" i="1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модификационную</a:t>
            </a:r>
            <a:r>
              <a:rPr lang="ru-RU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изменчивость хозяйственно-ценных признаков, свойственных данному </a:t>
            </a:r>
            <a:r>
              <a:rPr lang="ru-RU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сорту или </a:t>
            </a:r>
            <a:r>
              <a:rPr lang="ru-RU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гибриду при определенных затратах техногенных факторов. Однако в реальности это происходит далеко не всегда, а зачастую в угоду сиюминутной выгоде грубо нарушаются.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Среди всех полевых культур подсолнечник в наибольшей степени устойчив к стрессовым условиям за счет особенностей строения своих органов. Однако это вовсе не значит, что он способен в любых условиях реализовывать потенциальные возможности, заложенные в гибридах.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В почвенно-климатических, технологических и социально-экономических условиях Российской Федерации внедрение иностранных гибридов не оказывает существенного влияния на урожайность подсолнечника.</a:t>
            </a:r>
            <a:endParaRPr lang="ru-RU" i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860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28742" y="260648"/>
            <a:ext cx="7775814" cy="6336703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>
                <a:solidFill>
                  <a:srgbClr val="002060"/>
                </a:solidFill>
                <a:cs typeface="Times New Roman" pitchFamily="18" charset="0"/>
              </a:rPr>
              <a:t>    Начало научной селекции подсолнечника в мире датируется 1912 годом, когда было организована опытная станция «</a:t>
            </a:r>
            <a:r>
              <a:rPr lang="ru-RU" sz="2800" i="1" dirty="0" err="1">
                <a:solidFill>
                  <a:srgbClr val="002060"/>
                </a:solidFill>
                <a:cs typeface="Times New Roman" pitchFamily="18" charset="0"/>
              </a:rPr>
              <a:t>Круглик</a:t>
            </a:r>
            <a:r>
              <a:rPr lang="ru-RU" sz="2800" i="1" dirty="0">
                <a:solidFill>
                  <a:srgbClr val="002060"/>
                </a:solidFill>
                <a:cs typeface="Times New Roman" pitchFamily="18" charset="0"/>
              </a:rPr>
              <a:t>» в Екатеринодаре. В том же году аналогичная работа началась в Харькове и Саратове.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>
                <a:solidFill>
                  <a:srgbClr val="002060"/>
                </a:solidFill>
                <a:cs typeface="Times New Roman" pitchFamily="18" charset="0"/>
              </a:rPr>
              <a:t>    Трансформация подсолнечника в главную масличную культуру </a:t>
            </a:r>
            <a:r>
              <a:rPr lang="ru-RU" sz="2800" i="1" dirty="0" smtClean="0">
                <a:solidFill>
                  <a:srgbClr val="002060"/>
                </a:solidFill>
                <a:cs typeface="Times New Roman" pitchFamily="18" charset="0"/>
              </a:rPr>
              <a:t>произошла </a:t>
            </a:r>
            <a:r>
              <a:rPr lang="ru-RU" sz="2800" i="1" dirty="0">
                <a:solidFill>
                  <a:srgbClr val="002060"/>
                </a:solidFill>
                <a:cs typeface="Times New Roman" pitchFamily="18" charset="0"/>
              </a:rPr>
              <a:t>только во второй половине 20-го столетия после создания во ВНИИМК сортов подсолнечника с масличностью 50-52% против 32-36 % у исходного материала.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>
                <a:solidFill>
                  <a:srgbClr val="002060"/>
                </a:solidFill>
                <a:cs typeface="Times New Roman" pitchFamily="18" charset="0"/>
              </a:rPr>
              <a:t>   Это превратило подсолнечник в выгодную культуру, а подсолнечное масло в главный продукт мировой торговли. </a:t>
            </a:r>
          </a:p>
        </p:txBody>
      </p:sp>
    </p:spTree>
    <p:extLst>
      <p:ext uri="{BB962C8B-B14F-4D97-AF65-F5344CB8AC3E}">
        <p14:creationId xmlns:p14="http://schemas.microsoft.com/office/powerpoint/2010/main" xmlns="" val="4016158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28742" y="260648"/>
            <a:ext cx="7775814" cy="6336703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>
                <a:solidFill>
                  <a:srgbClr val="002060"/>
                </a:solidFill>
                <a:cs typeface="Times New Roman" pitchFamily="18" charset="0"/>
              </a:rPr>
              <a:t>      В настоящие время подсолнечник возделывается в 60-ти странах мира на площади 22,9 </a:t>
            </a:r>
            <a:r>
              <a:rPr lang="ru-RU" sz="2800" i="1" dirty="0" smtClean="0">
                <a:solidFill>
                  <a:srgbClr val="002060"/>
                </a:solidFill>
                <a:cs typeface="Times New Roman" pitchFamily="18" charset="0"/>
              </a:rPr>
              <a:t>млн. </a:t>
            </a:r>
            <a:r>
              <a:rPr lang="ru-RU" sz="2800" i="1" dirty="0">
                <a:solidFill>
                  <a:srgbClr val="002060"/>
                </a:solidFill>
                <a:cs typeface="Times New Roman" pitchFamily="18" charset="0"/>
              </a:rPr>
              <a:t>га.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>
                <a:solidFill>
                  <a:srgbClr val="002060"/>
                </a:solidFill>
                <a:cs typeface="Times New Roman" pitchFamily="18" charset="0"/>
              </a:rPr>
              <a:t>      Суммарная стоимость продукции переработки подсолнечника оценивается ежегодно в 40 млрд. долларов США, а семян для посева 600-800 млн. долларов США. </a:t>
            </a:r>
          </a:p>
        </p:txBody>
      </p:sp>
    </p:spTree>
    <p:extLst>
      <p:ext uri="{BB962C8B-B14F-4D97-AF65-F5344CB8AC3E}">
        <p14:creationId xmlns:p14="http://schemas.microsoft.com/office/powerpoint/2010/main" xmlns="" val="1390557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10982" y="260648"/>
            <a:ext cx="7793574" cy="6336703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>
                <a:solidFill>
                  <a:srgbClr val="002060"/>
                </a:solidFill>
                <a:cs typeface="Times New Roman" pitchFamily="18" charset="0"/>
              </a:rPr>
              <a:t>      «До тех пор, пока сорта ВНИИМК не стали доступными, остальные сорта, выведенные в мире, оставались ограниченными в своем внедрении лишь зоной своего происхождения»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>
                <a:solidFill>
                  <a:srgbClr val="002060"/>
                </a:solidFill>
                <a:cs typeface="Times New Roman" pitchFamily="18" charset="0"/>
              </a:rPr>
              <a:t>      «Подсолнечник нашел международное признание только после выведения во ВНИИМК высокопродуктивных высоко-масличных сортов».</a:t>
            </a:r>
          </a:p>
        </p:txBody>
      </p:sp>
    </p:spTree>
    <p:extLst>
      <p:ext uri="{BB962C8B-B14F-4D97-AF65-F5344CB8AC3E}">
        <p14:creationId xmlns:p14="http://schemas.microsoft.com/office/powerpoint/2010/main" xmlns="" val="2511977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10982" y="1259210"/>
            <a:ext cx="7852456" cy="5598790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12361" y="58881"/>
            <a:ext cx="79633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Рост посевных площадей под подсолнечником как результат внедрения высокомасличных сортов селекции ВНИИМК.</a:t>
            </a:r>
            <a:endParaRPr kumimoji="0" lang="ru-RU" sz="2400" i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117678B4-1198-46CC-B19A-B89AB70EC8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58519532"/>
              </p:ext>
            </p:extLst>
          </p:nvPr>
        </p:nvGraphicFramePr>
        <p:xfrm>
          <a:off x="1331640" y="1397000"/>
          <a:ext cx="7416825" cy="53128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1024">
                  <a:extLst>
                    <a:ext uri="{9D8B030D-6E8A-4147-A177-3AD203B41FA5}">
                      <a16:colId xmlns:a16="http://schemas.microsoft.com/office/drawing/2014/main" xmlns="" val="3761989826"/>
                    </a:ext>
                  </a:extLst>
                </a:gridCol>
                <a:gridCol w="1700282">
                  <a:extLst>
                    <a:ext uri="{9D8B030D-6E8A-4147-A177-3AD203B41FA5}">
                      <a16:colId xmlns:a16="http://schemas.microsoft.com/office/drawing/2014/main" xmlns="" val="3928902442"/>
                    </a:ext>
                  </a:extLst>
                </a:gridCol>
                <a:gridCol w="1995983">
                  <a:extLst>
                    <a:ext uri="{9D8B030D-6E8A-4147-A177-3AD203B41FA5}">
                      <a16:colId xmlns:a16="http://schemas.microsoft.com/office/drawing/2014/main" xmlns="" val="3531295702"/>
                    </a:ext>
                  </a:extLst>
                </a:gridCol>
                <a:gridCol w="887104">
                  <a:extLst>
                    <a:ext uri="{9D8B030D-6E8A-4147-A177-3AD203B41FA5}">
                      <a16:colId xmlns:a16="http://schemas.microsoft.com/office/drawing/2014/main" xmlns="" val="2121286545"/>
                    </a:ext>
                  </a:extLst>
                </a:gridCol>
                <a:gridCol w="1552432">
                  <a:extLst>
                    <a:ext uri="{9D8B030D-6E8A-4147-A177-3AD203B41FA5}">
                      <a16:colId xmlns:a16="http://schemas.microsoft.com/office/drawing/2014/main" xmlns="" val="451970281"/>
                    </a:ext>
                  </a:extLst>
                </a:gridCol>
              </a:tblGrid>
              <a:tr h="650044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i="1" dirty="0">
                          <a:solidFill>
                            <a:schemeClr val="tx2"/>
                          </a:solidFill>
                        </a:rPr>
                        <a:t>Страна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solidFill>
                            <a:schemeClr val="tx2"/>
                          </a:solidFill>
                        </a:rPr>
                        <a:t>Площадь посева, тыс. га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solidFill>
                            <a:schemeClr val="tx2"/>
                          </a:solidFill>
                        </a:rPr>
                        <a:t>Увели-</a:t>
                      </a:r>
                      <a:r>
                        <a:rPr lang="ru-RU" sz="1800" b="1" i="1" dirty="0" err="1">
                          <a:solidFill>
                            <a:schemeClr val="tx2"/>
                          </a:solidFill>
                        </a:rPr>
                        <a:t>чение</a:t>
                      </a:r>
                      <a:r>
                        <a:rPr lang="ru-RU" sz="1800" b="1" i="1" dirty="0">
                          <a:solidFill>
                            <a:schemeClr val="tx2"/>
                          </a:solidFill>
                        </a:rPr>
                        <a:t>, раз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solidFill>
                            <a:schemeClr val="tx2"/>
                          </a:solidFill>
                        </a:rPr>
                        <a:t>Основные сорта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111455354"/>
                  </a:ext>
                </a:extLst>
              </a:tr>
              <a:tr h="267216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chemeClr val="tx2"/>
                          </a:solidFill>
                        </a:rPr>
                        <a:t>До внедрения (1956-1965 гг.)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chemeClr val="tx2"/>
                          </a:solidFill>
                        </a:rPr>
                        <a:t>После внедрения (1966-1975 гг.)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31432887"/>
                  </a:ext>
                </a:extLst>
              </a:tr>
              <a:tr h="650044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>
                          <a:solidFill>
                            <a:schemeClr val="tx2"/>
                          </a:solidFill>
                        </a:rPr>
                        <a:t>США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>
                          <a:solidFill>
                            <a:schemeClr val="tx2"/>
                          </a:solidFill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>
                          <a:solidFill>
                            <a:schemeClr val="tx2"/>
                          </a:solidFill>
                        </a:rPr>
                        <a:t>486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>
                          <a:solidFill>
                            <a:schemeClr val="tx2"/>
                          </a:solidFill>
                        </a:rPr>
                        <a:t>22,1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chemeClr val="tx2"/>
                          </a:solidFill>
                        </a:rPr>
                        <a:t>Передовик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9445449"/>
                  </a:ext>
                </a:extLst>
              </a:tr>
              <a:tr h="650044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>
                          <a:solidFill>
                            <a:schemeClr val="tx2"/>
                          </a:solidFill>
                        </a:rPr>
                        <a:t>Канада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>
                          <a:solidFill>
                            <a:schemeClr val="tx2"/>
                          </a:solidFill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>
                          <a:solidFill>
                            <a:schemeClr val="tx2"/>
                          </a:solidFill>
                        </a:rPr>
                        <a:t>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>
                          <a:solidFill>
                            <a:schemeClr val="tx2"/>
                          </a:solidFill>
                        </a:rPr>
                        <a:t>2,7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chemeClr val="tx2"/>
                          </a:solidFill>
                        </a:rPr>
                        <a:t>Краснодарец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37828217"/>
                  </a:ext>
                </a:extLst>
              </a:tr>
              <a:tr h="650044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>
                          <a:solidFill>
                            <a:schemeClr val="tx2"/>
                          </a:solidFill>
                        </a:rPr>
                        <a:t>Испания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>
                          <a:solidFill>
                            <a:schemeClr val="tx2"/>
                          </a:solidFill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>
                          <a:solidFill>
                            <a:schemeClr val="tx2"/>
                          </a:solidFill>
                        </a:rPr>
                        <a:t>450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>
                          <a:solidFill>
                            <a:schemeClr val="tx2"/>
                          </a:solidFill>
                        </a:rPr>
                        <a:t>6,3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chemeClr val="tx2"/>
                          </a:solidFill>
                        </a:rPr>
                        <a:t>Передовик, Смена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20986157"/>
                  </a:ext>
                </a:extLst>
              </a:tr>
              <a:tr h="650044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>
                          <a:solidFill>
                            <a:schemeClr val="tx2"/>
                          </a:solidFill>
                        </a:rPr>
                        <a:t>Турция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>
                          <a:solidFill>
                            <a:schemeClr val="tx2"/>
                          </a:solidFill>
                        </a:rPr>
                        <a:t>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>
                          <a:solidFill>
                            <a:schemeClr val="tx2"/>
                          </a:solidFill>
                        </a:rPr>
                        <a:t>495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>
                          <a:solidFill>
                            <a:schemeClr val="tx2"/>
                          </a:solidFill>
                        </a:rPr>
                        <a:t>6,1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chemeClr val="tx2"/>
                          </a:solidFill>
                        </a:rPr>
                        <a:t>ВНИИМК 1646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chemeClr val="tx2"/>
                          </a:solidFill>
                        </a:rPr>
                        <a:t>ВНИИМК 8931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chemeClr val="tx2"/>
                          </a:solidFill>
                        </a:rPr>
                        <a:t>Передовик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12883848"/>
                  </a:ext>
                </a:extLst>
              </a:tr>
              <a:tr h="650044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2"/>
                          </a:solidFill>
                        </a:rPr>
                        <a:t>Австралия</a:t>
                      </a:r>
                      <a:endParaRPr lang="ru-RU" sz="1600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>
                          <a:solidFill>
                            <a:schemeClr val="tx2"/>
                          </a:solidFill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>
                          <a:solidFill>
                            <a:schemeClr val="tx2"/>
                          </a:solidFill>
                        </a:rPr>
                        <a:t>242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>
                          <a:solidFill>
                            <a:schemeClr val="tx2"/>
                          </a:solidFill>
                        </a:rPr>
                        <a:t>17,3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chemeClr val="tx2"/>
                          </a:solidFill>
                        </a:rPr>
                        <a:t>ВНИИМК 6540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chemeClr val="tx2"/>
                          </a:solidFill>
                        </a:rPr>
                        <a:t>ВНИИМК 8931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chemeClr val="tx2"/>
                          </a:solidFill>
                        </a:rPr>
                        <a:t>Передовик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34628269"/>
                  </a:ext>
                </a:extLst>
              </a:tr>
              <a:tr h="650044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>
                          <a:solidFill>
                            <a:schemeClr val="tx2"/>
                          </a:solidFill>
                        </a:rPr>
                        <a:t>Индия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>
                          <a:solidFill>
                            <a:schemeClr val="tx2"/>
                          </a:solidFill>
                        </a:rPr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>
                          <a:solidFill>
                            <a:schemeClr val="tx2"/>
                          </a:solidFill>
                        </a:rPr>
                        <a:t>250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>
                          <a:solidFill>
                            <a:schemeClr val="tx2"/>
                          </a:solidFill>
                        </a:rPr>
                        <a:t>3,1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chemeClr val="tx2"/>
                          </a:solidFill>
                        </a:rPr>
                        <a:t>Передовик</a:t>
                      </a:r>
                    </a:p>
                    <a:p>
                      <a:pPr algn="ctr"/>
                      <a:r>
                        <a:rPr lang="ru-RU" sz="1400" b="1" i="1" dirty="0">
                          <a:solidFill>
                            <a:schemeClr val="tx2"/>
                          </a:solidFill>
                        </a:rPr>
                        <a:t>Армавирский 3497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61410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77908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10982" y="260648"/>
            <a:ext cx="7793574" cy="6336703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      Происхождение американских </a:t>
            </a:r>
            <a:r>
              <a:rPr lang="ru-RU" sz="2000" i="1" dirty="0" err="1">
                <a:solidFill>
                  <a:srgbClr val="002060"/>
                </a:solidFill>
                <a:cs typeface="Times New Roman" pitchFamily="18" charset="0"/>
              </a:rPr>
              <a:t>самоопыленных</a:t>
            </a: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 линий подсолнечника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         НА-89; НА-99 – из ВНИИМК 8931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         НА-300; НА-301; НА-302; НА-821 - из Передовика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         НА-232; НА-234 – из Смены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         НА-224 - из </a:t>
            </a:r>
            <a:r>
              <a:rPr lang="ru-RU" sz="2000" i="1" dirty="0" err="1" smtClean="0">
                <a:solidFill>
                  <a:srgbClr val="002060"/>
                </a:solidFill>
                <a:cs typeface="Times New Roman" pitchFamily="18" charset="0"/>
              </a:rPr>
              <a:t>Армавирского</a:t>
            </a:r>
            <a:r>
              <a:rPr lang="ru-RU" sz="2000" i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9345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         НА-113 – из ВНИИМК 1646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         НА-124 – из ВНИИМК 8883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         НА-303 – из Восхода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         ДМ-2 – из Новинки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         ДМ-3 – из Прогресса.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   Сорт Первенец – первый в мире донор высокого содержания олеиновой кислоты в масле.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    В Болгарии 94% всех </a:t>
            </a:r>
            <a:r>
              <a:rPr lang="ru-RU" sz="2000" i="1" dirty="0" err="1">
                <a:solidFill>
                  <a:srgbClr val="002060"/>
                </a:solidFill>
                <a:cs typeface="Times New Roman" pitchFamily="18" charset="0"/>
              </a:rPr>
              <a:t>самоопыленных</a:t>
            </a: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 линий ведут свое происхождения из высокомасличных сортов селекции ВНИИМК.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002060"/>
                </a:solidFill>
                <a:cs typeface="Times New Roman" pitchFamily="18" charset="0"/>
              </a:rPr>
              <a:t>    В Аргентине из 22 сортов подсолнечника выведенных в период с 1939 по 1984 год, с участием российского селекционного материала получено 18, что составляет 82%.</a:t>
            </a:r>
          </a:p>
        </p:txBody>
      </p:sp>
    </p:spTree>
    <p:extLst>
      <p:ext uri="{BB962C8B-B14F-4D97-AF65-F5344CB8AC3E}">
        <p14:creationId xmlns:p14="http://schemas.microsoft.com/office/powerpoint/2010/main" xmlns="" val="1049133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10982" y="260648"/>
            <a:ext cx="7793574" cy="6336703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>
                <a:solidFill>
                  <a:srgbClr val="002060"/>
                </a:solidFill>
                <a:cs typeface="Times New Roman" pitchFamily="18" charset="0"/>
              </a:rPr>
              <a:t>      Уже к началу 1970-ых годов признак высокой масличности был </a:t>
            </a: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введен </a:t>
            </a:r>
            <a:r>
              <a:rPr lang="ru-RU" sz="2400" i="1" dirty="0">
                <a:solidFill>
                  <a:srgbClr val="002060"/>
                </a:solidFill>
                <a:cs typeface="Times New Roman" pitchFamily="18" charset="0"/>
              </a:rPr>
              <a:t>от российских сортов в генотип </a:t>
            </a:r>
            <a:r>
              <a:rPr lang="ru-RU" sz="2400" i="1" dirty="0" err="1">
                <a:solidFill>
                  <a:srgbClr val="002060"/>
                </a:solidFill>
                <a:cs typeface="Times New Roman" pitchFamily="18" charset="0"/>
              </a:rPr>
              <a:t>самоопыленных</a:t>
            </a:r>
            <a:r>
              <a:rPr lang="ru-RU" sz="2400" i="1" dirty="0">
                <a:solidFill>
                  <a:srgbClr val="002060"/>
                </a:solidFill>
                <a:cs typeface="Times New Roman" pitchFamily="18" charset="0"/>
              </a:rPr>
              <a:t> линий подсолнечника, пригодных для создания гибридов.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>
                <a:solidFill>
                  <a:srgbClr val="002060"/>
                </a:solidFill>
                <a:cs typeface="Times New Roman" pitchFamily="18" charset="0"/>
              </a:rPr>
              <a:t>     Открытие источника ЦМС и доноров генов восстановления фертильности пыльцы создало необходимые предпосылки для выведения и внедрения гибридов.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>
                <a:solidFill>
                  <a:srgbClr val="002060"/>
                </a:solidFill>
                <a:cs typeface="Times New Roman" pitchFamily="18" charset="0"/>
              </a:rPr>
              <a:t>     В США все началось с использования всего 7 ЦМС – линий и 2-х линий – восстановителей фертильности пыльцы.</a:t>
            </a:r>
          </a:p>
        </p:txBody>
      </p:sp>
    </p:spTree>
    <p:extLst>
      <p:ext uri="{BB962C8B-B14F-4D97-AF65-F5344CB8AC3E}">
        <p14:creationId xmlns:p14="http://schemas.microsoft.com/office/powerpoint/2010/main" xmlns="" val="3197653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110982" y="260648"/>
            <a:ext cx="7793574" cy="6336703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>
                <a:solidFill>
                  <a:srgbClr val="002060"/>
                </a:solidFill>
                <a:cs typeface="Times New Roman" pitchFamily="18" charset="0"/>
              </a:rPr>
              <a:t>      Причины ускоренной замены сортов-популяций подсолнечника гибридами в основных зарубежных странах.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u="sng" dirty="0" smtClean="0">
                <a:solidFill>
                  <a:srgbClr val="002060"/>
                </a:solidFill>
                <a:cs typeface="Times New Roman" pitchFamily="18" charset="0"/>
              </a:rPr>
              <a:t>Декларируемые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Более высокая потенциальная продуктивность;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Выровненность по высоте, срокам цветения и созревания;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Повышенная устойчивость к определенным болезням и полеганию;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Повышенная самофертильность.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u="sng" spc="-70" dirty="0" smtClean="0">
                <a:solidFill>
                  <a:srgbClr val="002060"/>
                </a:solidFill>
                <a:cs typeface="Times New Roman" pitchFamily="18" charset="0"/>
              </a:rPr>
              <a:t>Основные (вытекающие из законов рыночной экономики)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400" i="1" dirty="0" smtClean="0">
                <a:solidFill>
                  <a:srgbClr val="002060"/>
                </a:solidFill>
                <a:cs typeface="Times New Roman" pitchFamily="18" charset="0"/>
              </a:rPr>
              <a:t>Увеличение емкости рынка семян и объема продаж в 3-4 раза.</a:t>
            </a:r>
            <a:endParaRPr lang="ru-RU" sz="2400" i="1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9426426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1913</TotalTime>
  <Words>1793</Words>
  <Application>Microsoft Office PowerPoint</Application>
  <PresentationFormat>Экран (4:3)</PresentationFormat>
  <Paragraphs>391</Paragraphs>
  <Slides>25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Результаты, проблемы и предложения по развитию семеноводства гибридов   подсолнечника во ВНИИМК</dc:title>
  <dc:creator>вниимк</dc:creator>
  <cp:lastModifiedBy>bondarenko</cp:lastModifiedBy>
  <cp:revision>195</cp:revision>
  <cp:lastPrinted>2017-08-06T21:12:20Z</cp:lastPrinted>
  <dcterms:created xsi:type="dcterms:W3CDTF">2013-02-08T06:14:53Z</dcterms:created>
  <dcterms:modified xsi:type="dcterms:W3CDTF">2017-08-09T10:34:04Z</dcterms:modified>
</cp:coreProperties>
</file>