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3" r:id="rId1"/>
  </p:sldMasterIdLst>
  <p:notesMasterIdLst>
    <p:notesMasterId r:id="rId54"/>
  </p:notesMasterIdLst>
  <p:handoutMasterIdLst>
    <p:handoutMasterId r:id="rId55"/>
  </p:handoutMasterIdLst>
  <p:sldIdLst>
    <p:sldId id="384" r:id="rId2"/>
    <p:sldId id="385" r:id="rId3"/>
    <p:sldId id="387" r:id="rId4"/>
    <p:sldId id="386" r:id="rId5"/>
    <p:sldId id="388" r:id="rId6"/>
    <p:sldId id="394" r:id="rId7"/>
    <p:sldId id="391" r:id="rId8"/>
    <p:sldId id="389" r:id="rId9"/>
    <p:sldId id="404" r:id="rId10"/>
    <p:sldId id="328" r:id="rId11"/>
    <p:sldId id="395" r:id="rId12"/>
    <p:sldId id="396" r:id="rId13"/>
    <p:sldId id="393" r:id="rId14"/>
    <p:sldId id="397" r:id="rId15"/>
    <p:sldId id="407" r:id="rId16"/>
    <p:sldId id="402" r:id="rId17"/>
    <p:sldId id="399" r:id="rId18"/>
    <p:sldId id="409" r:id="rId19"/>
    <p:sldId id="408" r:id="rId20"/>
    <p:sldId id="425" r:id="rId21"/>
    <p:sldId id="392" r:id="rId22"/>
    <p:sldId id="353" r:id="rId23"/>
    <p:sldId id="390" r:id="rId24"/>
    <p:sldId id="325" r:id="rId25"/>
    <p:sldId id="424" r:id="rId26"/>
    <p:sldId id="382" r:id="rId27"/>
    <p:sldId id="357" r:id="rId28"/>
    <p:sldId id="418" r:id="rId29"/>
    <p:sldId id="419" r:id="rId30"/>
    <p:sldId id="420" r:id="rId31"/>
    <p:sldId id="362" r:id="rId32"/>
    <p:sldId id="400" r:id="rId33"/>
    <p:sldId id="401" r:id="rId34"/>
    <p:sldId id="383" r:id="rId35"/>
    <p:sldId id="369" r:id="rId36"/>
    <p:sldId id="374" r:id="rId37"/>
    <p:sldId id="375" r:id="rId38"/>
    <p:sldId id="376" r:id="rId39"/>
    <p:sldId id="421" r:id="rId40"/>
    <p:sldId id="327" r:id="rId41"/>
    <p:sldId id="377" r:id="rId42"/>
    <p:sldId id="378" r:id="rId43"/>
    <p:sldId id="412" r:id="rId44"/>
    <p:sldId id="413" r:id="rId45"/>
    <p:sldId id="379" r:id="rId46"/>
    <p:sldId id="414" r:id="rId47"/>
    <p:sldId id="415" r:id="rId48"/>
    <p:sldId id="416" r:id="rId49"/>
    <p:sldId id="417" r:id="rId50"/>
    <p:sldId id="422" r:id="rId51"/>
    <p:sldId id="423" r:id="rId52"/>
    <p:sldId id="280" r:id="rId5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FAE29"/>
    <a:srgbClr val="5FD448"/>
    <a:srgbClr val="0000CC"/>
    <a:srgbClr val="BAEFAF"/>
    <a:srgbClr val="215B15"/>
    <a:srgbClr val="FCA2A2"/>
    <a:srgbClr val="663300"/>
    <a:srgbClr val="660066"/>
    <a:srgbClr val="582A04"/>
    <a:srgbClr val="FFD5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9271" autoAdjust="0"/>
    <p:restoredTop sz="94636" autoAdjust="0"/>
  </p:normalViewPr>
  <p:slideViewPr>
    <p:cSldViewPr>
      <p:cViewPr varScale="1">
        <p:scale>
          <a:sx n="106" d="100"/>
          <a:sy n="106" d="100"/>
        </p:scale>
        <p:origin x="-16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5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hkarupa\Desktop\&#1052;&#1072;&#1093;&#1086;&#1085;&#1080;&#1085;%20&#1042;.&#1051;\&#1055;&#1088;&#1077;&#1079;&#1077;&#1085;&#1090;&#1072;&#1094;&#1080;&#1080;%20&#1085;&#1086;&#1074;%20&#1089;%202018\&#1056;&#1072;&#1073;&#1086;&#1095;&#1072;&#1103;%20&#1076;&#1083;&#1103;%20&#1087;&#1088;&#1077;&#1079;&#1077;&#1085;&#1090;&#1072;&#1094;&#1080;&#1081;\&#1040;&#1083;&#1090;&#1072;&#1081;%202018\&#1086;&#1090;%20&#1050;&#1088;&#1080;&#1074;&#1086;&#1096;&#1083;&#1099;&#1082;&#1086;&#1074;&#1072;\&#1062;&#1077;&#1085;&#1072;%20&#1089;&#1086;&#1103;%20&#1087;&#1086;&#1076;&#1089;.%20&#1082;&#1088;&#1072;&#1081;%202018%20&#1075;.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&#1055;&#1086;&#1083;&#1100;&#1079;&#1086;&#1074;&#1072;&#1090;&#1077;&#1083;&#1100;\&#1052;&#1086;&#1080;%20&#1076;&#1086;&#1082;&#1091;&#1084;&#1077;&#1085;&#1090;&#1099;\&#1051;&#1040;&#1041;&#1054;&#1056;&#1040;&#1058;&#1054;&#1056;&#1048;&#1071;%20&#1069;&#1050;&#1054;&#1053;&#1054;&#1052;&#1048;&#1050;&#1048;\&#1051;&#1072;&#1073;&#1086;&#1088;&#1072;&#1090;&#1086;&#1088;&#1080;&#1103;%20&#1101;&#1082;&#1086;&#1085;&#1086;&#1084;&#1080;&#1082;&#1080;%202018%20&#1075;\&#1056;&#1059;&#1057;&#1057;&#1050;&#1054;&#1045;%20&#1055;&#1054;&#1051;&#1045;%202018%20&#1075;\&#1042;&#1089;&#1087;&#1086;&#1084;&#1086;&#1075;&#1072;&#1090;&#1077;&#1083;&#1100;&#1085;&#1072;&#1103;%20&#1082;%20&#1056;&#1055;%202018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lineChart>
        <c:grouping val="standard"/>
        <c:ser>
          <c:idx val="0"/>
          <c:order val="0"/>
          <c:tx>
            <c:strRef>
              <c:f>Лист3!$C$10</c:f>
              <c:strCache>
                <c:ptCount val="1"/>
                <c:pt idx="0">
                  <c:v>Бобы соевые</c:v>
                </c:pt>
              </c:strCache>
            </c:strRef>
          </c:tx>
          <c:spPr>
            <a:ln w="63500"/>
          </c:spPr>
          <c:trendline>
            <c:trendlineType val="linear"/>
          </c:trendline>
          <c:cat>
            <c:numRef>
              <c:f>Лист3!$B$11:$B$52</c:f>
              <c:numCache>
                <c:formatCode>General</c:formatCode>
                <c:ptCount val="42"/>
                <c:pt idx="0">
                  <c:v>2015</c:v>
                </c:pt>
                <c:pt idx="12">
                  <c:v>2016</c:v>
                </c:pt>
                <c:pt idx="24">
                  <c:v>2017</c:v>
                </c:pt>
                <c:pt idx="36">
                  <c:v>2018</c:v>
                </c:pt>
              </c:numCache>
            </c:numRef>
          </c:cat>
          <c:val>
            <c:numRef>
              <c:f>Лист3!$C$11:$C$52</c:f>
              <c:numCache>
                <c:formatCode>0</c:formatCode>
                <c:ptCount val="42"/>
                <c:pt idx="0">
                  <c:v>18908.41</c:v>
                </c:pt>
                <c:pt idx="1">
                  <c:v>22138.55</c:v>
                </c:pt>
                <c:pt idx="2">
                  <c:v>23781.809999999969</c:v>
                </c:pt>
                <c:pt idx="3">
                  <c:v>24598.53</c:v>
                </c:pt>
                <c:pt idx="4">
                  <c:v>27172.38</c:v>
                </c:pt>
                <c:pt idx="5">
                  <c:v>21850.760000000009</c:v>
                </c:pt>
                <c:pt idx="6">
                  <c:v>23915.68</c:v>
                </c:pt>
                <c:pt idx="7">
                  <c:v>24000</c:v>
                </c:pt>
                <c:pt idx="8">
                  <c:v>23613.25</c:v>
                </c:pt>
                <c:pt idx="9">
                  <c:v>23087.97</c:v>
                </c:pt>
                <c:pt idx="10">
                  <c:v>23363.07</c:v>
                </c:pt>
                <c:pt idx="11">
                  <c:v>23388.32</c:v>
                </c:pt>
                <c:pt idx="12">
                  <c:v>24939</c:v>
                </c:pt>
                <c:pt idx="13">
                  <c:v>23649.599999999969</c:v>
                </c:pt>
                <c:pt idx="14">
                  <c:v>23739.3</c:v>
                </c:pt>
                <c:pt idx="15">
                  <c:v>27645.109999999964</c:v>
                </c:pt>
                <c:pt idx="16">
                  <c:v>25301.29</c:v>
                </c:pt>
                <c:pt idx="17">
                  <c:v>24323.74</c:v>
                </c:pt>
                <c:pt idx="18">
                  <c:v>26488.18</c:v>
                </c:pt>
                <c:pt idx="19">
                  <c:v>26667.415000000001</c:v>
                </c:pt>
                <c:pt idx="20">
                  <c:v>26846.649999999972</c:v>
                </c:pt>
                <c:pt idx="21">
                  <c:v>24318.480000000021</c:v>
                </c:pt>
                <c:pt idx="22">
                  <c:v>23124.73</c:v>
                </c:pt>
                <c:pt idx="23">
                  <c:v>22215.56</c:v>
                </c:pt>
                <c:pt idx="24">
                  <c:v>24710</c:v>
                </c:pt>
                <c:pt idx="25">
                  <c:v>24535.940000000021</c:v>
                </c:pt>
                <c:pt idx="26">
                  <c:v>24361.88</c:v>
                </c:pt>
                <c:pt idx="27">
                  <c:v>23726.22</c:v>
                </c:pt>
                <c:pt idx="28">
                  <c:v>24099.45</c:v>
                </c:pt>
                <c:pt idx="29">
                  <c:v>22849.88</c:v>
                </c:pt>
                <c:pt idx="30">
                  <c:v>26470.14</c:v>
                </c:pt>
                <c:pt idx="31">
                  <c:v>27950.809999999969</c:v>
                </c:pt>
                <c:pt idx="32">
                  <c:v>25497.38</c:v>
                </c:pt>
                <c:pt idx="33">
                  <c:v>22411.66</c:v>
                </c:pt>
                <c:pt idx="34">
                  <c:v>22469.72</c:v>
                </c:pt>
                <c:pt idx="35">
                  <c:v>23360.66</c:v>
                </c:pt>
                <c:pt idx="36">
                  <c:v>23948.18</c:v>
                </c:pt>
                <c:pt idx="37">
                  <c:v>23875.43999999997</c:v>
                </c:pt>
                <c:pt idx="38">
                  <c:v>25450.29</c:v>
                </c:pt>
                <c:pt idx="39">
                  <c:v>25946.84</c:v>
                </c:pt>
                <c:pt idx="40">
                  <c:v>29666.41</c:v>
                </c:pt>
                <c:pt idx="41">
                  <c:v>30702.38</c:v>
                </c:pt>
              </c:numCache>
            </c:numRef>
          </c:val>
        </c:ser>
        <c:ser>
          <c:idx val="1"/>
          <c:order val="1"/>
          <c:tx>
            <c:strRef>
              <c:f>Лист3!$D$10</c:f>
              <c:strCache>
                <c:ptCount val="1"/>
                <c:pt idx="0">
                  <c:v>Семена подсолнечника</c:v>
                </c:pt>
              </c:strCache>
            </c:strRef>
          </c:tx>
          <c:trendline>
            <c:trendlineType val="linear"/>
          </c:trendline>
          <c:cat>
            <c:numRef>
              <c:f>Лист3!$B$11:$B$52</c:f>
              <c:numCache>
                <c:formatCode>General</c:formatCode>
                <c:ptCount val="42"/>
                <c:pt idx="0">
                  <c:v>2015</c:v>
                </c:pt>
                <c:pt idx="12">
                  <c:v>2016</c:v>
                </c:pt>
                <c:pt idx="24">
                  <c:v>2017</c:v>
                </c:pt>
                <c:pt idx="36">
                  <c:v>2018</c:v>
                </c:pt>
              </c:numCache>
            </c:numRef>
          </c:cat>
          <c:val>
            <c:numRef>
              <c:f>Лист3!$D$11:$D$52</c:f>
              <c:numCache>
                <c:formatCode>0</c:formatCode>
                <c:ptCount val="42"/>
                <c:pt idx="0">
                  <c:v>15151.47</c:v>
                </c:pt>
                <c:pt idx="1">
                  <c:v>18313.23</c:v>
                </c:pt>
                <c:pt idx="2">
                  <c:v>19289.59</c:v>
                </c:pt>
                <c:pt idx="3">
                  <c:v>21764.780000000021</c:v>
                </c:pt>
                <c:pt idx="4">
                  <c:v>21792.440000000021</c:v>
                </c:pt>
                <c:pt idx="5">
                  <c:v>21807.91</c:v>
                </c:pt>
                <c:pt idx="6">
                  <c:v>23084.560000000001</c:v>
                </c:pt>
                <c:pt idx="7">
                  <c:v>23264.45</c:v>
                </c:pt>
                <c:pt idx="8">
                  <c:v>23444.34</c:v>
                </c:pt>
                <c:pt idx="9">
                  <c:v>25083.960000000021</c:v>
                </c:pt>
                <c:pt idx="10">
                  <c:v>25928.87</c:v>
                </c:pt>
                <c:pt idx="11">
                  <c:v>24449.88</c:v>
                </c:pt>
                <c:pt idx="12">
                  <c:v>26258.51</c:v>
                </c:pt>
                <c:pt idx="13">
                  <c:v>25696.560000000001</c:v>
                </c:pt>
                <c:pt idx="14">
                  <c:v>25917.87</c:v>
                </c:pt>
                <c:pt idx="15">
                  <c:v>22854.74</c:v>
                </c:pt>
                <c:pt idx="16">
                  <c:v>24411.29</c:v>
                </c:pt>
                <c:pt idx="17">
                  <c:v>23500</c:v>
                </c:pt>
                <c:pt idx="18">
                  <c:v>22677.09</c:v>
                </c:pt>
                <c:pt idx="19">
                  <c:v>25144.2</c:v>
                </c:pt>
                <c:pt idx="20">
                  <c:v>27611.309999999969</c:v>
                </c:pt>
                <c:pt idx="21">
                  <c:v>23199.82</c:v>
                </c:pt>
                <c:pt idx="22">
                  <c:v>22057.360000000001</c:v>
                </c:pt>
                <c:pt idx="23">
                  <c:v>20915.73</c:v>
                </c:pt>
                <c:pt idx="24">
                  <c:v>22712.940000000021</c:v>
                </c:pt>
                <c:pt idx="25">
                  <c:v>19635.400000000001</c:v>
                </c:pt>
                <c:pt idx="26">
                  <c:v>20823.460000000021</c:v>
                </c:pt>
                <c:pt idx="27">
                  <c:v>18748.66</c:v>
                </c:pt>
                <c:pt idx="28">
                  <c:v>18312.64</c:v>
                </c:pt>
                <c:pt idx="29">
                  <c:v>18313.32</c:v>
                </c:pt>
                <c:pt idx="30">
                  <c:v>18484.669999999969</c:v>
                </c:pt>
                <c:pt idx="31">
                  <c:v>15000</c:v>
                </c:pt>
                <c:pt idx="32">
                  <c:v>19131.919999999969</c:v>
                </c:pt>
                <c:pt idx="33">
                  <c:v>18349.29</c:v>
                </c:pt>
                <c:pt idx="34">
                  <c:v>18018.400000000001</c:v>
                </c:pt>
                <c:pt idx="35">
                  <c:v>17056.52</c:v>
                </c:pt>
                <c:pt idx="36">
                  <c:v>16984.830000000002</c:v>
                </c:pt>
                <c:pt idx="37">
                  <c:v>17315.629999999968</c:v>
                </c:pt>
                <c:pt idx="38">
                  <c:v>18176.09</c:v>
                </c:pt>
                <c:pt idx="39">
                  <c:v>18142.060000000001</c:v>
                </c:pt>
                <c:pt idx="40">
                  <c:v>20231.04</c:v>
                </c:pt>
                <c:pt idx="41">
                  <c:v>23067.24</c:v>
                </c:pt>
              </c:numCache>
            </c:numRef>
          </c:val>
        </c:ser>
        <c:marker val="1"/>
        <c:axId val="59122048"/>
        <c:axId val="59123584"/>
      </c:lineChart>
      <c:catAx>
        <c:axId val="59122048"/>
        <c:scaling>
          <c:orientation val="minMax"/>
        </c:scaling>
        <c:axPos val="b"/>
        <c:numFmt formatCode="General" sourceLinked="1"/>
        <c:tickLblPos val="nextTo"/>
        <c:txPr>
          <a:bodyPr rot="0" vert="horz" anchor="t" anchorCtr="1"/>
          <a:lstStyle/>
          <a:p>
            <a:pPr>
              <a:defRPr sz="1800"/>
            </a:pPr>
            <a:endParaRPr lang="ru-RU"/>
          </a:p>
        </c:txPr>
        <c:crossAx val="59123584"/>
        <c:crosses val="autoZero"/>
        <c:auto val="1"/>
        <c:lblAlgn val="ctr"/>
        <c:lblOffset val="100"/>
      </c:catAx>
      <c:valAx>
        <c:axId val="59123584"/>
        <c:scaling>
          <c:orientation val="minMax"/>
          <c:max val="31000"/>
          <c:min val="14000"/>
        </c:scaling>
        <c:axPos val="l"/>
        <c:majorGridlines/>
        <c:numFmt formatCode="0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5912204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2000" b="1"/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egendEntry>
        <c:idx val="1"/>
        <c:txPr>
          <a:bodyPr/>
          <a:lstStyle/>
          <a:p>
            <a:pPr>
              <a:defRPr sz="2000" b="1"/>
            </a:pPr>
            <a:endParaRPr lang="ru-RU"/>
          </a:p>
        </c:txPr>
      </c:legendEntry>
      <c:layout/>
    </c:legend>
    <c:plotVisOnly val="1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2042842470778125E-2"/>
          <c:y val="5.5881609543033436E-2"/>
          <c:w val="0.88973769583149931"/>
          <c:h val="0.64945393405253604"/>
        </c:manualLayout>
      </c:layout>
      <c:barChart>
        <c:barDir val="col"/>
        <c:grouping val="percentStacked"/>
        <c:ser>
          <c:idx val="0"/>
          <c:order val="0"/>
          <c:tx>
            <c:strRef>
              <c:f>'доля импорта по культ'!$D$5</c:f>
              <c:strCache>
                <c:ptCount val="1"/>
                <c:pt idx="0">
                  <c:v>иностранная селекция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c:spPr>
          <c:dLbls>
            <c:showVal val="1"/>
          </c:dLbls>
          <c:cat>
            <c:strRef>
              <c:f>'доля импорта по культ'!$C$6:$C$13</c:f>
              <c:strCache>
                <c:ptCount val="8"/>
                <c:pt idx="0">
                  <c:v>Сахарная свекла</c:v>
                </c:pt>
                <c:pt idx="1">
                  <c:v>Подсолнечник</c:v>
                </c:pt>
                <c:pt idx="2">
                  <c:v>Картофель</c:v>
                </c:pt>
                <c:pt idx="3">
                  <c:v>Кукуруза</c:v>
                </c:pt>
                <c:pt idx="4">
                  <c:v>Рапс </c:v>
                </c:pt>
                <c:pt idx="5">
                  <c:v>Соя</c:v>
                </c:pt>
                <c:pt idx="6">
                  <c:v>Ячмень</c:v>
                </c:pt>
                <c:pt idx="7">
                  <c:v>Пшеница</c:v>
                </c:pt>
              </c:strCache>
            </c:strRef>
          </c:cat>
          <c:val>
            <c:numRef>
              <c:f>'доля импорта по культ'!$D$6:$D$13</c:f>
              <c:numCache>
                <c:formatCode>#,##0</c:formatCode>
                <c:ptCount val="8"/>
                <c:pt idx="0">
                  <c:v>98</c:v>
                </c:pt>
                <c:pt idx="1">
                  <c:v>59</c:v>
                </c:pt>
                <c:pt idx="2">
                  <c:v>54</c:v>
                </c:pt>
                <c:pt idx="3">
                  <c:v>51</c:v>
                </c:pt>
                <c:pt idx="4">
                  <c:v>43</c:v>
                </c:pt>
                <c:pt idx="5">
                  <c:v>29</c:v>
                </c:pt>
                <c:pt idx="6">
                  <c:v>9</c:v>
                </c:pt>
                <c:pt idx="7">
                  <c:v>3</c:v>
                </c:pt>
              </c:numCache>
            </c:numRef>
          </c:val>
        </c:ser>
        <c:ser>
          <c:idx val="1"/>
          <c:order val="1"/>
          <c:tx>
            <c:strRef>
              <c:f>'доля импорта по культ'!$E$5</c:f>
              <c:strCache>
                <c:ptCount val="1"/>
                <c:pt idx="0">
                  <c:v>отечественная селекция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ysClr val="windowText" lastClr="000000"/>
              </a:solidFill>
            </a:ln>
          </c:spPr>
          <c:dLbls>
            <c:showVal val="1"/>
          </c:dLbls>
          <c:cat>
            <c:strRef>
              <c:f>'доля импорта по культ'!$C$6:$C$13</c:f>
              <c:strCache>
                <c:ptCount val="8"/>
                <c:pt idx="0">
                  <c:v>Сахарная свекла</c:v>
                </c:pt>
                <c:pt idx="1">
                  <c:v>Подсолнечник</c:v>
                </c:pt>
                <c:pt idx="2">
                  <c:v>Картофель</c:v>
                </c:pt>
                <c:pt idx="3">
                  <c:v>Кукуруза</c:v>
                </c:pt>
                <c:pt idx="4">
                  <c:v>Рапс </c:v>
                </c:pt>
                <c:pt idx="5">
                  <c:v>Соя</c:v>
                </c:pt>
                <c:pt idx="6">
                  <c:v>Ячмень</c:v>
                </c:pt>
                <c:pt idx="7">
                  <c:v>Пшеница</c:v>
                </c:pt>
              </c:strCache>
            </c:strRef>
          </c:cat>
          <c:val>
            <c:numRef>
              <c:f>'доля импорта по культ'!$E$6:$E$13</c:f>
              <c:numCache>
                <c:formatCode>#,##0</c:formatCode>
                <c:ptCount val="8"/>
                <c:pt idx="0">
                  <c:v>1</c:v>
                </c:pt>
                <c:pt idx="1">
                  <c:v>30</c:v>
                </c:pt>
                <c:pt idx="2">
                  <c:v>12</c:v>
                </c:pt>
                <c:pt idx="3">
                  <c:v>46</c:v>
                </c:pt>
                <c:pt idx="4">
                  <c:v>35</c:v>
                </c:pt>
                <c:pt idx="5">
                  <c:v>53</c:v>
                </c:pt>
                <c:pt idx="6">
                  <c:v>81</c:v>
                </c:pt>
                <c:pt idx="7">
                  <c:v>87</c:v>
                </c:pt>
              </c:numCache>
            </c:numRef>
          </c:val>
        </c:ser>
        <c:ser>
          <c:idx val="2"/>
          <c:order val="2"/>
          <c:tx>
            <c:strRef>
              <c:f>'доля импорта по культ'!$F$5</c:f>
              <c:strCache>
                <c:ptCount val="1"/>
                <c:pt idx="0">
                  <c:v>несортовые семена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ysClr val="windowText" lastClr="000000"/>
              </a:solidFill>
            </a:ln>
          </c:spPr>
          <c:dLbls>
            <c:showVal val="1"/>
          </c:dLbls>
          <c:cat>
            <c:strRef>
              <c:f>'доля импорта по культ'!$C$6:$C$13</c:f>
              <c:strCache>
                <c:ptCount val="8"/>
                <c:pt idx="0">
                  <c:v>Сахарная свекла</c:v>
                </c:pt>
                <c:pt idx="1">
                  <c:v>Подсолнечник</c:v>
                </c:pt>
                <c:pt idx="2">
                  <c:v>Картофель</c:v>
                </c:pt>
                <c:pt idx="3">
                  <c:v>Кукуруза</c:v>
                </c:pt>
                <c:pt idx="4">
                  <c:v>Рапс </c:v>
                </c:pt>
                <c:pt idx="5">
                  <c:v>Соя</c:v>
                </c:pt>
                <c:pt idx="6">
                  <c:v>Ячмень</c:v>
                </c:pt>
                <c:pt idx="7">
                  <c:v>Пшеница</c:v>
                </c:pt>
              </c:strCache>
            </c:strRef>
          </c:cat>
          <c:val>
            <c:numRef>
              <c:f>'доля импорта по культ'!$F$6:$F$13</c:f>
              <c:numCache>
                <c:formatCode>#,##0</c:formatCode>
                <c:ptCount val="8"/>
                <c:pt idx="0">
                  <c:v>1</c:v>
                </c:pt>
                <c:pt idx="1">
                  <c:v>11</c:v>
                </c:pt>
                <c:pt idx="2">
                  <c:v>34</c:v>
                </c:pt>
                <c:pt idx="3">
                  <c:v>3</c:v>
                </c:pt>
                <c:pt idx="4">
                  <c:v>22</c:v>
                </c:pt>
                <c:pt idx="5">
                  <c:v>18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</c:ser>
        <c:gapWidth val="41"/>
        <c:overlap val="100"/>
        <c:axId val="61373440"/>
        <c:axId val="61379328"/>
      </c:barChart>
      <c:catAx>
        <c:axId val="61373440"/>
        <c:scaling>
          <c:orientation val="minMax"/>
        </c:scaling>
        <c:axPos val="b"/>
        <c:tickLblPos val="nextTo"/>
        <c:crossAx val="61379328"/>
        <c:crosses val="autoZero"/>
        <c:auto val="1"/>
        <c:lblAlgn val="ctr"/>
        <c:lblOffset val="100"/>
      </c:catAx>
      <c:valAx>
        <c:axId val="61379328"/>
        <c:scaling>
          <c:orientation val="minMax"/>
        </c:scaling>
        <c:axPos val="l"/>
        <c:majorGridlines/>
        <c:numFmt formatCode="0%" sourceLinked="1"/>
        <c:tickLblPos val="nextTo"/>
        <c:crossAx val="6137344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1200" b="1">
          <a:latin typeface="Verdana" pitchFamily="34" charset="0"/>
          <a:cs typeface="Times New Roman" pitchFamily="18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useo Sans Cyrl 700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7785541704005358E-2"/>
          <c:y val="0.10159401814155609"/>
          <c:w val="0.90036019072034013"/>
          <c:h val="0.75407719358990044"/>
        </c:manualLayout>
      </c:layout>
      <c:lineChart>
        <c:grouping val="standard"/>
        <c:ser>
          <c:idx val="1"/>
          <c:order val="0"/>
          <c:tx>
            <c:strRef>
              <c:f>Лист1!$A$2</c:f>
              <c:strCache>
                <c:ptCount val="1"/>
                <c:pt idx="0">
                  <c:v>густота стояния, тыс. раст./га</c:v>
                </c:pt>
              </c:strCache>
            </c:strRef>
          </c:tx>
          <c:spPr>
            <a:ln w="50800" cap="rnd">
              <a:solidFill>
                <a:srgbClr val="FF0000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9"/>
            <c:spPr>
              <a:solidFill>
                <a:srgbClr val="FF0000"/>
              </a:solidFill>
              <a:ln w="952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cat>
            <c:numRef>
              <c:f>Лист1!$A$3:$A$16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Лист1!$B$3:$B$16</c:f>
              <c:numCache>
                <c:formatCode>General</c:formatCode>
                <c:ptCount val="14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29</c:v>
                </c:pt>
                <c:pt idx="5">
                  <c:v>30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29</c:v>
                </c:pt>
                <c:pt idx="10">
                  <c:v>25</c:v>
                </c:pt>
                <c:pt idx="11">
                  <c:v>20</c:v>
                </c:pt>
                <c:pt idx="12">
                  <c:v>15</c:v>
                </c:pt>
                <c:pt idx="13">
                  <c:v>10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B158-4473-8294-F45134D99545}"/>
            </c:ext>
          </c:extLst>
        </c:ser>
        <c:marker val="1"/>
        <c:axId val="67084672"/>
        <c:axId val="67086592"/>
      </c:lineChart>
      <c:catAx>
        <c:axId val="67084672"/>
        <c:scaling>
          <c:orientation val="minMax"/>
        </c:scaling>
        <c:axPos val="b"/>
        <c:numFmt formatCode="General" sourceLinked="1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086592"/>
        <c:crosses val="autoZero"/>
        <c:auto val="1"/>
        <c:lblAlgn val="ctr"/>
        <c:lblOffset val="100"/>
      </c:catAx>
      <c:valAx>
        <c:axId val="67086592"/>
        <c:scaling>
          <c:orientation val="minMax"/>
          <c:max val="30.5"/>
          <c:min val="0"/>
        </c:scaling>
        <c:axPos val="l"/>
        <c:majorGridlines>
          <c:spPr>
            <a:ln w="9525" cap="flat" cmpd="sng" algn="ctr">
              <a:noFill/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r>
                  <a:rPr lang="ru-RU" sz="12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Урожайность, ц/га</a:t>
                </a:r>
                <a:endParaRPr lang="ru-RU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08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0.13514</cdr:x>
      <cdr:y>0.24976</cdr:y>
    </cdr:from>
    <cdr:to>
      <cdr:x>0.97397</cdr:x>
      <cdr:y>0.37833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flipV="1">
          <a:off x="1071570" y="1214446"/>
          <a:ext cx="6651612" cy="62518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3FAE29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C6732B5-D688-4DF9-974B-A544A1041327}" type="datetimeFigureOut">
              <a:rPr lang="ru-RU"/>
              <a:pPr>
                <a:defRPr/>
              </a:pPr>
              <a:t>12.12.2018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6143625" y="8572500"/>
            <a:ext cx="714375" cy="457200"/>
          </a:xfrm>
          <a:prstGeom prst="rect">
            <a:avLst/>
          </a:prstGeom>
        </p:spPr>
        <p:txBody>
          <a:bodyPr vert="horz" lIns="0" tIns="0" rIns="0" bIns="0" rtlCol="0" anchor="ctr" anchorCtr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 b="1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2BAF4CB-D985-4BAB-B223-24447EA019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67062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67414CC-5210-4811-A72E-C0C0D6698398}" type="datetimeFigureOut">
              <a:rPr lang="ru-RU"/>
              <a:pPr>
                <a:defRPr/>
              </a:pPr>
              <a:t>12.12.2018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A5035F4-37A9-45E9-A834-9801F9ED9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06639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1EBC98-7CDA-4840-A07F-3B1EFB98CF45}" type="slidenum">
              <a:rPr lang="ru-RU" altLang="ru-RU"/>
              <a:pPr/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F57D21-FE48-4590-A6E2-132B758FFAC1}" type="datetime1">
              <a:rPr lang="ru-RU" smtClean="0"/>
              <a:pPr>
                <a:defRPr/>
              </a:pPr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0B46F2-A791-469F-AD6E-CB0862C457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2363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E07CB-5CCD-45B4-844F-64D369593ECE}" type="datetime1">
              <a:rPr lang="ru-RU" smtClean="0"/>
              <a:pPr>
                <a:defRPr/>
              </a:pPr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778CA-6227-4432-A72D-16D1B160BD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76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8D9731-7C39-4357-81A0-3C06305D1260}" type="datetime1">
              <a:rPr lang="ru-RU" smtClean="0"/>
              <a:pPr>
                <a:defRPr/>
              </a:pPr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B8460-AEAF-458E-BBE4-AF69F7A45F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228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0FD4A-68D7-436B-BBF3-2CB6C70684E7}" type="datetime1">
              <a:rPr lang="ru-RU"/>
              <a:pPr>
                <a:defRPr/>
              </a:pPr>
              <a:t>12.12.2018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8188" y="6143625"/>
            <a:ext cx="571500" cy="571500"/>
          </a:xfrm>
        </p:spPr>
        <p:txBody>
          <a:bodyPr/>
          <a:lstStyle>
            <a:lvl1pPr>
              <a:defRPr sz="2400" b="1" i="0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17DD78E-51BD-4A43-BF2D-F3C228EFC0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67450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136EA-1BFA-434E-8759-9A1E0C6A70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952573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E85F1-A7BF-4B26-AB5B-D2CB22A435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586320990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9B687FB-E68B-4C38-838C-36B0F3720D2F}" type="datetimeFigureOut">
              <a:rPr lang="en-US"/>
              <a:pPr>
                <a:defRPr/>
              </a:pPr>
              <a:t>12/12/2018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70AE7465-92BC-40B4-B9BA-64EEB44C71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46B86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46B86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F6680"/>
                </a:solidFill>
              </a:defRPr>
            </a:lvl1pPr>
          </a:lstStyle>
          <a:p>
            <a:fld id="{8CBEAEC9-DEAE-4B68-A440-1DB2F9DFAE1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B8A558-DDF0-4F78-8981-863C710BE6E7}" type="datetime1">
              <a:rPr lang="ru-RU" smtClean="0"/>
              <a:pPr>
                <a:defRPr/>
              </a:pPr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9E5641-AABC-4C9E-A606-4706F395BE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2735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2A012E-A725-422F-8179-66E7CB42D1BC}" type="datetime1">
              <a:rPr lang="ru-RU" smtClean="0"/>
              <a:pPr>
                <a:defRPr/>
              </a:pPr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7545A-AC99-4A56-9E85-64120D9603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319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CAA48-E8A6-4886-8172-E87676EE2796}" type="datetime1">
              <a:rPr lang="ru-RU" smtClean="0"/>
              <a:pPr>
                <a:defRPr/>
              </a:pPr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9708A-59F2-4930-85C7-63466E19AA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97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CACBCE-05C8-4B66-A29A-9FE5E58EA6F5}" type="datetime1">
              <a:rPr lang="ru-RU" smtClean="0"/>
              <a:pPr>
                <a:defRPr/>
              </a:pPr>
              <a:t>12.12.2018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F7028-3CF3-4911-A5E4-9CC64B78C0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457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270F6D-FF85-4038-B79E-28AD6ADF4DA9}" type="datetime1">
              <a:rPr lang="ru-RU" smtClean="0"/>
              <a:pPr>
                <a:defRPr/>
              </a:pPr>
              <a:t>12.12.2018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C904F3-FF09-4B45-87D2-2AF2748CD6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9612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86239B-8475-4EF8-A1DD-42CC84DD6067}" type="datetime1">
              <a:rPr lang="ru-RU" smtClean="0"/>
              <a:pPr>
                <a:defRPr/>
              </a:pPr>
              <a:t>12.12.2018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2BA17B-52D5-42B9-980D-07D30B454D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8062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0116C2-B329-4B40-8FE9-9567D2D13E70}" type="datetime1">
              <a:rPr lang="ru-RU" smtClean="0"/>
              <a:pPr>
                <a:defRPr/>
              </a:pPr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085E84-076E-4301-AC29-C00B2DE46E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674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2B6C76-75A4-493E-BDEE-543DC257C922}" type="datetime1">
              <a:rPr lang="ru-RU" smtClean="0"/>
              <a:pPr>
                <a:defRPr/>
              </a:pPr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3703ED-B0D2-40EC-ABE2-499B04D2DC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0262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96E52B-FD67-4F0C-B04F-DC51A6F6327F}" type="datetime1">
              <a:rPr lang="ru-RU" smtClean="0"/>
              <a:pPr>
                <a:defRPr/>
              </a:pPr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9FF273-302C-4EF8-8C15-B64A81BEEE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573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692" r:id="rId12"/>
    <p:sldLayoutId id="2147483705" r:id="rId13"/>
    <p:sldLayoutId id="2147483706" r:id="rId14"/>
    <p:sldLayoutId id="2147483707" r:id="rId15"/>
    <p:sldLayoutId id="2147483708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2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chart" Target="../charts/chart4.xml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9"/>
          <p:cNvSpPr txBox="1">
            <a:spLocks noChangeArrowheads="1"/>
          </p:cNvSpPr>
          <p:nvPr/>
        </p:nvSpPr>
        <p:spPr bwMode="auto">
          <a:xfrm>
            <a:off x="1053655" y="363238"/>
            <a:ext cx="61826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b="1" dirty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Федеральное государственное бюджетное научное учреждение </a:t>
            </a:r>
            <a:r>
              <a:rPr lang="ru-RU" sz="14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1400" b="1" dirty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Всероссийский научно-исследовательский </a:t>
            </a:r>
            <a:r>
              <a:rPr lang="ru-RU" sz="14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институт масличных культур имени </a:t>
            </a:r>
            <a:r>
              <a:rPr lang="ru-RU" sz="1400" b="1" dirty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В. С. </a:t>
            </a:r>
            <a:r>
              <a:rPr lang="ru-RU" sz="1400" b="1" dirty="0" err="1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Пустовойта</a:t>
            </a:r>
            <a:r>
              <a:rPr lang="ru-RU" sz="14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endParaRPr lang="ru-RU" sz="1400" b="1" dirty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461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4612" y="5214950"/>
            <a:ext cx="5715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Махонин Василий Леонидович,</a:t>
            </a:r>
          </a:p>
          <a:p>
            <a:r>
              <a:rPr lang="ru-RU" sz="16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Ведущий научный сотрудник </a:t>
            </a:r>
            <a:r>
              <a:rPr lang="ru-RU" sz="1600" dirty="0" err="1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агротехнологического</a:t>
            </a:r>
            <a:r>
              <a:rPr lang="ru-RU" sz="16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отдела, канд. с.-х. наук,</a:t>
            </a:r>
          </a:p>
          <a:p>
            <a:r>
              <a:rPr lang="ru-RU" sz="1600" dirty="0" err="1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т.моб</a:t>
            </a:r>
            <a:r>
              <a:rPr lang="ru-RU" sz="16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+7 918 045 82 57</a:t>
            </a:r>
            <a:endParaRPr lang="en-US" sz="1600" dirty="0" smtClean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600" dirty="0" smtClean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9" descr="C:\Users\Соя\Desktop\Орден лени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6599" y="96937"/>
            <a:ext cx="631825" cy="739775"/>
          </a:xfrm>
          <a:prstGeom prst="rect">
            <a:avLst/>
          </a:prstGeom>
          <a:noFill/>
          <a:effectLst>
            <a:outerShdw blurRad="762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14" name="Picture 10" descr="C:\Users\Соя\Desktop\Орден трудового красного знамен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424" y="87037"/>
            <a:ext cx="585787" cy="760413"/>
          </a:xfrm>
          <a:prstGeom prst="rect">
            <a:avLst/>
          </a:prstGeom>
          <a:noFill/>
          <a:effectLst>
            <a:outerShdw blurRad="762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428860" y="1643050"/>
            <a:ext cx="5926047" cy="2844094"/>
          </a:xfrm>
          <a:prstGeom prst="round2DiagRect">
            <a:avLst>
              <a:gd name="adj1" fmla="val 35186"/>
              <a:gd name="adj2" fmla="val 1511"/>
            </a:avLst>
          </a:prstGeom>
          <a:solidFill>
            <a:srgbClr val="3FAE29"/>
          </a:solidFill>
          <a:ln>
            <a:solidFill>
              <a:srgbClr val="3BAF2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Агротехнологии</a:t>
            </a:r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высоких урожаев сои</a:t>
            </a:r>
            <a:endParaRPr lang="ru-RU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7" descr="C:\Users\zelentsov\Desktop\Лекции для районных семинаров 2017 год\Фото к презентации\Transparent-Soybean-Sprou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2908" y="3000372"/>
            <a:ext cx="3149354" cy="3424448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zelentsov\Desktop\Лекции для районных семинаров 2017 год\Фото к презентации\боб 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0098" y="1428736"/>
            <a:ext cx="3131840" cy="3093175"/>
          </a:xfrm>
          <a:prstGeom prst="rect">
            <a:avLst/>
          </a:prstGeom>
          <a:noFill/>
          <a:effectLst>
            <a:outerShdw blurRad="190500" dist="88900" dir="2700000" algn="tl" rotWithShape="0">
              <a:prstClr val="black">
                <a:alpha val="47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28597" y="1071546"/>
          <a:ext cx="7929618" cy="4721484"/>
        </p:xfrm>
        <a:graphic>
          <a:graphicData uri="http://schemas.openxmlformats.org/drawingml/2006/table">
            <a:tbl>
              <a:tblPr/>
              <a:tblGrid>
                <a:gridCol w="2428891"/>
                <a:gridCol w="1500198"/>
                <a:gridCol w="1428760"/>
                <a:gridCol w="1357322"/>
                <a:gridCol w="1214447"/>
              </a:tblGrid>
              <a:tr h="1017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Федеральные округа,</a:t>
                      </a:r>
                      <a:r>
                        <a:rPr lang="ru-RU" altLang="ru-RU" sz="1400" b="0" kern="1200" baseline="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 регионы</a:t>
                      </a:r>
                      <a:endParaRPr lang="ru-RU" altLang="ru-RU" sz="1400" b="0" kern="1200" dirty="0" smtClean="0">
                        <a:solidFill>
                          <a:srgbClr val="0000CC"/>
                        </a:solidFill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Площадь посевная, тыс.га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(4 </a:t>
                      </a:r>
                      <a:r>
                        <a:rPr lang="ru-RU" altLang="ru-RU" sz="1400" b="0" kern="1200" dirty="0" err="1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сх</a:t>
                      </a: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Доля от общей площади в РФ, </a:t>
                      </a:r>
                    </a:p>
                    <a:p>
                      <a:pPr algn="ctr"/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Площадь уборочная, тыс.га</a:t>
                      </a:r>
                    </a:p>
                    <a:p>
                      <a:pPr algn="ctr"/>
                      <a:endParaRPr lang="ru-RU" altLang="ru-RU" sz="1400" b="0" kern="1200" dirty="0" smtClean="0">
                        <a:solidFill>
                          <a:srgbClr val="0000CC"/>
                        </a:solidFill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err="1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Урожай-ность</a:t>
                      </a: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, ц/га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РФ, 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2934,3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2773,8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6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15,3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Центральный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909,9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31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904,3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19,7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Белгородская обл.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231,8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7,9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231,8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25,0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Курская обл.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221,1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7,5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221,1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21,4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Тамбовская обл.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113,3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3,9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113,3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16,2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Южный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240,4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8,2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238,6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14,2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err="1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Северо-Кавказский</a:t>
                      </a:r>
                      <a:endParaRPr lang="ru-RU" altLang="ru-RU" sz="1400" b="1" kern="1200" dirty="0" smtClean="0">
                        <a:solidFill>
                          <a:srgbClr val="0000CC"/>
                        </a:solidFill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37,8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37,6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17,6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Приволжский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103,3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3,5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95,6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13,4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Уральский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5,6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0,2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5,6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12,2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5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Сибирский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150,9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5,1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150,8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11,9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C00000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Алтайский край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C00000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115,3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C00000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3,9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C00000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115,3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C00000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12,3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Дальневосточный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1484,0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50,6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1338,9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12,7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571604" y="214290"/>
            <a:ext cx="664373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Уборка сои в хозяйствах всех категорий Российской Федерации, </a:t>
            </a:r>
            <a:r>
              <a:rPr lang="ru-RU" altLang="ru-RU" sz="1400" b="1" dirty="0" smtClean="0">
                <a:solidFill>
                  <a:srgbClr val="0000CC"/>
                </a:solidFill>
                <a:latin typeface="Verdana" pitchFamily="34" charset="0"/>
              </a:rPr>
              <a:t>по состоянию на 19.11.2018 г.</a:t>
            </a:r>
          </a:p>
          <a:p>
            <a:pPr algn="ctr"/>
            <a:r>
              <a:rPr lang="ru-RU" altLang="ru-RU" sz="1400" dirty="0" smtClean="0">
                <a:solidFill>
                  <a:srgbClr val="0000CC"/>
                </a:solidFill>
                <a:latin typeface="Verdana" pitchFamily="34" charset="0"/>
              </a:rPr>
              <a:t>(данные с сайта МСХ РФ)</a:t>
            </a:r>
          </a:p>
        </p:txBody>
      </p:sp>
    </p:spTree>
    <p:extLst>
      <p:ext uri="{BB962C8B-B14F-4D97-AF65-F5344CB8AC3E}">
        <p14:creationId xmlns:p14="http://schemas.microsoft.com/office/powerpoint/2010/main" xmlns="" val="3553764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Rot="1" noChangeArrowheads="1"/>
          </p:cNvSpPr>
          <p:nvPr/>
        </p:nvSpPr>
        <p:spPr bwMode="auto">
          <a:xfrm>
            <a:off x="785786" y="765175"/>
            <a:ext cx="785818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800" b="1" dirty="0" smtClean="0">
                <a:solidFill>
                  <a:srgbClr val="0000CC"/>
                </a:solidFill>
                <a:latin typeface="Verdana" pitchFamily="34" charset="0"/>
                <a:ea typeface="+mn-ea"/>
                <a:cs typeface="Arial" charset="0"/>
              </a:rPr>
              <a:t>Пути достижения и стабилизации высокого уровня урожайности сои </a:t>
            </a:r>
          </a:p>
          <a:p>
            <a:pPr algn="l" eaLnBrk="1" hangingPunct="1">
              <a:defRPr/>
            </a:pPr>
            <a:endParaRPr lang="ru-RU" sz="3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</a:t>
            </a:r>
            <a:r>
              <a:rPr lang="ru-RU" sz="2800" b="1" dirty="0">
                <a:solidFill>
                  <a:srgbClr val="5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и</a:t>
            </a:r>
            <a:r>
              <a:rPr lang="ru-RU" sz="2800" b="1" dirty="0" smtClean="0">
                <a:solidFill>
                  <a:srgbClr val="5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спользование сортов</a:t>
            </a:r>
            <a:r>
              <a:rPr lang="ru-RU" sz="2800" b="1" dirty="0">
                <a:solidFill>
                  <a:srgbClr val="5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, наиболее пригодных для конкретных условий </a:t>
            </a:r>
            <a:r>
              <a:rPr lang="ru-RU" sz="2800" b="1" dirty="0" smtClean="0">
                <a:solidFill>
                  <a:srgbClr val="5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выращивания; </a:t>
            </a:r>
            <a:endParaRPr lang="ru-RU" sz="2800" b="1" dirty="0">
              <a:solidFill>
                <a:srgbClr val="5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  <a:p>
            <a:pPr algn="l" eaLnBrk="1" hangingPunct="1">
              <a:lnSpc>
                <a:spcPct val="80000"/>
              </a:lnSpc>
              <a:defRPr/>
            </a:pP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</a:t>
            </a:r>
            <a:r>
              <a:rPr lang="ru-RU" sz="2800" b="1" dirty="0" smtClean="0">
                <a:solidFill>
                  <a:srgbClr val="5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применение </a:t>
            </a:r>
            <a:r>
              <a:rPr lang="ru-RU" sz="2800" b="1" dirty="0">
                <a:solidFill>
                  <a:srgbClr val="5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элементов адаптивных технологий </a:t>
            </a:r>
            <a:r>
              <a:rPr lang="ru-RU" sz="2800" b="1" dirty="0" smtClean="0">
                <a:solidFill>
                  <a:srgbClr val="5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возделывания, обеспечивающих высокий уровень продуктивности посевов</a:t>
            </a:r>
            <a:endParaRPr lang="ru-RU" sz="2800" b="1" dirty="0">
              <a:solidFill>
                <a:srgbClr val="5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857224" y="2285992"/>
            <a:ext cx="3421062" cy="1627188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Зернового </a:t>
            </a: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типа</a:t>
            </a:r>
            <a:endParaRPr lang="ru-RU" sz="2400" b="1" i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5429256" y="2071678"/>
            <a:ext cx="3035300" cy="1576388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Специальные</a:t>
            </a:r>
            <a:endParaRPr lang="ru-RU" sz="2400" b="1" i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5357818" y="3714752"/>
            <a:ext cx="3355975" cy="650875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Укосные (на </a:t>
            </a:r>
            <a:r>
              <a:rPr lang="ru-RU" sz="1600" b="1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зел</a:t>
            </a:r>
            <a:r>
              <a:rPr lang="ru-RU" sz="16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. массу)</a:t>
            </a: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1142976" y="5143512"/>
            <a:ext cx="2857520" cy="815975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ГМ (в РФ нет)</a:t>
            </a:r>
            <a:endParaRPr lang="ru-RU" sz="1600" b="1" i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1142976" y="4143380"/>
            <a:ext cx="2860675" cy="815975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Без ГМ</a:t>
            </a: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5357818" y="5857892"/>
            <a:ext cx="3355975" cy="650875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Овощные</a:t>
            </a:r>
            <a:endParaRPr lang="ru-RU" sz="1600" b="1" i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5357818" y="5143512"/>
            <a:ext cx="3355975" cy="650875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Для консервирования</a:t>
            </a:r>
            <a:endParaRPr lang="ru-RU" sz="1600" b="1" i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5357818" y="4429132"/>
            <a:ext cx="3355975" cy="650875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0070C0"/>
              </a:gs>
              <a:gs pos="1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+mn-cs"/>
              </a:rPr>
              <a:t>Пищевые</a:t>
            </a:r>
            <a:endParaRPr lang="ru-RU" sz="1600" b="1" i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21" name="Пятиугольник 20"/>
          <p:cNvSpPr/>
          <p:nvPr/>
        </p:nvSpPr>
        <p:spPr>
          <a:xfrm flipH="1">
            <a:off x="1357290" y="0"/>
            <a:ext cx="7786710" cy="133985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/>
              <a:t>СОРТА СОИ </a:t>
            </a:r>
          </a:p>
          <a:p>
            <a:pPr algn="ctr">
              <a:defRPr/>
            </a:pPr>
            <a:r>
              <a:rPr lang="ru-RU" sz="2800" b="1" dirty="0" smtClean="0"/>
              <a:t>Деление по направлению использования</a:t>
            </a:r>
            <a:endParaRPr lang="ru-RU" sz="28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0"/>
          <p:cNvGrpSpPr>
            <a:grpSpLocks/>
          </p:cNvGrpSpPr>
          <p:nvPr/>
        </p:nvGrpSpPr>
        <p:grpSpPr bwMode="auto">
          <a:xfrm>
            <a:off x="131763" y="2198688"/>
            <a:ext cx="5083179" cy="1995487"/>
            <a:chOff x="1342" y="3413175"/>
            <a:chExt cx="7096125" cy="3143250"/>
          </a:xfrm>
        </p:grpSpPr>
        <p:sp>
          <p:nvSpPr>
            <p:cNvPr id="43033" name="object 2"/>
            <p:cNvSpPr>
              <a:spLocks/>
            </p:cNvSpPr>
            <p:nvPr/>
          </p:nvSpPr>
          <p:spPr bwMode="auto">
            <a:xfrm>
              <a:off x="1342" y="3413175"/>
              <a:ext cx="7096125" cy="657225"/>
            </a:xfrm>
            <a:custGeom>
              <a:avLst/>
              <a:gdLst>
                <a:gd name="T0" fmla="*/ 7096128 w 7096125"/>
                <a:gd name="T1" fmla="*/ 0 h 657225"/>
                <a:gd name="T2" fmla="*/ 0 w 7096125"/>
                <a:gd name="T3" fmla="*/ 0 h 657225"/>
                <a:gd name="T4" fmla="*/ 0 w 7096125"/>
                <a:gd name="T5" fmla="*/ 657110 h 657225"/>
                <a:gd name="T6" fmla="*/ 6421657 w 7096125"/>
                <a:gd name="T7" fmla="*/ 657110 h 657225"/>
                <a:gd name="T8" fmla="*/ 7096128 w 7096125"/>
                <a:gd name="T9" fmla="*/ 0 h 657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96125" h="657225">
                  <a:moveTo>
                    <a:pt x="7096128" y="0"/>
                  </a:moveTo>
                  <a:lnTo>
                    <a:pt x="0" y="0"/>
                  </a:lnTo>
                  <a:lnTo>
                    <a:pt x="0" y="657110"/>
                  </a:lnTo>
                  <a:lnTo>
                    <a:pt x="6421657" y="657110"/>
                  </a:lnTo>
                  <a:lnTo>
                    <a:pt x="7096128" y="0"/>
                  </a:lnTo>
                  <a:close/>
                </a:path>
              </a:pathLst>
            </a:custGeom>
            <a:solidFill>
              <a:srgbClr val="1BB22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034" name="object 4"/>
            <p:cNvSpPr>
              <a:spLocks/>
            </p:cNvSpPr>
            <p:nvPr/>
          </p:nvSpPr>
          <p:spPr bwMode="auto">
            <a:xfrm>
              <a:off x="1342" y="4203750"/>
              <a:ext cx="6372225" cy="657225"/>
            </a:xfrm>
            <a:custGeom>
              <a:avLst/>
              <a:gdLst>
                <a:gd name="T0" fmla="*/ 6372228 w 6372225"/>
                <a:gd name="T1" fmla="*/ 0 h 657225"/>
                <a:gd name="T2" fmla="*/ 0 w 6372225"/>
                <a:gd name="T3" fmla="*/ 0 h 657225"/>
                <a:gd name="T4" fmla="*/ 0 w 6372225"/>
                <a:gd name="T5" fmla="*/ 657110 h 657225"/>
                <a:gd name="T6" fmla="*/ 5697757 w 6372225"/>
                <a:gd name="T7" fmla="*/ 657110 h 657225"/>
                <a:gd name="T8" fmla="*/ 6372228 w 6372225"/>
                <a:gd name="T9" fmla="*/ 0 h 657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72225" h="657225">
                  <a:moveTo>
                    <a:pt x="6372228" y="0"/>
                  </a:moveTo>
                  <a:lnTo>
                    <a:pt x="0" y="0"/>
                  </a:lnTo>
                  <a:lnTo>
                    <a:pt x="0" y="657110"/>
                  </a:lnTo>
                  <a:lnTo>
                    <a:pt x="5697757" y="657110"/>
                  </a:lnTo>
                  <a:lnTo>
                    <a:pt x="6372228" y="0"/>
                  </a:lnTo>
                  <a:close/>
                </a:path>
              </a:pathLst>
            </a:custGeom>
            <a:solidFill>
              <a:srgbClr val="1BB22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035" name="object 6"/>
            <p:cNvSpPr>
              <a:spLocks/>
            </p:cNvSpPr>
            <p:nvPr/>
          </p:nvSpPr>
          <p:spPr bwMode="auto">
            <a:xfrm>
              <a:off x="1342" y="5051462"/>
              <a:ext cx="5524500" cy="657225"/>
            </a:xfrm>
            <a:custGeom>
              <a:avLst/>
              <a:gdLst>
                <a:gd name="T0" fmla="*/ 5524503 w 5524500"/>
                <a:gd name="T1" fmla="*/ 0 h 657225"/>
                <a:gd name="T2" fmla="*/ 0 w 5524500"/>
                <a:gd name="T3" fmla="*/ 0 h 657225"/>
                <a:gd name="T4" fmla="*/ 0 w 5524500"/>
                <a:gd name="T5" fmla="*/ 657123 h 657225"/>
                <a:gd name="T6" fmla="*/ 4850032 w 5524500"/>
                <a:gd name="T7" fmla="*/ 657123 h 657225"/>
                <a:gd name="T8" fmla="*/ 5524503 w 5524500"/>
                <a:gd name="T9" fmla="*/ 0 h 657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24500" h="657225">
                  <a:moveTo>
                    <a:pt x="5524503" y="0"/>
                  </a:moveTo>
                  <a:lnTo>
                    <a:pt x="0" y="0"/>
                  </a:lnTo>
                  <a:lnTo>
                    <a:pt x="0" y="657123"/>
                  </a:lnTo>
                  <a:lnTo>
                    <a:pt x="4850032" y="657123"/>
                  </a:lnTo>
                  <a:lnTo>
                    <a:pt x="5524503" y="0"/>
                  </a:lnTo>
                  <a:close/>
                </a:path>
              </a:pathLst>
            </a:custGeom>
            <a:solidFill>
              <a:srgbClr val="1BB22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036" name="object 7"/>
            <p:cNvSpPr>
              <a:spLocks/>
            </p:cNvSpPr>
            <p:nvPr/>
          </p:nvSpPr>
          <p:spPr bwMode="auto">
            <a:xfrm>
              <a:off x="1342" y="5899174"/>
              <a:ext cx="4685499" cy="657251"/>
            </a:xfrm>
            <a:custGeom>
              <a:avLst/>
              <a:gdLst>
                <a:gd name="T0" fmla="*/ 4425042 w 4752975"/>
                <a:gd name="T1" fmla="*/ 0 h 657225"/>
                <a:gd name="T2" fmla="*/ 0 w 4752975"/>
                <a:gd name="T3" fmla="*/ 0 h 657225"/>
                <a:gd name="T4" fmla="*/ 0 w 4752975"/>
                <a:gd name="T5" fmla="*/ 657240 h 657225"/>
                <a:gd name="T6" fmla="*/ 3797106 w 4752975"/>
                <a:gd name="T7" fmla="*/ 657240 h 657225"/>
                <a:gd name="T8" fmla="*/ 4425042 w 4752975"/>
                <a:gd name="T9" fmla="*/ 0 h 657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52975" h="657225">
                  <a:moveTo>
                    <a:pt x="4752978" y="0"/>
                  </a:moveTo>
                  <a:lnTo>
                    <a:pt x="0" y="0"/>
                  </a:lnTo>
                  <a:lnTo>
                    <a:pt x="0" y="657110"/>
                  </a:lnTo>
                  <a:lnTo>
                    <a:pt x="4078507" y="657110"/>
                  </a:lnTo>
                  <a:lnTo>
                    <a:pt x="4752978" y="0"/>
                  </a:lnTo>
                  <a:close/>
                </a:path>
              </a:pathLst>
            </a:custGeom>
            <a:solidFill>
              <a:srgbClr val="1BB22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Группа 39"/>
          <p:cNvGrpSpPr>
            <a:grpSpLocks/>
          </p:cNvGrpSpPr>
          <p:nvPr/>
        </p:nvGrpSpPr>
        <p:grpSpPr bwMode="auto">
          <a:xfrm>
            <a:off x="214282" y="2357430"/>
            <a:ext cx="8632856" cy="1844683"/>
            <a:chOff x="338373" y="3713077"/>
            <a:chExt cx="13594670" cy="2905908"/>
          </a:xfrm>
        </p:grpSpPr>
        <p:sp>
          <p:nvSpPr>
            <p:cNvPr id="43017" name="object 10"/>
            <p:cNvSpPr>
              <a:spLocks/>
            </p:cNvSpPr>
            <p:nvPr/>
          </p:nvSpPr>
          <p:spPr bwMode="auto">
            <a:xfrm>
              <a:off x="338373" y="5288573"/>
              <a:ext cx="2744470" cy="293371"/>
            </a:xfrm>
            <a:custGeom>
              <a:avLst/>
              <a:gdLst>
                <a:gd name="T0" fmla="*/ 0 w 2744470"/>
                <a:gd name="T1" fmla="*/ 241249 h 293370"/>
                <a:gd name="T2" fmla="*/ 66154 w 2744470"/>
                <a:gd name="T3" fmla="*/ 245605 h 293370"/>
                <a:gd name="T4" fmla="*/ 195685 w 2744470"/>
                <a:gd name="T5" fmla="*/ 47536 h 293370"/>
                <a:gd name="T6" fmla="*/ 200439 w 2744470"/>
                <a:gd name="T7" fmla="*/ 245605 h 293370"/>
                <a:gd name="T8" fmla="*/ 133891 w 2744470"/>
                <a:gd name="T9" fmla="*/ 47536 h 293370"/>
                <a:gd name="T10" fmla="*/ 200041 w 2744470"/>
                <a:gd name="T11" fmla="*/ 51892 h 293370"/>
                <a:gd name="T12" fmla="*/ 379094 w 2744470"/>
                <a:gd name="T13" fmla="*/ 276898 h 293370"/>
                <a:gd name="T14" fmla="*/ 372988 w 2744470"/>
                <a:gd name="T15" fmla="*/ 165582 h 293370"/>
                <a:gd name="T16" fmla="*/ 289962 w 2744470"/>
                <a:gd name="T17" fmla="*/ 287197 h 293370"/>
                <a:gd name="T18" fmla="*/ 374816 w 2744470"/>
                <a:gd name="T19" fmla="*/ 123990 h 293370"/>
                <a:gd name="T20" fmla="*/ 379094 w 2744470"/>
                <a:gd name="T21" fmla="*/ 16243 h 293370"/>
                <a:gd name="T22" fmla="*/ 447230 w 2744470"/>
                <a:gd name="T23" fmla="*/ 40411 h 293370"/>
                <a:gd name="T24" fmla="*/ 474954 w 2744470"/>
                <a:gd name="T25" fmla="*/ 51498 h 293370"/>
                <a:gd name="T26" fmla="*/ 682538 w 2744470"/>
                <a:gd name="T27" fmla="*/ 245605 h 293370"/>
                <a:gd name="T28" fmla="*/ 543090 w 2744470"/>
                <a:gd name="T29" fmla="*/ 47536 h 293370"/>
                <a:gd name="T30" fmla="*/ 618744 w 2744470"/>
                <a:gd name="T31" fmla="*/ 47536 h 293370"/>
                <a:gd name="T32" fmla="*/ 682538 w 2744470"/>
                <a:gd name="T33" fmla="*/ 245605 h 293370"/>
                <a:gd name="T34" fmla="*/ 892467 w 2744470"/>
                <a:gd name="T35" fmla="*/ 5943 h 293370"/>
                <a:gd name="T36" fmla="*/ 783920 w 2744470"/>
                <a:gd name="T37" fmla="*/ 189356 h 293370"/>
                <a:gd name="T38" fmla="*/ 783920 w 2744470"/>
                <a:gd name="T39" fmla="*/ 47536 h 293370"/>
                <a:gd name="T40" fmla="*/ 872655 w 2744470"/>
                <a:gd name="T41" fmla="*/ 47536 h 293370"/>
                <a:gd name="T42" fmla="*/ 934419 w 2744470"/>
                <a:gd name="T43" fmla="*/ 147764 h 293370"/>
                <a:gd name="T44" fmla="*/ 1140040 w 2744470"/>
                <a:gd name="T45" fmla="*/ 5943 h 293370"/>
                <a:gd name="T46" fmla="*/ 1027938 w 2744470"/>
                <a:gd name="T47" fmla="*/ 287197 h 293370"/>
                <a:gd name="T48" fmla="*/ 1023581 w 2744470"/>
                <a:gd name="T49" fmla="*/ 225005 h 293370"/>
                <a:gd name="T50" fmla="*/ 1140040 w 2744470"/>
                <a:gd name="T51" fmla="*/ 5943 h 293370"/>
                <a:gd name="T52" fmla="*/ 1144396 w 2744470"/>
                <a:gd name="T53" fmla="*/ 224612 h 293370"/>
                <a:gd name="T54" fmla="*/ 1189951 w 2744470"/>
                <a:gd name="T55" fmla="*/ 51498 h 293370"/>
                <a:gd name="T56" fmla="*/ 1237488 w 2744470"/>
                <a:gd name="T57" fmla="*/ 51892 h 293370"/>
                <a:gd name="T58" fmla="*/ 1437919 w 2744470"/>
                <a:gd name="T59" fmla="*/ 245605 h 293370"/>
                <a:gd name="T60" fmla="*/ 1303642 w 2744470"/>
                <a:gd name="T61" fmla="*/ 47536 h 293370"/>
                <a:gd name="T62" fmla="*/ 1375727 w 2744470"/>
                <a:gd name="T63" fmla="*/ 245605 h 293370"/>
                <a:gd name="T64" fmla="*/ 1433169 w 2744470"/>
                <a:gd name="T65" fmla="*/ 47536 h 293370"/>
                <a:gd name="T66" fmla="*/ 1437525 w 2744470"/>
                <a:gd name="T67" fmla="*/ 101015 h 293370"/>
                <a:gd name="T68" fmla="*/ 1481493 w 2744470"/>
                <a:gd name="T69" fmla="*/ 5943 h 293370"/>
                <a:gd name="T70" fmla="*/ 1681543 w 2744470"/>
                <a:gd name="T71" fmla="*/ 47536 h 293370"/>
                <a:gd name="T72" fmla="*/ 1635988 w 2744470"/>
                <a:gd name="T73" fmla="*/ 287197 h 293370"/>
                <a:gd name="T74" fmla="*/ 1736991 w 2744470"/>
                <a:gd name="T75" fmla="*/ 5943 h 293370"/>
                <a:gd name="T76" fmla="*/ 1782546 w 2744470"/>
                <a:gd name="T77" fmla="*/ 245605 h 293370"/>
                <a:gd name="T78" fmla="*/ 1782546 w 2744470"/>
                <a:gd name="T79" fmla="*/ 119634 h 293370"/>
                <a:gd name="T80" fmla="*/ 2167191 w 2744470"/>
                <a:gd name="T81" fmla="*/ 5943 h 293370"/>
                <a:gd name="T82" fmla="*/ 1928329 w 2744470"/>
                <a:gd name="T83" fmla="*/ 252729 h 293370"/>
                <a:gd name="T84" fmla="*/ 2038045 w 2744470"/>
                <a:gd name="T85" fmla="*/ 47536 h 293370"/>
                <a:gd name="T86" fmla="*/ 2121636 w 2744470"/>
                <a:gd name="T87" fmla="*/ 47536 h 293370"/>
                <a:gd name="T88" fmla="*/ 2509037 w 2744470"/>
                <a:gd name="T89" fmla="*/ 5943 h 293370"/>
                <a:gd name="T90" fmla="*/ 2509037 w 2744470"/>
                <a:gd name="T91" fmla="*/ 5943 h 293370"/>
                <a:gd name="T92" fmla="*/ 2376741 w 2744470"/>
                <a:gd name="T93" fmla="*/ 287197 h 293370"/>
                <a:gd name="T94" fmla="*/ 2417614 w 2744470"/>
                <a:gd name="T95" fmla="*/ 149733 h 293370"/>
                <a:gd name="T96" fmla="*/ 2417614 w 2744470"/>
                <a:gd name="T97" fmla="*/ 149733 h 293370"/>
                <a:gd name="T98" fmla="*/ 2355748 w 2744470"/>
                <a:gd name="T99" fmla="*/ 245605 h 293370"/>
                <a:gd name="T100" fmla="*/ 2417614 w 2744470"/>
                <a:gd name="T101" fmla="*/ 149733 h 293370"/>
                <a:gd name="T102" fmla="*/ 2743936 w 2744470"/>
                <a:gd name="T103" fmla="*/ 287197 h 293370"/>
                <a:gd name="T104" fmla="*/ 2727299 w 2744470"/>
                <a:gd name="T105" fmla="*/ 161226 h 293370"/>
                <a:gd name="T106" fmla="*/ 2743936 w 2744470"/>
                <a:gd name="T107" fmla="*/ 47536 h 29337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744470" h="293370">
                  <a:moveTo>
                    <a:pt x="154091" y="5943"/>
                  </a:moveTo>
                  <a:lnTo>
                    <a:pt x="45951" y="5943"/>
                  </a:lnTo>
                  <a:lnTo>
                    <a:pt x="0" y="51892"/>
                  </a:lnTo>
                  <a:lnTo>
                    <a:pt x="0" y="241249"/>
                  </a:lnTo>
                  <a:lnTo>
                    <a:pt x="45951" y="287197"/>
                  </a:lnTo>
                  <a:lnTo>
                    <a:pt x="158846" y="287197"/>
                  </a:lnTo>
                  <a:lnTo>
                    <a:pt x="200439" y="245605"/>
                  </a:lnTo>
                  <a:lnTo>
                    <a:pt x="66154" y="245605"/>
                  </a:lnTo>
                  <a:lnTo>
                    <a:pt x="45554" y="225005"/>
                  </a:lnTo>
                  <a:lnTo>
                    <a:pt x="45554" y="68135"/>
                  </a:lnTo>
                  <a:lnTo>
                    <a:pt x="66154" y="47536"/>
                  </a:lnTo>
                  <a:lnTo>
                    <a:pt x="195685" y="47536"/>
                  </a:lnTo>
                  <a:lnTo>
                    <a:pt x="154091" y="5943"/>
                  </a:lnTo>
                  <a:close/>
                </a:path>
                <a:path w="2744470" h="293370">
                  <a:moveTo>
                    <a:pt x="173106" y="210743"/>
                  </a:moveTo>
                  <a:lnTo>
                    <a:pt x="138247" y="245605"/>
                  </a:lnTo>
                  <a:lnTo>
                    <a:pt x="200439" y="245605"/>
                  </a:lnTo>
                  <a:lnTo>
                    <a:pt x="204401" y="241642"/>
                  </a:lnTo>
                  <a:lnTo>
                    <a:pt x="173106" y="210743"/>
                  </a:lnTo>
                  <a:close/>
                </a:path>
                <a:path w="2744470" h="293370">
                  <a:moveTo>
                    <a:pt x="195685" y="47536"/>
                  </a:moveTo>
                  <a:lnTo>
                    <a:pt x="133891" y="47536"/>
                  </a:lnTo>
                  <a:lnTo>
                    <a:pt x="154486" y="68135"/>
                  </a:lnTo>
                  <a:lnTo>
                    <a:pt x="154486" y="101015"/>
                  </a:lnTo>
                  <a:lnTo>
                    <a:pt x="200041" y="101015"/>
                  </a:lnTo>
                  <a:lnTo>
                    <a:pt x="200041" y="51892"/>
                  </a:lnTo>
                  <a:lnTo>
                    <a:pt x="195685" y="47536"/>
                  </a:lnTo>
                  <a:close/>
                </a:path>
                <a:path w="2744470" h="293370">
                  <a:moveTo>
                    <a:pt x="372988" y="165582"/>
                  </a:moveTo>
                  <a:lnTo>
                    <a:pt x="322046" y="165582"/>
                  </a:lnTo>
                  <a:lnTo>
                    <a:pt x="379094" y="276898"/>
                  </a:lnTo>
                  <a:lnTo>
                    <a:pt x="433755" y="293141"/>
                  </a:lnTo>
                  <a:lnTo>
                    <a:pt x="447230" y="252729"/>
                  </a:lnTo>
                  <a:lnTo>
                    <a:pt x="412369" y="242430"/>
                  </a:lnTo>
                  <a:lnTo>
                    <a:pt x="372988" y="165582"/>
                  </a:lnTo>
                  <a:close/>
                </a:path>
                <a:path w="2744470" h="293370">
                  <a:moveTo>
                    <a:pt x="289962" y="5943"/>
                  </a:moveTo>
                  <a:lnTo>
                    <a:pt x="244011" y="5943"/>
                  </a:lnTo>
                  <a:lnTo>
                    <a:pt x="244011" y="287197"/>
                  </a:lnTo>
                  <a:lnTo>
                    <a:pt x="289962" y="287197"/>
                  </a:lnTo>
                  <a:lnTo>
                    <a:pt x="289962" y="165582"/>
                  </a:lnTo>
                  <a:lnTo>
                    <a:pt x="372988" y="165582"/>
                  </a:lnTo>
                  <a:lnTo>
                    <a:pt x="363245" y="146570"/>
                  </a:lnTo>
                  <a:lnTo>
                    <a:pt x="374816" y="123990"/>
                  </a:lnTo>
                  <a:lnTo>
                    <a:pt x="289962" y="123990"/>
                  </a:lnTo>
                  <a:lnTo>
                    <a:pt x="289962" y="5943"/>
                  </a:lnTo>
                  <a:close/>
                </a:path>
                <a:path w="2744470" h="293370">
                  <a:moveTo>
                    <a:pt x="433755" y="0"/>
                  </a:moveTo>
                  <a:lnTo>
                    <a:pt x="379094" y="16243"/>
                  </a:lnTo>
                  <a:lnTo>
                    <a:pt x="324027" y="123990"/>
                  </a:lnTo>
                  <a:lnTo>
                    <a:pt x="374816" y="123990"/>
                  </a:lnTo>
                  <a:lnTo>
                    <a:pt x="412369" y="50711"/>
                  </a:lnTo>
                  <a:lnTo>
                    <a:pt x="447230" y="40411"/>
                  </a:lnTo>
                  <a:lnTo>
                    <a:pt x="433755" y="0"/>
                  </a:lnTo>
                  <a:close/>
                </a:path>
                <a:path w="2744470" h="293370">
                  <a:moveTo>
                    <a:pt x="636968" y="5943"/>
                  </a:moveTo>
                  <a:lnTo>
                    <a:pt x="524865" y="5943"/>
                  </a:lnTo>
                  <a:lnTo>
                    <a:pt x="474954" y="51498"/>
                  </a:lnTo>
                  <a:lnTo>
                    <a:pt x="474954" y="241642"/>
                  </a:lnTo>
                  <a:lnTo>
                    <a:pt x="524865" y="287197"/>
                  </a:lnTo>
                  <a:lnTo>
                    <a:pt x="636968" y="287197"/>
                  </a:lnTo>
                  <a:lnTo>
                    <a:pt x="682538" y="245605"/>
                  </a:lnTo>
                  <a:lnTo>
                    <a:pt x="543090" y="245605"/>
                  </a:lnTo>
                  <a:lnTo>
                    <a:pt x="520509" y="225005"/>
                  </a:lnTo>
                  <a:lnTo>
                    <a:pt x="520509" y="68529"/>
                  </a:lnTo>
                  <a:lnTo>
                    <a:pt x="543090" y="47536"/>
                  </a:lnTo>
                  <a:lnTo>
                    <a:pt x="682538" y="47536"/>
                  </a:lnTo>
                  <a:lnTo>
                    <a:pt x="636968" y="5943"/>
                  </a:lnTo>
                  <a:close/>
                </a:path>
                <a:path w="2744470" h="293370">
                  <a:moveTo>
                    <a:pt x="682538" y="47536"/>
                  </a:moveTo>
                  <a:lnTo>
                    <a:pt x="618744" y="47536"/>
                  </a:lnTo>
                  <a:lnTo>
                    <a:pt x="641324" y="68529"/>
                  </a:lnTo>
                  <a:lnTo>
                    <a:pt x="641324" y="224612"/>
                  </a:lnTo>
                  <a:lnTo>
                    <a:pt x="618744" y="245605"/>
                  </a:lnTo>
                  <a:lnTo>
                    <a:pt x="682538" y="245605"/>
                  </a:lnTo>
                  <a:lnTo>
                    <a:pt x="686879" y="241642"/>
                  </a:lnTo>
                  <a:lnTo>
                    <a:pt x="686879" y="51498"/>
                  </a:lnTo>
                  <a:lnTo>
                    <a:pt x="682538" y="47536"/>
                  </a:lnTo>
                  <a:close/>
                </a:path>
                <a:path w="2744470" h="293370">
                  <a:moveTo>
                    <a:pt x="892467" y="5943"/>
                  </a:moveTo>
                  <a:lnTo>
                    <a:pt x="738377" y="5943"/>
                  </a:lnTo>
                  <a:lnTo>
                    <a:pt x="738377" y="287197"/>
                  </a:lnTo>
                  <a:lnTo>
                    <a:pt x="783920" y="287197"/>
                  </a:lnTo>
                  <a:lnTo>
                    <a:pt x="783920" y="189356"/>
                  </a:lnTo>
                  <a:lnTo>
                    <a:pt x="892467" y="189356"/>
                  </a:lnTo>
                  <a:lnTo>
                    <a:pt x="934419" y="147764"/>
                  </a:lnTo>
                  <a:lnTo>
                    <a:pt x="783920" y="147764"/>
                  </a:lnTo>
                  <a:lnTo>
                    <a:pt x="783920" y="47536"/>
                  </a:lnTo>
                  <a:lnTo>
                    <a:pt x="934419" y="47536"/>
                  </a:lnTo>
                  <a:lnTo>
                    <a:pt x="892467" y="5943"/>
                  </a:lnTo>
                  <a:close/>
                </a:path>
                <a:path w="2744470" h="293370">
                  <a:moveTo>
                    <a:pt x="934419" y="47536"/>
                  </a:moveTo>
                  <a:lnTo>
                    <a:pt x="872655" y="47536"/>
                  </a:lnTo>
                  <a:lnTo>
                    <a:pt x="892860" y="68135"/>
                  </a:lnTo>
                  <a:lnTo>
                    <a:pt x="892860" y="127165"/>
                  </a:lnTo>
                  <a:lnTo>
                    <a:pt x="872655" y="147764"/>
                  </a:lnTo>
                  <a:lnTo>
                    <a:pt x="934419" y="147764"/>
                  </a:lnTo>
                  <a:lnTo>
                    <a:pt x="938415" y="143802"/>
                  </a:lnTo>
                  <a:lnTo>
                    <a:pt x="938415" y="51498"/>
                  </a:lnTo>
                  <a:lnTo>
                    <a:pt x="934419" y="47536"/>
                  </a:lnTo>
                  <a:close/>
                </a:path>
                <a:path w="2744470" h="293370">
                  <a:moveTo>
                    <a:pt x="1140040" y="5943"/>
                  </a:moveTo>
                  <a:lnTo>
                    <a:pt x="1027938" y="5943"/>
                  </a:lnTo>
                  <a:lnTo>
                    <a:pt x="978026" y="51498"/>
                  </a:lnTo>
                  <a:lnTo>
                    <a:pt x="978026" y="241642"/>
                  </a:lnTo>
                  <a:lnTo>
                    <a:pt x="1027938" y="287197"/>
                  </a:lnTo>
                  <a:lnTo>
                    <a:pt x="1140040" y="287197"/>
                  </a:lnTo>
                  <a:lnTo>
                    <a:pt x="1185610" y="245605"/>
                  </a:lnTo>
                  <a:lnTo>
                    <a:pt x="1046162" y="245605"/>
                  </a:lnTo>
                  <a:lnTo>
                    <a:pt x="1023581" y="225005"/>
                  </a:lnTo>
                  <a:lnTo>
                    <a:pt x="1023581" y="68529"/>
                  </a:lnTo>
                  <a:lnTo>
                    <a:pt x="1046162" y="47536"/>
                  </a:lnTo>
                  <a:lnTo>
                    <a:pt x="1185610" y="47536"/>
                  </a:lnTo>
                  <a:lnTo>
                    <a:pt x="1140040" y="5943"/>
                  </a:lnTo>
                  <a:close/>
                </a:path>
                <a:path w="2744470" h="293370">
                  <a:moveTo>
                    <a:pt x="1185610" y="47536"/>
                  </a:moveTo>
                  <a:lnTo>
                    <a:pt x="1121816" y="47536"/>
                  </a:lnTo>
                  <a:lnTo>
                    <a:pt x="1144396" y="68529"/>
                  </a:lnTo>
                  <a:lnTo>
                    <a:pt x="1144396" y="224612"/>
                  </a:lnTo>
                  <a:lnTo>
                    <a:pt x="1121816" y="245605"/>
                  </a:lnTo>
                  <a:lnTo>
                    <a:pt x="1185610" y="245605"/>
                  </a:lnTo>
                  <a:lnTo>
                    <a:pt x="1189951" y="241642"/>
                  </a:lnTo>
                  <a:lnTo>
                    <a:pt x="1189951" y="51498"/>
                  </a:lnTo>
                  <a:lnTo>
                    <a:pt x="1185610" y="47536"/>
                  </a:lnTo>
                  <a:close/>
                </a:path>
                <a:path w="2744470" h="293370">
                  <a:moveTo>
                    <a:pt x="1391577" y="5943"/>
                  </a:moveTo>
                  <a:lnTo>
                    <a:pt x="1283436" y="5943"/>
                  </a:lnTo>
                  <a:lnTo>
                    <a:pt x="1237488" y="51892"/>
                  </a:lnTo>
                  <a:lnTo>
                    <a:pt x="1237488" y="241249"/>
                  </a:lnTo>
                  <a:lnTo>
                    <a:pt x="1283436" y="287197"/>
                  </a:lnTo>
                  <a:lnTo>
                    <a:pt x="1396326" y="287197"/>
                  </a:lnTo>
                  <a:lnTo>
                    <a:pt x="1437919" y="245605"/>
                  </a:lnTo>
                  <a:lnTo>
                    <a:pt x="1303642" y="245605"/>
                  </a:lnTo>
                  <a:lnTo>
                    <a:pt x="1283042" y="225005"/>
                  </a:lnTo>
                  <a:lnTo>
                    <a:pt x="1283042" y="68135"/>
                  </a:lnTo>
                  <a:lnTo>
                    <a:pt x="1303642" y="47536"/>
                  </a:lnTo>
                  <a:lnTo>
                    <a:pt x="1433169" y="47536"/>
                  </a:lnTo>
                  <a:lnTo>
                    <a:pt x="1391577" y="5943"/>
                  </a:lnTo>
                  <a:close/>
                </a:path>
                <a:path w="2744470" h="293370">
                  <a:moveTo>
                    <a:pt x="1410589" y="210743"/>
                  </a:moveTo>
                  <a:lnTo>
                    <a:pt x="1375727" y="245605"/>
                  </a:lnTo>
                  <a:lnTo>
                    <a:pt x="1437919" y="245605"/>
                  </a:lnTo>
                  <a:lnTo>
                    <a:pt x="1441881" y="241642"/>
                  </a:lnTo>
                  <a:lnTo>
                    <a:pt x="1410589" y="210743"/>
                  </a:lnTo>
                  <a:close/>
                </a:path>
                <a:path w="2744470" h="293370">
                  <a:moveTo>
                    <a:pt x="1433169" y="47536"/>
                  </a:moveTo>
                  <a:lnTo>
                    <a:pt x="1371384" y="47536"/>
                  </a:lnTo>
                  <a:lnTo>
                    <a:pt x="1391970" y="68135"/>
                  </a:lnTo>
                  <a:lnTo>
                    <a:pt x="1391970" y="101015"/>
                  </a:lnTo>
                  <a:lnTo>
                    <a:pt x="1437525" y="101015"/>
                  </a:lnTo>
                  <a:lnTo>
                    <a:pt x="1437525" y="51892"/>
                  </a:lnTo>
                  <a:lnTo>
                    <a:pt x="1433169" y="47536"/>
                  </a:lnTo>
                  <a:close/>
                </a:path>
                <a:path w="2744470" h="293370">
                  <a:moveTo>
                    <a:pt x="1681543" y="5943"/>
                  </a:moveTo>
                  <a:lnTo>
                    <a:pt x="1481493" y="5943"/>
                  </a:lnTo>
                  <a:lnTo>
                    <a:pt x="1481493" y="287197"/>
                  </a:lnTo>
                  <a:lnTo>
                    <a:pt x="1527048" y="287197"/>
                  </a:lnTo>
                  <a:lnTo>
                    <a:pt x="1527048" y="47536"/>
                  </a:lnTo>
                  <a:lnTo>
                    <a:pt x="1681543" y="47536"/>
                  </a:lnTo>
                  <a:lnTo>
                    <a:pt x="1681543" y="5943"/>
                  </a:lnTo>
                  <a:close/>
                </a:path>
                <a:path w="2744470" h="293370">
                  <a:moveTo>
                    <a:pt x="1681543" y="47536"/>
                  </a:moveTo>
                  <a:lnTo>
                    <a:pt x="1635988" y="47536"/>
                  </a:lnTo>
                  <a:lnTo>
                    <a:pt x="1635988" y="287197"/>
                  </a:lnTo>
                  <a:lnTo>
                    <a:pt x="1681543" y="287197"/>
                  </a:lnTo>
                  <a:lnTo>
                    <a:pt x="1681543" y="47536"/>
                  </a:lnTo>
                  <a:close/>
                </a:path>
                <a:path w="2744470" h="293370">
                  <a:moveTo>
                    <a:pt x="1916442" y="5943"/>
                  </a:moveTo>
                  <a:lnTo>
                    <a:pt x="1736991" y="5943"/>
                  </a:lnTo>
                  <a:lnTo>
                    <a:pt x="1736991" y="287197"/>
                  </a:lnTo>
                  <a:lnTo>
                    <a:pt x="1916442" y="287197"/>
                  </a:lnTo>
                  <a:lnTo>
                    <a:pt x="1916442" y="245605"/>
                  </a:lnTo>
                  <a:lnTo>
                    <a:pt x="1782546" y="245605"/>
                  </a:lnTo>
                  <a:lnTo>
                    <a:pt x="1782546" y="161226"/>
                  </a:lnTo>
                  <a:lnTo>
                    <a:pt x="1899805" y="161226"/>
                  </a:lnTo>
                  <a:lnTo>
                    <a:pt x="1899805" y="119634"/>
                  </a:lnTo>
                  <a:lnTo>
                    <a:pt x="1782546" y="119634"/>
                  </a:lnTo>
                  <a:lnTo>
                    <a:pt x="1782546" y="47536"/>
                  </a:lnTo>
                  <a:lnTo>
                    <a:pt x="1916442" y="47536"/>
                  </a:lnTo>
                  <a:lnTo>
                    <a:pt x="1916442" y="5943"/>
                  </a:lnTo>
                  <a:close/>
                </a:path>
                <a:path w="2744470" h="293370">
                  <a:moveTo>
                    <a:pt x="2167191" y="5943"/>
                  </a:moveTo>
                  <a:lnTo>
                    <a:pt x="1996859" y="5943"/>
                  </a:lnTo>
                  <a:lnTo>
                    <a:pt x="1973884" y="228168"/>
                  </a:lnTo>
                  <a:lnTo>
                    <a:pt x="1960410" y="242036"/>
                  </a:lnTo>
                  <a:lnTo>
                    <a:pt x="1928329" y="252729"/>
                  </a:lnTo>
                  <a:lnTo>
                    <a:pt x="1941791" y="293141"/>
                  </a:lnTo>
                  <a:lnTo>
                    <a:pt x="1985759" y="278472"/>
                  </a:lnTo>
                  <a:lnTo>
                    <a:pt x="2017852" y="245605"/>
                  </a:lnTo>
                  <a:lnTo>
                    <a:pt x="2038045" y="47536"/>
                  </a:lnTo>
                  <a:lnTo>
                    <a:pt x="2167191" y="47536"/>
                  </a:lnTo>
                  <a:lnTo>
                    <a:pt x="2167191" y="5943"/>
                  </a:lnTo>
                  <a:close/>
                </a:path>
                <a:path w="2744470" h="293370">
                  <a:moveTo>
                    <a:pt x="2167191" y="47536"/>
                  </a:moveTo>
                  <a:lnTo>
                    <a:pt x="2121636" y="47536"/>
                  </a:lnTo>
                  <a:lnTo>
                    <a:pt x="2121636" y="287197"/>
                  </a:lnTo>
                  <a:lnTo>
                    <a:pt x="2167191" y="287197"/>
                  </a:lnTo>
                  <a:lnTo>
                    <a:pt x="2167191" y="47536"/>
                  </a:lnTo>
                  <a:close/>
                </a:path>
                <a:path w="2744470" h="293370">
                  <a:moveTo>
                    <a:pt x="2509037" y="5943"/>
                  </a:moveTo>
                  <a:lnTo>
                    <a:pt x="2463482" y="5943"/>
                  </a:lnTo>
                  <a:lnTo>
                    <a:pt x="2463482" y="287197"/>
                  </a:lnTo>
                  <a:lnTo>
                    <a:pt x="2509037" y="287197"/>
                  </a:lnTo>
                  <a:lnTo>
                    <a:pt x="2509037" y="5943"/>
                  </a:lnTo>
                  <a:close/>
                </a:path>
                <a:path w="2744470" h="293370">
                  <a:moveTo>
                    <a:pt x="2268194" y="5943"/>
                  </a:moveTo>
                  <a:lnTo>
                    <a:pt x="2222639" y="5943"/>
                  </a:lnTo>
                  <a:lnTo>
                    <a:pt x="2222639" y="287197"/>
                  </a:lnTo>
                  <a:lnTo>
                    <a:pt x="2376741" y="287197"/>
                  </a:lnTo>
                  <a:lnTo>
                    <a:pt x="2417616" y="245605"/>
                  </a:lnTo>
                  <a:lnTo>
                    <a:pt x="2268194" y="245605"/>
                  </a:lnTo>
                  <a:lnTo>
                    <a:pt x="2268194" y="149733"/>
                  </a:lnTo>
                  <a:lnTo>
                    <a:pt x="2417614" y="149733"/>
                  </a:lnTo>
                  <a:lnTo>
                    <a:pt x="2376741" y="108153"/>
                  </a:lnTo>
                  <a:lnTo>
                    <a:pt x="2268194" y="108153"/>
                  </a:lnTo>
                  <a:lnTo>
                    <a:pt x="2268194" y="5943"/>
                  </a:lnTo>
                  <a:close/>
                </a:path>
                <a:path w="2744470" h="293370">
                  <a:moveTo>
                    <a:pt x="2417614" y="149733"/>
                  </a:moveTo>
                  <a:lnTo>
                    <a:pt x="2355748" y="149733"/>
                  </a:lnTo>
                  <a:lnTo>
                    <a:pt x="2376741" y="170738"/>
                  </a:lnTo>
                  <a:lnTo>
                    <a:pt x="2376741" y="224612"/>
                  </a:lnTo>
                  <a:lnTo>
                    <a:pt x="2355748" y="245605"/>
                  </a:lnTo>
                  <a:lnTo>
                    <a:pt x="2417616" y="245605"/>
                  </a:lnTo>
                  <a:lnTo>
                    <a:pt x="2422296" y="240842"/>
                  </a:lnTo>
                  <a:lnTo>
                    <a:pt x="2422296" y="154495"/>
                  </a:lnTo>
                  <a:lnTo>
                    <a:pt x="2417614" y="149733"/>
                  </a:lnTo>
                  <a:close/>
                </a:path>
                <a:path w="2744470" h="293370">
                  <a:moveTo>
                    <a:pt x="2743936" y="5943"/>
                  </a:moveTo>
                  <a:lnTo>
                    <a:pt x="2564498" y="5943"/>
                  </a:lnTo>
                  <a:lnTo>
                    <a:pt x="2564498" y="287197"/>
                  </a:lnTo>
                  <a:lnTo>
                    <a:pt x="2743936" y="287197"/>
                  </a:lnTo>
                  <a:lnTo>
                    <a:pt x="2743936" y="245605"/>
                  </a:lnTo>
                  <a:lnTo>
                    <a:pt x="2610053" y="245605"/>
                  </a:lnTo>
                  <a:lnTo>
                    <a:pt x="2610053" y="161226"/>
                  </a:lnTo>
                  <a:lnTo>
                    <a:pt x="2727299" y="161226"/>
                  </a:lnTo>
                  <a:lnTo>
                    <a:pt x="2727299" y="119634"/>
                  </a:lnTo>
                  <a:lnTo>
                    <a:pt x="2610053" y="119634"/>
                  </a:lnTo>
                  <a:lnTo>
                    <a:pt x="2610053" y="47536"/>
                  </a:lnTo>
                  <a:lnTo>
                    <a:pt x="2743936" y="47536"/>
                  </a:lnTo>
                  <a:lnTo>
                    <a:pt x="2743936" y="59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018" name="object 11"/>
            <p:cNvSpPr>
              <a:spLocks/>
            </p:cNvSpPr>
            <p:nvPr/>
          </p:nvSpPr>
          <p:spPr bwMode="auto">
            <a:xfrm>
              <a:off x="563368" y="4388289"/>
              <a:ext cx="2712085" cy="289560"/>
            </a:xfrm>
            <a:custGeom>
              <a:avLst/>
              <a:gdLst>
                <a:gd name="T0" fmla="*/ 45554 w 2712085"/>
                <a:gd name="T1" fmla="*/ 281254 h 289560"/>
                <a:gd name="T2" fmla="*/ 45554 w 2712085"/>
                <a:gd name="T3" fmla="*/ 141820 h 289560"/>
                <a:gd name="T4" fmla="*/ 196048 w 2712085"/>
                <a:gd name="T5" fmla="*/ 41592 h 289560"/>
                <a:gd name="T6" fmla="*/ 134287 w 2712085"/>
                <a:gd name="T7" fmla="*/ 141820 h 289560"/>
                <a:gd name="T8" fmla="*/ 196048 w 2712085"/>
                <a:gd name="T9" fmla="*/ 41592 h 289560"/>
                <a:gd name="T10" fmla="*/ 262235 w 2712085"/>
                <a:gd name="T11" fmla="*/ 289178 h 289560"/>
                <a:gd name="T12" fmla="*/ 299468 w 2712085"/>
                <a:gd name="T13" fmla="*/ 172719 h 289560"/>
                <a:gd name="T14" fmla="*/ 358891 w 2712085"/>
                <a:gd name="T15" fmla="*/ 0 h 289560"/>
                <a:gd name="T16" fmla="*/ 447220 w 2712085"/>
                <a:gd name="T17" fmla="*/ 275704 h 289560"/>
                <a:gd name="T18" fmla="*/ 338686 w 2712085"/>
                <a:gd name="T19" fmla="*/ 82397 h 289560"/>
                <a:gd name="T20" fmla="*/ 524461 w 2712085"/>
                <a:gd name="T21" fmla="*/ 0 h 289560"/>
                <a:gd name="T22" fmla="*/ 524461 w 2712085"/>
                <a:gd name="T23" fmla="*/ 155282 h 289560"/>
                <a:gd name="T24" fmla="*/ 524461 w 2712085"/>
                <a:gd name="T25" fmla="*/ 0 h 289560"/>
                <a:gd name="T26" fmla="*/ 678957 w 2712085"/>
                <a:gd name="T27" fmla="*/ 281254 h 289560"/>
                <a:gd name="T28" fmla="*/ 633402 w 2712085"/>
                <a:gd name="T29" fmla="*/ 113690 h 289560"/>
                <a:gd name="T30" fmla="*/ 734418 w 2712085"/>
                <a:gd name="T31" fmla="*/ 0 h 289560"/>
                <a:gd name="T32" fmla="*/ 934455 w 2712085"/>
                <a:gd name="T33" fmla="*/ 155282 h 289560"/>
                <a:gd name="T34" fmla="*/ 934455 w 2712085"/>
                <a:gd name="T35" fmla="*/ 155282 h 289560"/>
                <a:gd name="T36" fmla="*/ 934455 w 2712085"/>
                <a:gd name="T37" fmla="*/ 155282 h 289560"/>
                <a:gd name="T38" fmla="*/ 934455 w 2712085"/>
                <a:gd name="T39" fmla="*/ 113690 h 289560"/>
                <a:gd name="T40" fmla="*/ 989904 w 2712085"/>
                <a:gd name="T41" fmla="*/ 281254 h 289560"/>
                <a:gd name="T42" fmla="*/ 1035458 w 2712085"/>
                <a:gd name="T43" fmla="*/ 155282 h 289560"/>
                <a:gd name="T44" fmla="*/ 1035458 w 2712085"/>
                <a:gd name="T45" fmla="*/ 41592 h 289560"/>
                <a:gd name="T46" fmla="*/ 1250952 w 2712085"/>
                <a:gd name="T47" fmla="*/ 0 h 289560"/>
                <a:gd name="T48" fmla="*/ 1363855 w 2712085"/>
                <a:gd name="T49" fmla="*/ 281254 h 289560"/>
                <a:gd name="T50" fmla="*/ 1250558 w 2712085"/>
                <a:gd name="T51" fmla="*/ 62191 h 289560"/>
                <a:gd name="T52" fmla="*/ 1378117 w 2712085"/>
                <a:gd name="T53" fmla="*/ 204800 h 289560"/>
                <a:gd name="T54" fmla="*/ 1378117 w 2712085"/>
                <a:gd name="T55" fmla="*/ 204800 h 289560"/>
                <a:gd name="T56" fmla="*/ 1359499 w 2712085"/>
                <a:gd name="T57" fmla="*/ 95072 h 289560"/>
                <a:gd name="T58" fmla="*/ 1649059 w 2712085"/>
                <a:gd name="T59" fmla="*/ 0 h 289560"/>
                <a:gd name="T60" fmla="*/ 1494576 w 2712085"/>
                <a:gd name="T61" fmla="*/ 41592 h 289560"/>
                <a:gd name="T62" fmla="*/ 1603504 w 2712085"/>
                <a:gd name="T63" fmla="*/ 41592 h 289560"/>
                <a:gd name="T64" fmla="*/ 1883958 w 2712085"/>
                <a:gd name="T65" fmla="*/ 0 h 289560"/>
                <a:gd name="T66" fmla="*/ 1883958 w 2712085"/>
                <a:gd name="T67" fmla="*/ 239661 h 289560"/>
                <a:gd name="T68" fmla="*/ 1867321 w 2712085"/>
                <a:gd name="T69" fmla="*/ 113690 h 289560"/>
                <a:gd name="T70" fmla="*/ 1883958 w 2712085"/>
                <a:gd name="T71" fmla="*/ 0 h 289560"/>
                <a:gd name="T72" fmla="*/ 1927938 w 2712085"/>
                <a:gd name="T73" fmla="*/ 236092 h 289560"/>
                <a:gd name="T74" fmla="*/ 1985368 w 2712085"/>
                <a:gd name="T75" fmla="*/ 239661 h 289560"/>
                <a:gd name="T76" fmla="*/ 2134707 w 2712085"/>
                <a:gd name="T77" fmla="*/ 41592 h 289560"/>
                <a:gd name="T78" fmla="*/ 2134707 w 2712085"/>
                <a:gd name="T79" fmla="*/ 41592 h 289560"/>
                <a:gd name="T80" fmla="*/ 2476566 w 2712085"/>
                <a:gd name="T81" fmla="*/ 281254 h 289560"/>
                <a:gd name="T82" fmla="*/ 2190168 w 2712085"/>
                <a:gd name="T83" fmla="*/ 281254 h 289560"/>
                <a:gd name="T84" fmla="*/ 2235723 w 2712085"/>
                <a:gd name="T85" fmla="*/ 143802 h 289560"/>
                <a:gd name="T86" fmla="*/ 2235723 w 2712085"/>
                <a:gd name="T87" fmla="*/ 0 h 289560"/>
                <a:gd name="T88" fmla="*/ 2344257 w 2712085"/>
                <a:gd name="T89" fmla="*/ 218668 h 289560"/>
                <a:gd name="T90" fmla="*/ 2389812 w 2712085"/>
                <a:gd name="T91" fmla="*/ 148551 h 289560"/>
                <a:gd name="T92" fmla="*/ 2532014 w 2712085"/>
                <a:gd name="T93" fmla="*/ 281254 h 289560"/>
                <a:gd name="T94" fmla="*/ 2577569 w 2712085"/>
                <a:gd name="T95" fmla="*/ 155282 h 289560"/>
                <a:gd name="T96" fmla="*/ 2577569 w 2712085"/>
                <a:gd name="T97" fmla="*/ 41592 h 2895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712085" h="289560">
                  <a:moveTo>
                    <a:pt x="154095" y="0"/>
                  </a:moveTo>
                  <a:lnTo>
                    <a:pt x="0" y="0"/>
                  </a:lnTo>
                  <a:lnTo>
                    <a:pt x="0" y="281254"/>
                  </a:lnTo>
                  <a:lnTo>
                    <a:pt x="45554" y="281254"/>
                  </a:lnTo>
                  <a:lnTo>
                    <a:pt x="45554" y="183413"/>
                  </a:lnTo>
                  <a:lnTo>
                    <a:pt x="154095" y="183413"/>
                  </a:lnTo>
                  <a:lnTo>
                    <a:pt x="196048" y="141820"/>
                  </a:lnTo>
                  <a:lnTo>
                    <a:pt x="45554" y="141820"/>
                  </a:lnTo>
                  <a:lnTo>
                    <a:pt x="45554" y="41592"/>
                  </a:lnTo>
                  <a:lnTo>
                    <a:pt x="196048" y="41592"/>
                  </a:lnTo>
                  <a:lnTo>
                    <a:pt x="154095" y="0"/>
                  </a:lnTo>
                  <a:close/>
                </a:path>
                <a:path w="2712085" h="289560">
                  <a:moveTo>
                    <a:pt x="196048" y="41592"/>
                  </a:moveTo>
                  <a:lnTo>
                    <a:pt x="134287" y="41592"/>
                  </a:lnTo>
                  <a:lnTo>
                    <a:pt x="154490" y="62191"/>
                  </a:lnTo>
                  <a:lnTo>
                    <a:pt x="154490" y="121221"/>
                  </a:lnTo>
                  <a:lnTo>
                    <a:pt x="134287" y="141820"/>
                  </a:lnTo>
                  <a:lnTo>
                    <a:pt x="196048" y="141820"/>
                  </a:lnTo>
                  <a:lnTo>
                    <a:pt x="200045" y="137858"/>
                  </a:lnTo>
                  <a:lnTo>
                    <a:pt x="200045" y="45554"/>
                  </a:lnTo>
                  <a:lnTo>
                    <a:pt x="196048" y="41592"/>
                  </a:lnTo>
                  <a:close/>
                </a:path>
                <a:path w="2712085" h="289560">
                  <a:moveTo>
                    <a:pt x="358891" y="0"/>
                  </a:moveTo>
                  <a:lnTo>
                    <a:pt x="308180" y="0"/>
                  </a:lnTo>
                  <a:lnTo>
                    <a:pt x="219848" y="275704"/>
                  </a:lnTo>
                  <a:lnTo>
                    <a:pt x="262235" y="289178"/>
                  </a:lnTo>
                  <a:lnTo>
                    <a:pt x="286398" y="214299"/>
                  </a:lnTo>
                  <a:lnTo>
                    <a:pt x="427547" y="214299"/>
                  </a:lnTo>
                  <a:lnTo>
                    <a:pt x="414226" y="172719"/>
                  </a:lnTo>
                  <a:lnTo>
                    <a:pt x="299468" y="172719"/>
                  </a:lnTo>
                  <a:lnTo>
                    <a:pt x="328386" y="82397"/>
                  </a:lnTo>
                  <a:lnTo>
                    <a:pt x="332742" y="55460"/>
                  </a:lnTo>
                  <a:lnTo>
                    <a:pt x="376660" y="55460"/>
                  </a:lnTo>
                  <a:lnTo>
                    <a:pt x="358891" y="0"/>
                  </a:lnTo>
                  <a:close/>
                </a:path>
                <a:path w="2712085" h="289560">
                  <a:moveTo>
                    <a:pt x="427547" y="214299"/>
                  </a:moveTo>
                  <a:lnTo>
                    <a:pt x="380672" y="214299"/>
                  </a:lnTo>
                  <a:lnTo>
                    <a:pt x="404840" y="289178"/>
                  </a:lnTo>
                  <a:lnTo>
                    <a:pt x="447220" y="275704"/>
                  </a:lnTo>
                  <a:lnTo>
                    <a:pt x="427547" y="214299"/>
                  </a:lnTo>
                  <a:close/>
                </a:path>
                <a:path w="2712085" h="289560">
                  <a:moveTo>
                    <a:pt x="376660" y="55460"/>
                  </a:moveTo>
                  <a:lnTo>
                    <a:pt x="334330" y="55460"/>
                  </a:lnTo>
                  <a:lnTo>
                    <a:pt x="338686" y="82397"/>
                  </a:lnTo>
                  <a:lnTo>
                    <a:pt x="367604" y="172719"/>
                  </a:lnTo>
                  <a:lnTo>
                    <a:pt x="414226" y="172719"/>
                  </a:lnTo>
                  <a:lnTo>
                    <a:pt x="376660" y="55460"/>
                  </a:lnTo>
                  <a:close/>
                </a:path>
                <a:path w="2712085" h="289560">
                  <a:moveTo>
                    <a:pt x="524461" y="0"/>
                  </a:moveTo>
                  <a:lnTo>
                    <a:pt x="478906" y="0"/>
                  </a:lnTo>
                  <a:lnTo>
                    <a:pt x="478906" y="281254"/>
                  </a:lnTo>
                  <a:lnTo>
                    <a:pt x="524461" y="281254"/>
                  </a:lnTo>
                  <a:lnTo>
                    <a:pt x="524461" y="155282"/>
                  </a:lnTo>
                  <a:lnTo>
                    <a:pt x="678957" y="155282"/>
                  </a:lnTo>
                  <a:lnTo>
                    <a:pt x="678957" y="113690"/>
                  </a:lnTo>
                  <a:lnTo>
                    <a:pt x="524461" y="113690"/>
                  </a:lnTo>
                  <a:lnTo>
                    <a:pt x="524461" y="0"/>
                  </a:lnTo>
                  <a:close/>
                </a:path>
                <a:path w="2712085" h="289560">
                  <a:moveTo>
                    <a:pt x="678957" y="155282"/>
                  </a:moveTo>
                  <a:lnTo>
                    <a:pt x="633402" y="155282"/>
                  </a:lnTo>
                  <a:lnTo>
                    <a:pt x="633402" y="281254"/>
                  </a:lnTo>
                  <a:lnTo>
                    <a:pt x="678957" y="281254"/>
                  </a:lnTo>
                  <a:lnTo>
                    <a:pt x="678957" y="155282"/>
                  </a:lnTo>
                  <a:close/>
                </a:path>
                <a:path w="2712085" h="289560">
                  <a:moveTo>
                    <a:pt x="678957" y="0"/>
                  </a:moveTo>
                  <a:lnTo>
                    <a:pt x="633402" y="0"/>
                  </a:lnTo>
                  <a:lnTo>
                    <a:pt x="633402" y="113690"/>
                  </a:lnTo>
                  <a:lnTo>
                    <a:pt x="678957" y="113690"/>
                  </a:lnTo>
                  <a:lnTo>
                    <a:pt x="678957" y="0"/>
                  </a:lnTo>
                  <a:close/>
                </a:path>
                <a:path w="2712085" h="289560">
                  <a:moveTo>
                    <a:pt x="779960" y="0"/>
                  </a:moveTo>
                  <a:lnTo>
                    <a:pt x="734418" y="0"/>
                  </a:lnTo>
                  <a:lnTo>
                    <a:pt x="734418" y="281254"/>
                  </a:lnTo>
                  <a:lnTo>
                    <a:pt x="779960" y="281254"/>
                  </a:lnTo>
                  <a:lnTo>
                    <a:pt x="779960" y="155282"/>
                  </a:lnTo>
                  <a:lnTo>
                    <a:pt x="934455" y="155282"/>
                  </a:lnTo>
                  <a:lnTo>
                    <a:pt x="934455" y="113690"/>
                  </a:lnTo>
                  <a:lnTo>
                    <a:pt x="779960" y="113690"/>
                  </a:lnTo>
                  <a:lnTo>
                    <a:pt x="779960" y="0"/>
                  </a:lnTo>
                  <a:close/>
                </a:path>
                <a:path w="2712085" h="289560">
                  <a:moveTo>
                    <a:pt x="934455" y="155282"/>
                  </a:moveTo>
                  <a:lnTo>
                    <a:pt x="888900" y="155282"/>
                  </a:lnTo>
                  <a:lnTo>
                    <a:pt x="888900" y="281254"/>
                  </a:lnTo>
                  <a:lnTo>
                    <a:pt x="934455" y="281254"/>
                  </a:lnTo>
                  <a:lnTo>
                    <a:pt x="934455" y="155282"/>
                  </a:lnTo>
                  <a:close/>
                </a:path>
                <a:path w="2712085" h="289560">
                  <a:moveTo>
                    <a:pt x="934455" y="0"/>
                  </a:moveTo>
                  <a:lnTo>
                    <a:pt x="888900" y="0"/>
                  </a:lnTo>
                  <a:lnTo>
                    <a:pt x="888900" y="113690"/>
                  </a:lnTo>
                  <a:lnTo>
                    <a:pt x="934455" y="113690"/>
                  </a:lnTo>
                  <a:lnTo>
                    <a:pt x="934455" y="0"/>
                  </a:lnTo>
                  <a:close/>
                </a:path>
                <a:path w="2712085" h="289560">
                  <a:moveTo>
                    <a:pt x="1169355" y="0"/>
                  </a:moveTo>
                  <a:lnTo>
                    <a:pt x="989904" y="0"/>
                  </a:lnTo>
                  <a:lnTo>
                    <a:pt x="989904" y="281254"/>
                  </a:lnTo>
                  <a:lnTo>
                    <a:pt x="1169355" y="281254"/>
                  </a:lnTo>
                  <a:lnTo>
                    <a:pt x="1169355" y="239661"/>
                  </a:lnTo>
                  <a:lnTo>
                    <a:pt x="1035458" y="239661"/>
                  </a:lnTo>
                  <a:lnTo>
                    <a:pt x="1035458" y="155282"/>
                  </a:lnTo>
                  <a:lnTo>
                    <a:pt x="1152718" y="155282"/>
                  </a:lnTo>
                  <a:lnTo>
                    <a:pt x="1152718" y="113690"/>
                  </a:lnTo>
                  <a:lnTo>
                    <a:pt x="1035458" y="113690"/>
                  </a:lnTo>
                  <a:lnTo>
                    <a:pt x="1035458" y="41592"/>
                  </a:lnTo>
                  <a:lnTo>
                    <a:pt x="1169355" y="41592"/>
                  </a:lnTo>
                  <a:lnTo>
                    <a:pt x="1169355" y="0"/>
                  </a:lnTo>
                  <a:close/>
                </a:path>
                <a:path w="2712085" h="289560">
                  <a:moveTo>
                    <a:pt x="1359093" y="0"/>
                  </a:moveTo>
                  <a:lnTo>
                    <a:pt x="1250952" y="0"/>
                  </a:lnTo>
                  <a:lnTo>
                    <a:pt x="1205003" y="45948"/>
                  </a:lnTo>
                  <a:lnTo>
                    <a:pt x="1205003" y="235305"/>
                  </a:lnTo>
                  <a:lnTo>
                    <a:pt x="1250952" y="281254"/>
                  </a:lnTo>
                  <a:lnTo>
                    <a:pt x="1363855" y="281254"/>
                  </a:lnTo>
                  <a:lnTo>
                    <a:pt x="1405448" y="239661"/>
                  </a:lnTo>
                  <a:lnTo>
                    <a:pt x="1271158" y="239661"/>
                  </a:lnTo>
                  <a:lnTo>
                    <a:pt x="1250558" y="219062"/>
                  </a:lnTo>
                  <a:lnTo>
                    <a:pt x="1250558" y="62191"/>
                  </a:lnTo>
                  <a:lnTo>
                    <a:pt x="1271158" y="41592"/>
                  </a:lnTo>
                  <a:lnTo>
                    <a:pt x="1400685" y="41592"/>
                  </a:lnTo>
                  <a:lnTo>
                    <a:pt x="1359093" y="0"/>
                  </a:lnTo>
                  <a:close/>
                </a:path>
                <a:path w="2712085" h="289560">
                  <a:moveTo>
                    <a:pt x="1378117" y="204800"/>
                  </a:moveTo>
                  <a:lnTo>
                    <a:pt x="1343256" y="239661"/>
                  </a:lnTo>
                  <a:lnTo>
                    <a:pt x="1405448" y="239661"/>
                  </a:lnTo>
                  <a:lnTo>
                    <a:pt x="1409410" y="235699"/>
                  </a:lnTo>
                  <a:lnTo>
                    <a:pt x="1378117" y="204800"/>
                  </a:lnTo>
                  <a:close/>
                </a:path>
                <a:path w="2712085" h="289560">
                  <a:moveTo>
                    <a:pt x="1400685" y="41592"/>
                  </a:moveTo>
                  <a:lnTo>
                    <a:pt x="1338900" y="41592"/>
                  </a:lnTo>
                  <a:lnTo>
                    <a:pt x="1359499" y="62191"/>
                  </a:lnTo>
                  <a:lnTo>
                    <a:pt x="1359499" y="95072"/>
                  </a:lnTo>
                  <a:lnTo>
                    <a:pt x="1405041" y="95072"/>
                  </a:lnTo>
                  <a:lnTo>
                    <a:pt x="1405041" y="45948"/>
                  </a:lnTo>
                  <a:lnTo>
                    <a:pt x="1400685" y="41592"/>
                  </a:lnTo>
                  <a:close/>
                </a:path>
                <a:path w="2712085" h="289560">
                  <a:moveTo>
                    <a:pt x="1649059" y="0"/>
                  </a:moveTo>
                  <a:lnTo>
                    <a:pt x="1449021" y="0"/>
                  </a:lnTo>
                  <a:lnTo>
                    <a:pt x="1449021" y="281254"/>
                  </a:lnTo>
                  <a:lnTo>
                    <a:pt x="1494576" y="281254"/>
                  </a:lnTo>
                  <a:lnTo>
                    <a:pt x="1494576" y="41592"/>
                  </a:lnTo>
                  <a:lnTo>
                    <a:pt x="1649059" y="41592"/>
                  </a:lnTo>
                  <a:lnTo>
                    <a:pt x="1649059" y="0"/>
                  </a:lnTo>
                  <a:close/>
                </a:path>
                <a:path w="2712085" h="289560">
                  <a:moveTo>
                    <a:pt x="1649059" y="41592"/>
                  </a:moveTo>
                  <a:lnTo>
                    <a:pt x="1603504" y="41592"/>
                  </a:lnTo>
                  <a:lnTo>
                    <a:pt x="1603504" y="281254"/>
                  </a:lnTo>
                  <a:lnTo>
                    <a:pt x="1649059" y="281254"/>
                  </a:lnTo>
                  <a:lnTo>
                    <a:pt x="1649059" y="41592"/>
                  </a:lnTo>
                  <a:close/>
                </a:path>
                <a:path w="2712085" h="289560">
                  <a:moveTo>
                    <a:pt x="1883958" y="0"/>
                  </a:moveTo>
                  <a:lnTo>
                    <a:pt x="1704520" y="0"/>
                  </a:lnTo>
                  <a:lnTo>
                    <a:pt x="1704520" y="281254"/>
                  </a:lnTo>
                  <a:lnTo>
                    <a:pt x="1883958" y="281254"/>
                  </a:lnTo>
                  <a:lnTo>
                    <a:pt x="1883958" y="239661"/>
                  </a:lnTo>
                  <a:lnTo>
                    <a:pt x="1750075" y="239661"/>
                  </a:lnTo>
                  <a:lnTo>
                    <a:pt x="1750075" y="155282"/>
                  </a:lnTo>
                  <a:lnTo>
                    <a:pt x="1867321" y="155282"/>
                  </a:lnTo>
                  <a:lnTo>
                    <a:pt x="1867321" y="113690"/>
                  </a:lnTo>
                  <a:lnTo>
                    <a:pt x="1750075" y="113690"/>
                  </a:lnTo>
                  <a:lnTo>
                    <a:pt x="1750075" y="41592"/>
                  </a:lnTo>
                  <a:lnTo>
                    <a:pt x="1883958" y="41592"/>
                  </a:lnTo>
                  <a:lnTo>
                    <a:pt x="1883958" y="0"/>
                  </a:lnTo>
                  <a:close/>
                </a:path>
                <a:path w="2712085" h="289560">
                  <a:moveTo>
                    <a:pt x="2134707" y="0"/>
                  </a:moveTo>
                  <a:lnTo>
                    <a:pt x="1964375" y="0"/>
                  </a:lnTo>
                  <a:lnTo>
                    <a:pt x="1941400" y="222224"/>
                  </a:lnTo>
                  <a:lnTo>
                    <a:pt x="1927938" y="236092"/>
                  </a:lnTo>
                  <a:lnTo>
                    <a:pt x="1895845" y="246786"/>
                  </a:lnTo>
                  <a:lnTo>
                    <a:pt x="1909307" y="287197"/>
                  </a:lnTo>
                  <a:lnTo>
                    <a:pt x="1953287" y="272529"/>
                  </a:lnTo>
                  <a:lnTo>
                    <a:pt x="1985368" y="239661"/>
                  </a:lnTo>
                  <a:lnTo>
                    <a:pt x="2005573" y="41592"/>
                  </a:lnTo>
                  <a:lnTo>
                    <a:pt x="2134707" y="41592"/>
                  </a:lnTo>
                  <a:lnTo>
                    <a:pt x="2134707" y="0"/>
                  </a:lnTo>
                  <a:close/>
                </a:path>
                <a:path w="2712085" h="289560">
                  <a:moveTo>
                    <a:pt x="2134707" y="41592"/>
                  </a:moveTo>
                  <a:lnTo>
                    <a:pt x="2089152" y="41592"/>
                  </a:lnTo>
                  <a:lnTo>
                    <a:pt x="2089152" y="281254"/>
                  </a:lnTo>
                  <a:lnTo>
                    <a:pt x="2134707" y="281254"/>
                  </a:lnTo>
                  <a:lnTo>
                    <a:pt x="2134707" y="41592"/>
                  </a:lnTo>
                  <a:close/>
                </a:path>
                <a:path w="2712085" h="289560">
                  <a:moveTo>
                    <a:pt x="2476566" y="0"/>
                  </a:moveTo>
                  <a:lnTo>
                    <a:pt x="2431011" y="0"/>
                  </a:lnTo>
                  <a:lnTo>
                    <a:pt x="2431011" y="281254"/>
                  </a:lnTo>
                  <a:lnTo>
                    <a:pt x="2476566" y="281254"/>
                  </a:lnTo>
                  <a:lnTo>
                    <a:pt x="2476566" y="0"/>
                  </a:lnTo>
                  <a:close/>
                </a:path>
                <a:path w="2712085" h="289560">
                  <a:moveTo>
                    <a:pt x="2235723" y="0"/>
                  </a:moveTo>
                  <a:lnTo>
                    <a:pt x="2190168" y="0"/>
                  </a:lnTo>
                  <a:lnTo>
                    <a:pt x="2190168" y="281254"/>
                  </a:lnTo>
                  <a:lnTo>
                    <a:pt x="2344257" y="281254"/>
                  </a:lnTo>
                  <a:lnTo>
                    <a:pt x="2385132" y="239661"/>
                  </a:lnTo>
                  <a:lnTo>
                    <a:pt x="2235723" y="239661"/>
                  </a:lnTo>
                  <a:lnTo>
                    <a:pt x="2235723" y="143802"/>
                  </a:lnTo>
                  <a:lnTo>
                    <a:pt x="2385143" y="143802"/>
                  </a:lnTo>
                  <a:lnTo>
                    <a:pt x="2344257" y="102209"/>
                  </a:lnTo>
                  <a:lnTo>
                    <a:pt x="2235723" y="102209"/>
                  </a:lnTo>
                  <a:lnTo>
                    <a:pt x="2235723" y="0"/>
                  </a:lnTo>
                  <a:close/>
                </a:path>
                <a:path w="2712085" h="289560">
                  <a:moveTo>
                    <a:pt x="2385143" y="143802"/>
                  </a:moveTo>
                  <a:lnTo>
                    <a:pt x="2323264" y="143802"/>
                  </a:lnTo>
                  <a:lnTo>
                    <a:pt x="2344257" y="164795"/>
                  </a:lnTo>
                  <a:lnTo>
                    <a:pt x="2344257" y="218668"/>
                  </a:lnTo>
                  <a:lnTo>
                    <a:pt x="2323264" y="239661"/>
                  </a:lnTo>
                  <a:lnTo>
                    <a:pt x="2385132" y="239661"/>
                  </a:lnTo>
                  <a:lnTo>
                    <a:pt x="2389812" y="234899"/>
                  </a:lnTo>
                  <a:lnTo>
                    <a:pt x="2389812" y="148551"/>
                  </a:lnTo>
                  <a:lnTo>
                    <a:pt x="2385143" y="143802"/>
                  </a:lnTo>
                  <a:close/>
                </a:path>
                <a:path w="2712085" h="289560">
                  <a:moveTo>
                    <a:pt x="2711465" y="0"/>
                  </a:moveTo>
                  <a:lnTo>
                    <a:pt x="2532014" y="0"/>
                  </a:lnTo>
                  <a:lnTo>
                    <a:pt x="2532014" y="281254"/>
                  </a:lnTo>
                  <a:lnTo>
                    <a:pt x="2711465" y="281254"/>
                  </a:lnTo>
                  <a:lnTo>
                    <a:pt x="2711465" y="239661"/>
                  </a:lnTo>
                  <a:lnTo>
                    <a:pt x="2577569" y="239661"/>
                  </a:lnTo>
                  <a:lnTo>
                    <a:pt x="2577569" y="155282"/>
                  </a:lnTo>
                  <a:lnTo>
                    <a:pt x="2694828" y="155282"/>
                  </a:lnTo>
                  <a:lnTo>
                    <a:pt x="2694828" y="113690"/>
                  </a:lnTo>
                  <a:lnTo>
                    <a:pt x="2577569" y="113690"/>
                  </a:lnTo>
                  <a:lnTo>
                    <a:pt x="2577569" y="41592"/>
                  </a:lnTo>
                  <a:lnTo>
                    <a:pt x="2711465" y="41592"/>
                  </a:lnTo>
                  <a:lnTo>
                    <a:pt x="271146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019" name="object 12"/>
            <p:cNvSpPr>
              <a:spLocks/>
            </p:cNvSpPr>
            <p:nvPr/>
          </p:nvSpPr>
          <p:spPr bwMode="auto">
            <a:xfrm>
              <a:off x="563368" y="3713077"/>
              <a:ext cx="2952115" cy="347980"/>
            </a:xfrm>
            <a:custGeom>
              <a:avLst/>
              <a:gdLst>
                <a:gd name="T0" fmla="*/ 0 w 2952115"/>
                <a:gd name="T1" fmla="*/ 235297 h 347979"/>
                <a:gd name="T2" fmla="*/ 66154 w 2952115"/>
                <a:gd name="T3" fmla="*/ 239654 h 347979"/>
                <a:gd name="T4" fmla="*/ 195672 w 2952115"/>
                <a:gd name="T5" fmla="*/ 41579 h 347979"/>
                <a:gd name="T6" fmla="*/ 200439 w 2952115"/>
                <a:gd name="T7" fmla="*/ 239654 h 347979"/>
                <a:gd name="T8" fmla="*/ 133891 w 2952115"/>
                <a:gd name="T9" fmla="*/ 41579 h 347979"/>
                <a:gd name="T10" fmla="*/ 200041 w 2952115"/>
                <a:gd name="T11" fmla="*/ 45948 h 347979"/>
                <a:gd name="T12" fmla="*/ 244011 w 2952115"/>
                <a:gd name="T13" fmla="*/ 281246 h 347979"/>
                <a:gd name="T14" fmla="*/ 440058 w 2952115"/>
                <a:gd name="T15" fmla="*/ 141808 h 347979"/>
                <a:gd name="T16" fmla="*/ 398106 w 2952115"/>
                <a:gd name="T17" fmla="*/ 0 h 347979"/>
                <a:gd name="T18" fmla="*/ 398500 w 2952115"/>
                <a:gd name="T19" fmla="*/ 121208 h 347979"/>
                <a:gd name="T20" fmla="*/ 444055 w 2952115"/>
                <a:gd name="T21" fmla="*/ 45554 h 347979"/>
                <a:gd name="T22" fmla="*/ 487629 w 2952115"/>
                <a:gd name="T23" fmla="*/ 281246 h 347979"/>
                <a:gd name="T24" fmla="*/ 533184 w 2952115"/>
                <a:gd name="T25" fmla="*/ 155270 h 347979"/>
                <a:gd name="T26" fmla="*/ 533184 w 2952115"/>
                <a:gd name="T27" fmla="*/ 41579 h 347979"/>
                <a:gd name="T28" fmla="*/ 678954 w 2952115"/>
                <a:gd name="T29" fmla="*/ 239654 h 347979"/>
                <a:gd name="T30" fmla="*/ 938809 w 2952115"/>
                <a:gd name="T31" fmla="*/ 281246 h 347979"/>
                <a:gd name="T32" fmla="*/ 893254 w 2952115"/>
                <a:gd name="T33" fmla="*/ 347794 h 347979"/>
                <a:gd name="T34" fmla="*/ 743927 w 2952115"/>
                <a:gd name="T35" fmla="*/ 0 h 347979"/>
                <a:gd name="T36" fmla="*/ 765314 w 2952115"/>
                <a:gd name="T37" fmla="*/ 216273 h 347979"/>
                <a:gd name="T38" fmla="*/ 909891 w 2952115"/>
                <a:gd name="T39" fmla="*/ 41579 h 347979"/>
                <a:gd name="T40" fmla="*/ 909891 w 2952115"/>
                <a:gd name="T41" fmla="*/ 41579 h 347979"/>
                <a:gd name="T42" fmla="*/ 1020013 w 2952115"/>
                <a:gd name="T43" fmla="*/ 281246 h 347979"/>
                <a:gd name="T44" fmla="*/ 1020013 w 2952115"/>
                <a:gd name="T45" fmla="*/ 113677 h 347979"/>
                <a:gd name="T46" fmla="*/ 1128953 w 2952115"/>
                <a:gd name="T47" fmla="*/ 281246 h 347979"/>
                <a:gd name="T48" fmla="*/ 1128953 w 2952115"/>
                <a:gd name="T49" fmla="*/ 0 h 347979"/>
                <a:gd name="T50" fmla="*/ 1409407 w 2952115"/>
                <a:gd name="T51" fmla="*/ 0 h 347979"/>
                <a:gd name="T52" fmla="*/ 1409407 w 2952115"/>
                <a:gd name="T53" fmla="*/ 239654 h 347979"/>
                <a:gd name="T54" fmla="*/ 1392770 w 2952115"/>
                <a:gd name="T55" fmla="*/ 113677 h 347979"/>
                <a:gd name="T56" fmla="*/ 1409407 w 2952115"/>
                <a:gd name="T57" fmla="*/ 0 h 347979"/>
                <a:gd name="T58" fmla="*/ 1445056 w 2952115"/>
                <a:gd name="T59" fmla="*/ 235297 h 347979"/>
                <a:gd name="T60" fmla="*/ 1511211 w 2952115"/>
                <a:gd name="T61" fmla="*/ 239654 h 347979"/>
                <a:gd name="T62" fmla="*/ 1640725 w 2952115"/>
                <a:gd name="T63" fmla="*/ 41579 h 347979"/>
                <a:gd name="T64" fmla="*/ 1645500 w 2952115"/>
                <a:gd name="T65" fmla="*/ 239654 h 347979"/>
                <a:gd name="T66" fmla="*/ 1578952 w 2952115"/>
                <a:gd name="T67" fmla="*/ 41579 h 347979"/>
                <a:gd name="T68" fmla="*/ 1645094 w 2952115"/>
                <a:gd name="T69" fmla="*/ 45948 h 347979"/>
                <a:gd name="T70" fmla="*/ 1689074 w 2952115"/>
                <a:gd name="T71" fmla="*/ 281246 h 347979"/>
                <a:gd name="T72" fmla="*/ 1889112 w 2952115"/>
                <a:gd name="T73" fmla="*/ 0 h 347979"/>
                <a:gd name="T74" fmla="*/ 1889112 w 2952115"/>
                <a:gd name="T75" fmla="*/ 281246 h 347979"/>
                <a:gd name="T76" fmla="*/ 1944573 w 2952115"/>
                <a:gd name="T77" fmla="*/ 281246 h 347979"/>
                <a:gd name="T78" fmla="*/ 1990128 w 2952115"/>
                <a:gd name="T79" fmla="*/ 155270 h 347979"/>
                <a:gd name="T80" fmla="*/ 1990128 w 2952115"/>
                <a:gd name="T81" fmla="*/ 41579 h 347979"/>
                <a:gd name="T82" fmla="*/ 2204427 w 2952115"/>
                <a:gd name="T83" fmla="*/ 0 h 347979"/>
                <a:gd name="T84" fmla="*/ 2149360 w 2952115"/>
                <a:gd name="T85" fmla="*/ 287190 h 347979"/>
                <a:gd name="T86" fmla="*/ 2374760 w 2952115"/>
                <a:gd name="T87" fmla="*/ 41579 h 347979"/>
                <a:gd name="T88" fmla="*/ 2329205 w 2952115"/>
                <a:gd name="T89" fmla="*/ 281246 h 347979"/>
                <a:gd name="T90" fmla="*/ 2671064 w 2952115"/>
                <a:gd name="T91" fmla="*/ 0 h 347979"/>
                <a:gd name="T92" fmla="*/ 2475776 w 2952115"/>
                <a:gd name="T93" fmla="*/ 0 h 347979"/>
                <a:gd name="T94" fmla="*/ 2625196 w 2952115"/>
                <a:gd name="T95" fmla="*/ 239654 h 347979"/>
                <a:gd name="T96" fmla="*/ 2584310 w 2952115"/>
                <a:gd name="T97" fmla="*/ 102196 h 347979"/>
                <a:gd name="T98" fmla="*/ 2563317 w 2952115"/>
                <a:gd name="T99" fmla="*/ 143789 h 347979"/>
                <a:gd name="T100" fmla="*/ 2625196 w 2952115"/>
                <a:gd name="T101" fmla="*/ 239654 h 347979"/>
                <a:gd name="T102" fmla="*/ 2951518 w 2952115"/>
                <a:gd name="T103" fmla="*/ 0 h 347979"/>
                <a:gd name="T104" fmla="*/ 2951518 w 2952115"/>
                <a:gd name="T105" fmla="*/ 239654 h 347979"/>
                <a:gd name="T106" fmla="*/ 2934868 w 2952115"/>
                <a:gd name="T107" fmla="*/ 113677 h 347979"/>
                <a:gd name="T108" fmla="*/ 2951518 w 2952115"/>
                <a:gd name="T109" fmla="*/ 0 h 34797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952115" h="347979">
                  <a:moveTo>
                    <a:pt x="154091" y="0"/>
                  </a:moveTo>
                  <a:lnTo>
                    <a:pt x="45951" y="0"/>
                  </a:lnTo>
                  <a:lnTo>
                    <a:pt x="0" y="45948"/>
                  </a:lnTo>
                  <a:lnTo>
                    <a:pt x="0" y="235292"/>
                  </a:lnTo>
                  <a:lnTo>
                    <a:pt x="45951" y="281241"/>
                  </a:lnTo>
                  <a:lnTo>
                    <a:pt x="158846" y="281241"/>
                  </a:lnTo>
                  <a:lnTo>
                    <a:pt x="200439" y="239649"/>
                  </a:lnTo>
                  <a:lnTo>
                    <a:pt x="66154" y="239649"/>
                  </a:lnTo>
                  <a:lnTo>
                    <a:pt x="45554" y="219049"/>
                  </a:lnTo>
                  <a:lnTo>
                    <a:pt x="45554" y="62179"/>
                  </a:lnTo>
                  <a:lnTo>
                    <a:pt x="66154" y="41579"/>
                  </a:lnTo>
                  <a:lnTo>
                    <a:pt x="195672" y="41579"/>
                  </a:lnTo>
                  <a:lnTo>
                    <a:pt x="154091" y="0"/>
                  </a:lnTo>
                  <a:close/>
                </a:path>
                <a:path w="2952115" h="347979">
                  <a:moveTo>
                    <a:pt x="173106" y="204787"/>
                  </a:moveTo>
                  <a:lnTo>
                    <a:pt x="138247" y="239649"/>
                  </a:lnTo>
                  <a:lnTo>
                    <a:pt x="200439" y="239649"/>
                  </a:lnTo>
                  <a:lnTo>
                    <a:pt x="204401" y="235686"/>
                  </a:lnTo>
                  <a:lnTo>
                    <a:pt x="173106" y="204787"/>
                  </a:lnTo>
                  <a:close/>
                </a:path>
                <a:path w="2952115" h="347979">
                  <a:moveTo>
                    <a:pt x="195672" y="41579"/>
                  </a:moveTo>
                  <a:lnTo>
                    <a:pt x="133891" y="41579"/>
                  </a:lnTo>
                  <a:lnTo>
                    <a:pt x="154486" y="62179"/>
                  </a:lnTo>
                  <a:lnTo>
                    <a:pt x="154486" y="95059"/>
                  </a:lnTo>
                  <a:lnTo>
                    <a:pt x="200041" y="95059"/>
                  </a:lnTo>
                  <a:lnTo>
                    <a:pt x="200041" y="45948"/>
                  </a:lnTo>
                  <a:lnTo>
                    <a:pt x="195672" y="41579"/>
                  </a:lnTo>
                  <a:close/>
                </a:path>
                <a:path w="2952115" h="347979">
                  <a:moveTo>
                    <a:pt x="398106" y="0"/>
                  </a:moveTo>
                  <a:lnTo>
                    <a:pt x="244011" y="0"/>
                  </a:lnTo>
                  <a:lnTo>
                    <a:pt x="244011" y="281241"/>
                  </a:lnTo>
                  <a:lnTo>
                    <a:pt x="289566" y="281241"/>
                  </a:lnTo>
                  <a:lnTo>
                    <a:pt x="289566" y="183400"/>
                  </a:lnTo>
                  <a:lnTo>
                    <a:pt x="398106" y="183400"/>
                  </a:lnTo>
                  <a:lnTo>
                    <a:pt x="440058" y="141808"/>
                  </a:lnTo>
                  <a:lnTo>
                    <a:pt x="289566" y="141808"/>
                  </a:lnTo>
                  <a:lnTo>
                    <a:pt x="289566" y="41579"/>
                  </a:lnTo>
                  <a:lnTo>
                    <a:pt x="440046" y="41579"/>
                  </a:lnTo>
                  <a:lnTo>
                    <a:pt x="398106" y="0"/>
                  </a:lnTo>
                  <a:close/>
                </a:path>
                <a:path w="2952115" h="347979">
                  <a:moveTo>
                    <a:pt x="440046" y="41579"/>
                  </a:moveTo>
                  <a:lnTo>
                    <a:pt x="378294" y="41579"/>
                  </a:lnTo>
                  <a:lnTo>
                    <a:pt x="398500" y="62179"/>
                  </a:lnTo>
                  <a:lnTo>
                    <a:pt x="398500" y="121208"/>
                  </a:lnTo>
                  <a:lnTo>
                    <a:pt x="378294" y="141808"/>
                  </a:lnTo>
                  <a:lnTo>
                    <a:pt x="440058" y="141808"/>
                  </a:lnTo>
                  <a:lnTo>
                    <a:pt x="444055" y="137845"/>
                  </a:lnTo>
                  <a:lnTo>
                    <a:pt x="444055" y="45554"/>
                  </a:lnTo>
                  <a:lnTo>
                    <a:pt x="440046" y="41579"/>
                  </a:lnTo>
                  <a:close/>
                </a:path>
                <a:path w="2952115" h="347979">
                  <a:moveTo>
                    <a:pt x="667067" y="0"/>
                  </a:moveTo>
                  <a:lnTo>
                    <a:pt x="487629" y="0"/>
                  </a:lnTo>
                  <a:lnTo>
                    <a:pt x="487629" y="281241"/>
                  </a:lnTo>
                  <a:lnTo>
                    <a:pt x="667067" y="281241"/>
                  </a:lnTo>
                  <a:lnTo>
                    <a:pt x="667067" y="239649"/>
                  </a:lnTo>
                  <a:lnTo>
                    <a:pt x="533184" y="239649"/>
                  </a:lnTo>
                  <a:lnTo>
                    <a:pt x="533184" y="155270"/>
                  </a:lnTo>
                  <a:lnTo>
                    <a:pt x="650430" y="155270"/>
                  </a:lnTo>
                  <a:lnTo>
                    <a:pt x="650430" y="113677"/>
                  </a:lnTo>
                  <a:lnTo>
                    <a:pt x="533184" y="113677"/>
                  </a:lnTo>
                  <a:lnTo>
                    <a:pt x="533184" y="41579"/>
                  </a:lnTo>
                  <a:lnTo>
                    <a:pt x="667067" y="41579"/>
                  </a:lnTo>
                  <a:lnTo>
                    <a:pt x="667067" y="0"/>
                  </a:lnTo>
                  <a:close/>
                </a:path>
                <a:path w="2952115" h="347979">
                  <a:moveTo>
                    <a:pt x="938809" y="239649"/>
                  </a:moveTo>
                  <a:lnTo>
                    <a:pt x="678954" y="239649"/>
                  </a:lnTo>
                  <a:lnTo>
                    <a:pt x="678954" y="347789"/>
                  </a:lnTo>
                  <a:lnTo>
                    <a:pt x="724509" y="347789"/>
                  </a:lnTo>
                  <a:lnTo>
                    <a:pt x="724509" y="281241"/>
                  </a:lnTo>
                  <a:lnTo>
                    <a:pt x="938809" y="281241"/>
                  </a:lnTo>
                  <a:lnTo>
                    <a:pt x="938809" y="239649"/>
                  </a:lnTo>
                  <a:close/>
                </a:path>
                <a:path w="2952115" h="347979">
                  <a:moveTo>
                    <a:pt x="938809" y="281241"/>
                  </a:moveTo>
                  <a:lnTo>
                    <a:pt x="893254" y="281241"/>
                  </a:lnTo>
                  <a:lnTo>
                    <a:pt x="893254" y="347789"/>
                  </a:lnTo>
                  <a:lnTo>
                    <a:pt x="938809" y="347789"/>
                  </a:lnTo>
                  <a:lnTo>
                    <a:pt x="938809" y="281241"/>
                  </a:lnTo>
                  <a:close/>
                </a:path>
                <a:path w="2952115" h="347979">
                  <a:moveTo>
                    <a:pt x="909891" y="0"/>
                  </a:moveTo>
                  <a:lnTo>
                    <a:pt x="743927" y="0"/>
                  </a:lnTo>
                  <a:lnTo>
                    <a:pt x="720940" y="205981"/>
                  </a:lnTo>
                  <a:lnTo>
                    <a:pt x="705104" y="239649"/>
                  </a:lnTo>
                  <a:lnTo>
                    <a:pt x="754214" y="239649"/>
                  </a:lnTo>
                  <a:lnTo>
                    <a:pt x="765314" y="216268"/>
                  </a:lnTo>
                  <a:lnTo>
                    <a:pt x="784720" y="41579"/>
                  </a:lnTo>
                  <a:lnTo>
                    <a:pt x="909891" y="41579"/>
                  </a:lnTo>
                  <a:lnTo>
                    <a:pt x="909891" y="0"/>
                  </a:lnTo>
                  <a:close/>
                </a:path>
                <a:path w="2952115" h="347979">
                  <a:moveTo>
                    <a:pt x="909891" y="41579"/>
                  </a:moveTo>
                  <a:lnTo>
                    <a:pt x="864336" y="41579"/>
                  </a:lnTo>
                  <a:lnTo>
                    <a:pt x="864336" y="239649"/>
                  </a:lnTo>
                  <a:lnTo>
                    <a:pt x="909891" y="239649"/>
                  </a:lnTo>
                  <a:lnTo>
                    <a:pt x="909891" y="41579"/>
                  </a:lnTo>
                  <a:close/>
                </a:path>
                <a:path w="2952115" h="347979">
                  <a:moveTo>
                    <a:pt x="1020013" y="0"/>
                  </a:moveTo>
                  <a:lnTo>
                    <a:pt x="974458" y="0"/>
                  </a:lnTo>
                  <a:lnTo>
                    <a:pt x="974458" y="281241"/>
                  </a:lnTo>
                  <a:lnTo>
                    <a:pt x="1020013" y="281241"/>
                  </a:lnTo>
                  <a:lnTo>
                    <a:pt x="1020013" y="155270"/>
                  </a:lnTo>
                  <a:lnTo>
                    <a:pt x="1174508" y="155270"/>
                  </a:lnTo>
                  <a:lnTo>
                    <a:pt x="1174508" y="113677"/>
                  </a:lnTo>
                  <a:lnTo>
                    <a:pt x="1020013" y="113677"/>
                  </a:lnTo>
                  <a:lnTo>
                    <a:pt x="1020013" y="0"/>
                  </a:lnTo>
                  <a:close/>
                </a:path>
                <a:path w="2952115" h="347979">
                  <a:moveTo>
                    <a:pt x="1174508" y="155270"/>
                  </a:moveTo>
                  <a:lnTo>
                    <a:pt x="1128953" y="155270"/>
                  </a:lnTo>
                  <a:lnTo>
                    <a:pt x="1128953" y="281241"/>
                  </a:lnTo>
                  <a:lnTo>
                    <a:pt x="1174508" y="281241"/>
                  </a:lnTo>
                  <a:lnTo>
                    <a:pt x="1174508" y="155270"/>
                  </a:lnTo>
                  <a:close/>
                </a:path>
                <a:path w="2952115" h="347979">
                  <a:moveTo>
                    <a:pt x="1174508" y="0"/>
                  </a:moveTo>
                  <a:lnTo>
                    <a:pt x="1128953" y="0"/>
                  </a:lnTo>
                  <a:lnTo>
                    <a:pt x="1128953" y="113677"/>
                  </a:lnTo>
                  <a:lnTo>
                    <a:pt x="1174508" y="113677"/>
                  </a:lnTo>
                  <a:lnTo>
                    <a:pt x="1174508" y="0"/>
                  </a:lnTo>
                  <a:close/>
                </a:path>
                <a:path w="2952115" h="347979">
                  <a:moveTo>
                    <a:pt x="1409407" y="0"/>
                  </a:moveTo>
                  <a:lnTo>
                    <a:pt x="1229956" y="0"/>
                  </a:lnTo>
                  <a:lnTo>
                    <a:pt x="1229956" y="281241"/>
                  </a:lnTo>
                  <a:lnTo>
                    <a:pt x="1409407" y="281241"/>
                  </a:lnTo>
                  <a:lnTo>
                    <a:pt x="1409407" y="239649"/>
                  </a:lnTo>
                  <a:lnTo>
                    <a:pt x="1275511" y="239649"/>
                  </a:lnTo>
                  <a:lnTo>
                    <a:pt x="1275511" y="155270"/>
                  </a:lnTo>
                  <a:lnTo>
                    <a:pt x="1392770" y="155270"/>
                  </a:lnTo>
                  <a:lnTo>
                    <a:pt x="1392770" y="113677"/>
                  </a:lnTo>
                  <a:lnTo>
                    <a:pt x="1275511" y="113677"/>
                  </a:lnTo>
                  <a:lnTo>
                    <a:pt x="1275511" y="41579"/>
                  </a:lnTo>
                  <a:lnTo>
                    <a:pt x="1409407" y="41579"/>
                  </a:lnTo>
                  <a:lnTo>
                    <a:pt x="1409407" y="0"/>
                  </a:lnTo>
                  <a:close/>
                </a:path>
                <a:path w="2952115" h="347979">
                  <a:moveTo>
                    <a:pt x="1599145" y="0"/>
                  </a:moveTo>
                  <a:lnTo>
                    <a:pt x="1491005" y="0"/>
                  </a:lnTo>
                  <a:lnTo>
                    <a:pt x="1445056" y="45948"/>
                  </a:lnTo>
                  <a:lnTo>
                    <a:pt x="1445056" y="235292"/>
                  </a:lnTo>
                  <a:lnTo>
                    <a:pt x="1491005" y="281241"/>
                  </a:lnTo>
                  <a:lnTo>
                    <a:pt x="1603908" y="281241"/>
                  </a:lnTo>
                  <a:lnTo>
                    <a:pt x="1645500" y="239649"/>
                  </a:lnTo>
                  <a:lnTo>
                    <a:pt x="1511211" y="239649"/>
                  </a:lnTo>
                  <a:lnTo>
                    <a:pt x="1490611" y="219049"/>
                  </a:lnTo>
                  <a:lnTo>
                    <a:pt x="1490611" y="62179"/>
                  </a:lnTo>
                  <a:lnTo>
                    <a:pt x="1511211" y="41579"/>
                  </a:lnTo>
                  <a:lnTo>
                    <a:pt x="1640725" y="41579"/>
                  </a:lnTo>
                  <a:lnTo>
                    <a:pt x="1599145" y="0"/>
                  </a:lnTo>
                  <a:close/>
                </a:path>
                <a:path w="2952115" h="347979">
                  <a:moveTo>
                    <a:pt x="1618157" y="204787"/>
                  </a:moveTo>
                  <a:lnTo>
                    <a:pt x="1583308" y="239649"/>
                  </a:lnTo>
                  <a:lnTo>
                    <a:pt x="1645500" y="239649"/>
                  </a:lnTo>
                  <a:lnTo>
                    <a:pt x="1649463" y="235686"/>
                  </a:lnTo>
                  <a:lnTo>
                    <a:pt x="1618157" y="204787"/>
                  </a:lnTo>
                  <a:close/>
                </a:path>
                <a:path w="2952115" h="347979">
                  <a:moveTo>
                    <a:pt x="1640725" y="41579"/>
                  </a:moveTo>
                  <a:lnTo>
                    <a:pt x="1578952" y="41579"/>
                  </a:lnTo>
                  <a:lnTo>
                    <a:pt x="1599539" y="62179"/>
                  </a:lnTo>
                  <a:lnTo>
                    <a:pt x="1599539" y="95059"/>
                  </a:lnTo>
                  <a:lnTo>
                    <a:pt x="1645094" y="95059"/>
                  </a:lnTo>
                  <a:lnTo>
                    <a:pt x="1645094" y="45948"/>
                  </a:lnTo>
                  <a:lnTo>
                    <a:pt x="1640725" y="41579"/>
                  </a:lnTo>
                  <a:close/>
                </a:path>
                <a:path w="2952115" h="347979">
                  <a:moveTo>
                    <a:pt x="1889112" y="0"/>
                  </a:moveTo>
                  <a:lnTo>
                    <a:pt x="1689074" y="0"/>
                  </a:lnTo>
                  <a:lnTo>
                    <a:pt x="1689074" y="281241"/>
                  </a:lnTo>
                  <a:lnTo>
                    <a:pt x="1734629" y="281241"/>
                  </a:lnTo>
                  <a:lnTo>
                    <a:pt x="1734629" y="41579"/>
                  </a:lnTo>
                  <a:lnTo>
                    <a:pt x="1889112" y="41579"/>
                  </a:lnTo>
                  <a:lnTo>
                    <a:pt x="1889112" y="0"/>
                  </a:lnTo>
                  <a:close/>
                </a:path>
                <a:path w="2952115" h="347979">
                  <a:moveTo>
                    <a:pt x="1889112" y="41579"/>
                  </a:moveTo>
                  <a:lnTo>
                    <a:pt x="1843557" y="41579"/>
                  </a:lnTo>
                  <a:lnTo>
                    <a:pt x="1843557" y="281241"/>
                  </a:lnTo>
                  <a:lnTo>
                    <a:pt x="1889112" y="281241"/>
                  </a:lnTo>
                  <a:lnTo>
                    <a:pt x="1889112" y="41579"/>
                  </a:lnTo>
                  <a:close/>
                </a:path>
                <a:path w="2952115" h="347979">
                  <a:moveTo>
                    <a:pt x="2124011" y="0"/>
                  </a:moveTo>
                  <a:lnTo>
                    <a:pt x="1944573" y="0"/>
                  </a:lnTo>
                  <a:lnTo>
                    <a:pt x="1944573" y="281241"/>
                  </a:lnTo>
                  <a:lnTo>
                    <a:pt x="2124011" y="281241"/>
                  </a:lnTo>
                  <a:lnTo>
                    <a:pt x="2124011" y="239649"/>
                  </a:lnTo>
                  <a:lnTo>
                    <a:pt x="1990128" y="239649"/>
                  </a:lnTo>
                  <a:lnTo>
                    <a:pt x="1990128" y="155270"/>
                  </a:lnTo>
                  <a:lnTo>
                    <a:pt x="2107374" y="155270"/>
                  </a:lnTo>
                  <a:lnTo>
                    <a:pt x="2107374" y="113677"/>
                  </a:lnTo>
                  <a:lnTo>
                    <a:pt x="1990128" y="113677"/>
                  </a:lnTo>
                  <a:lnTo>
                    <a:pt x="1990128" y="41579"/>
                  </a:lnTo>
                  <a:lnTo>
                    <a:pt x="2124011" y="41579"/>
                  </a:lnTo>
                  <a:lnTo>
                    <a:pt x="2124011" y="0"/>
                  </a:lnTo>
                  <a:close/>
                </a:path>
                <a:path w="2952115" h="347979">
                  <a:moveTo>
                    <a:pt x="2374760" y="0"/>
                  </a:moveTo>
                  <a:lnTo>
                    <a:pt x="2204427" y="0"/>
                  </a:lnTo>
                  <a:lnTo>
                    <a:pt x="2181453" y="222224"/>
                  </a:lnTo>
                  <a:lnTo>
                    <a:pt x="2167978" y="236080"/>
                  </a:lnTo>
                  <a:lnTo>
                    <a:pt x="2135898" y="246773"/>
                  </a:lnTo>
                  <a:lnTo>
                    <a:pt x="2149360" y="287185"/>
                  </a:lnTo>
                  <a:lnTo>
                    <a:pt x="2193340" y="272529"/>
                  </a:lnTo>
                  <a:lnTo>
                    <a:pt x="2225421" y="239649"/>
                  </a:lnTo>
                  <a:lnTo>
                    <a:pt x="2245626" y="41579"/>
                  </a:lnTo>
                  <a:lnTo>
                    <a:pt x="2374760" y="41579"/>
                  </a:lnTo>
                  <a:lnTo>
                    <a:pt x="2374760" y="0"/>
                  </a:lnTo>
                  <a:close/>
                </a:path>
                <a:path w="2952115" h="347979">
                  <a:moveTo>
                    <a:pt x="2374760" y="41579"/>
                  </a:moveTo>
                  <a:lnTo>
                    <a:pt x="2329205" y="41579"/>
                  </a:lnTo>
                  <a:lnTo>
                    <a:pt x="2329205" y="281241"/>
                  </a:lnTo>
                  <a:lnTo>
                    <a:pt x="2374760" y="281241"/>
                  </a:lnTo>
                  <a:lnTo>
                    <a:pt x="2374760" y="41579"/>
                  </a:lnTo>
                  <a:close/>
                </a:path>
                <a:path w="2952115" h="347979">
                  <a:moveTo>
                    <a:pt x="2716618" y="0"/>
                  </a:moveTo>
                  <a:lnTo>
                    <a:pt x="2671064" y="0"/>
                  </a:lnTo>
                  <a:lnTo>
                    <a:pt x="2671064" y="281241"/>
                  </a:lnTo>
                  <a:lnTo>
                    <a:pt x="2716618" y="281241"/>
                  </a:lnTo>
                  <a:lnTo>
                    <a:pt x="2716618" y="0"/>
                  </a:lnTo>
                  <a:close/>
                </a:path>
                <a:path w="2952115" h="347979">
                  <a:moveTo>
                    <a:pt x="2475776" y="0"/>
                  </a:moveTo>
                  <a:lnTo>
                    <a:pt x="2430221" y="0"/>
                  </a:lnTo>
                  <a:lnTo>
                    <a:pt x="2430221" y="281241"/>
                  </a:lnTo>
                  <a:lnTo>
                    <a:pt x="2584310" y="281241"/>
                  </a:lnTo>
                  <a:lnTo>
                    <a:pt x="2625196" y="239649"/>
                  </a:lnTo>
                  <a:lnTo>
                    <a:pt x="2475776" y="239649"/>
                  </a:lnTo>
                  <a:lnTo>
                    <a:pt x="2475776" y="143789"/>
                  </a:lnTo>
                  <a:lnTo>
                    <a:pt x="2625196" y="143789"/>
                  </a:lnTo>
                  <a:lnTo>
                    <a:pt x="2584310" y="102196"/>
                  </a:lnTo>
                  <a:lnTo>
                    <a:pt x="2475776" y="102196"/>
                  </a:lnTo>
                  <a:lnTo>
                    <a:pt x="2475776" y="0"/>
                  </a:lnTo>
                  <a:close/>
                </a:path>
                <a:path w="2952115" h="347979">
                  <a:moveTo>
                    <a:pt x="2625196" y="143789"/>
                  </a:moveTo>
                  <a:lnTo>
                    <a:pt x="2563317" y="143789"/>
                  </a:lnTo>
                  <a:lnTo>
                    <a:pt x="2584310" y="164782"/>
                  </a:lnTo>
                  <a:lnTo>
                    <a:pt x="2584310" y="218655"/>
                  </a:lnTo>
                  <a:lnTo>
                    <a:pt x="2563317" y="239649"/>
                  </a:lnTo>
                  <a:lnTo>
                    <a:pt x="2625196" y="239649"/>
                  </a:lnTo>
                  <a:lnTo>
                    <a:pt x="2629865" y="234899"/>
                  </a:lnTo>
                  <a:lnTo>
                    <a:pt x="2629865" y="148539"/>
                  </a:lnTo>
                  <a:lnTo>
                    <a:pt x="2625196" y="143789"/>
                  </a:lnTo>
                  <a:close/>
                </a:path>
                <a:path w="2952115" h="347979">
                  <a:moveTo>
                    <a:pt x="2951518" y="0"/>
                  </a:moveTo>
                  <a:lnTo>
                    <a:pt x="2772067" y="0"/>
                  </a:lnTo>
                  <a:lnTo>
                    <a:pt x="2772067" y="281241"/>
                  </a:lnTo>
                  <a:lnTo>
                    <a:pt x="2951518" y="281241"/>
                  </a:lnTo>
                  <a:lnTo>
                    <a:pt x="2951518" y="239649"/>
                  </a:lnTo>
                  <a:lnTo>
                    <a:pt x="2817622" y="239649"/>
                  </a:lnTo>
                  <a:lnTo>
                    <a:pt x="2817622" y="155270"/>
                  </a:lnTo>
                  <a:lnTo>
                    <a:pt x="2934868" y="155270"/>
                  </a:lnTo>
                  <a:lnTo>
                    <a:pt x="2934868" y="113677"/>
                  </a:lnTo>
                  <a:lnTo>
                    <a:pt x="2817622" y="113677"/>
                  </a:lnTo>
                  <a:lnTo>
                    <a:pt x="2817622" y="41579"/>
                  </a:lnTo>
                  <a:lnTo>
                    <a:pt x="2951518" y="41579"/>
                  </a:lnTo>
                  <a:lnTo>
                    <a:pt x="295151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021" name="object 16"/>
            <p:cNvSpPr>
              <a:spLocks noChangeArrowheads="1"/>
            </p:cNvSpPr>
            <p:nvPr/>
          </p:nvSpPr>
          <p:spPr bwMode="auto">
            <a:xfrm>
              <a:off x="6525744" y="6188857"/>
              <a:ext cx="4495914" cy="224713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altLang="ru-RU"/>
            </a:p>
          </p:txBody>
        </p:sp>
        <p:sp>
          <p:nvSpPr>
            <p:cNvPr id="43022" name="object 17"/>
            <p:cNvSpPr>
              <a:spLocks noChangeArrowheads="1"/>
            </p:cNvSpPr>
            <p:nvPr/>
          </p:nvSpPr>
          <p:spPr bwMode="auto">
            <a:xfrm>
              <a:off x="6863237" y="5401109"/>
              <a:ext cx="4496371" cy="224713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altLang="ru-RU"/>
            </a:p>
          </p:txBody>
        </p:sp>
        <p:sp>
          <p:nvSpPr>
            <p:cNvPr id="43023" name="object 18"/>
            <p:cNvSpPr>
              <a:spLocks noChangeArrowheads="1"/>
            </p:cNvSpPr>
            <p:nvPr/>
          </p:nvSpPr>
          <p:spPr bwMode="auto">
            <a:xfrm>
              <a:off x="7425725" y="4388290"/>
              <a:ext cx="5836463" cy="224713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altLang="ru-RU"/>
            </a:p>
          </p:txBody>
        </p:sp>
        <p:sp>
          <p:nvSpPr>
            <p:cNvPr id="43024" name="object 19"/>
            <p:cNvSpPr>
              <a:spLocks noChangeArrowheads="1"/>
            </p:cNvSpPr>
            <p:nvPr/>
          </p:nvSpPr>
          <p:spPr bwMode="auto">
            <a:xfrm>
              <a:off x="8325706" y="3713077"/>
              <a:ext cx="4621871" cy="207111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altLang="ru-RU"/>
            </a:p>
          </p:txBody>
        </p:sp>
        <p:sp>
          <p:nvSpPr>
            <p:cNvPr id="43025" name="object 22"/>
            <p:cNvSpPr>
              <a:spLocks/>
            </p:cNvSpPr>
            <p:nvPr/>
          </p:nvSpPr>
          <p:spPr bwMode="auto">
            <a:xfrm>
              <a:off x="13738733" y="3939565"/>
              <a:ext cx="194310" cy="194310"/>
            </a:xfrm>
            <a:custGeom>
              <a:avLst/>
              <a:gdLst>
                <a:gd name="T0" fmla="*/ 194187 w 194309"/>
                <a:gd name="T1" fmla="*/ 97129 h 194310"/>
                <a:gd name="T2" fmla="*/ 186564 w 194309"/>
                <a:gd name="T3" fmla="*/ 134957 h 194310"/>
                <a:gd name="T4" fmla="*/ 165771 w 194309"/>
                <a:gd name="T5" fmla="*/ 165838 h 194310"/>
                <a:gd name="T6" fmla="*/ 134930 w 194309"/>
                <a:gd name="T7" fmla="*/ 186653 h 194310"/>
                <a:gd name="T8" fmla="*/ 97160 w 194309"/>
                <a:gd name="T9" fmla="*/ 194284 h 194310"/>
                <a:gd name="T10" fmla="*/ 59310 w 194309"/>
                <a:gd name="T11" fmla="*/ 186653 h 194310"/>
                <a:gd name="T12" fmla="*/ 28432 w 194309"/>
                <a:gd name="T13" fmla="*/ 165838 h 194310"/>
                <a:gd name="T14" fmla="*/ 7625 w 194309"/>
                <a:gd name="T15" fmla="*/ 134957 h 194310"/>
                <a:gd name="T16" fmla="*/ 0 w 194309"/>
                <a:gd name="T17" fmla="*/ 97129 h 194310"/>
                <a:gd name="T18" fmla="*/ 7625 w 194309"/>
                <a:gd name="T19" fmla="*/ 59321 h 194310"/>
                <a:gd name="T20" fmla="*/ 28432 w 194309"/>
                <a:gd name="T21" fmla="*/ 28448 h 194310"/>
                <a:gd name="T22" fmla="*/ 59310 w 194309"/>
                <a:gd name="T23" fmla="*/ 7632 h 194310"/>
                <a:gd name="T24" fmla="*/ 97160 w 194309"/>
                <a:gd name="T25" fmla="*/ 0 h 194310"/>
                <a:gd name="T26" fmla="*/ 134930 w 194309"/>
                <a:gd name="T27" fmla="*/ 7632 h 194310"/>
                <a:gd name="T28" fmla="*/ 165771 w 194309"/>
                <a:gd name="T29" fmla="*/ 28448 h 194310"/>
                <a:gd name="T30" fmla="*/ 186564 w 194309"/>
                <a:gd name="T31" fmla="*/ 59321 h 194310"/>
                <a:gd name="T32" fmla="*/ 194187 w 194309"/>
                <a:gd name="T33" fmla="*/ 97129 h 1943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4309" h="194310">
                  <a:moveTo>
                    <a:pt x="194182" y="97129"/>
                  </a:moveTo>
                  <a:lnTo>
                    <a:pt x="186559" y="134957"/>
                  </a:lnTo>
                  <a:lnTo>
                    <a:pt x="165766" y="165838"/>
                  </a:lnTo>
                  <a:lnTo>
                    <a:pt x="134925" y="186653"/>
                  </a:lnTo>
                  <a:lnTo>
                    <a:pt x="97155" y="194284"/>
                  </a:lnTo>
                  <a:lnTo>
                    <a:pt x="59310" y="186653"/>
                  </a:lnTo>
                  <a:lnTo>
                    <a:pt x="28432" y="165838"/>
                  </a:lnTo>
                  <a:lnTo>
                    <a:pt x="7625" y="134957"/>
                  </a:lnTo>
                  <a:lnTo>
                    <a:pt x="0" y="97129"/>
                  </a:lnTo>
                  <a:lnTo>
                    <a:pt x="7625" y="59321"/>
                  </a:lnTo>
                  <a:lnTo>
                    <a:pt x="28432" y="28448"/>
                  </a:lnTo>
                  <a:lnTo>
                    <a:pt x="59310" y="7632"/>
                  </a:lnTo>
                  <a:lnTo>
                    <a:pt x="97155" y="0"/>
                  </a:lnTo>
                  <a:lnTo>
                    <a:pt x="134925" y="7632"/>
                  </a:lnTo>
                  <a:lnTo>
                    <a:pt x="165766" y="28448"/>
                  </a:lnTo>
                  <a:lnTo>
                    <a:pt x="186559" y="59321"/>
                  </a:lnTo>
                  <a:lnTo>
                    <a:pt x="194182" y="97129"/>
                  </a:lnTo>
                  <a:close/>
                </a:path>
              </a:pathLst>
            </a:custGeom>
            <a:noFill/>
            <a:ln w="72000">
              <a:solidFill>
                <a:srgbClr val="1BB22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026" name="object 25"/>
            <p:cNvSpPr>
              <a:spLocks/>
            </p:cNvSpPr>
            <p:nvPr/>
          </p:nvSpPr>
          <p:spPr bwMode="auto">
            <a:xfrm>
              <a:off x="13738733" y="4729327"/>
              <a:ext cx="194310" cy="194310"/>
            </a:xfrm>
            <a:custGeom>
              <a:avLst/>
              <a:gdLst>
                <a:gd name="T0" fmla="*/ 194187 w 194309"/>
                <a:gd name="T1" fmla="*/ 97129 h 194310"/>
                <a:gd name="T2" fmla="*/ 186564 w 194309"/>
                <a:gd name="T3" fmla="*/ 134957 h 194310"/>
                <a:gd name="T4" fmla="*/ 165771 w 194309"/>
                <a:gd name="T5" fmla="*/ 165838 h 194310"/>
                <a:gd name="T6" fmla="*/ 134930 w 194309"/>
                <a:gd name="T7" fmla="*/ 186653 h 194310"/>
                <a:gd name="T8" fmla="*/ 97160 w 194309"/>
                <a:gd name="T9" fmla="*/ 194284 h 194310"/>
                <a:gd name="T10" fmla="*/ 59310 w 194309"/>
                <a:gd name="T11" fmla="*/ 186653 h 194310"/>
                <a:gd name="T12" fmla="*/ 28432 w 194309"/>
                <a:gd name="T13" fmla="*/ 165838 h 194310"/>
                <a:gd name="T14" fmla="*/ 7625 w 194309"/>
                <a:gd name="T15" fmla="*/ 134957 h 194310"/>
                <a:gd name="T16" fmla="*/ 0 w 194309"/>
                <a:gd name="T17" fmla="*/ 97129 h 194310"/>
                <a:gd name="T18" fmla="*/ 7625 w 194309"/>
                <a:gd name="T19" fmla="*/ 59321 h 194310"/>
                <a:gd name="T20" fmla="*/ 28432 w 194309"/>
                <a:gd name="T21" fmla="*/ 28448 h 194310"/>
                <a:gd name="T22" fmla="*/ 59310 w 194309"/>
                <a:gd name="T23" fmla="*/ 7632 h 194310"/>
                <a:gd name="T24" fmla="*/ 97160 w 194309"/>
                <a:gd name="T25" fmla="*/ 0 h 194310"/>
                <a:gd name="T26" fmla="*/ 134930 w 194309"/>
                <a:gd name="T27" fmla="*/ 7632 h 194310"/>
                <a:gd name="T28" fmla="*/ 165771 w 194309"/>
                <a:gd name="T29" fmla="*/ 28448 h 194310"/>
                <a:gd name="T30" fmla="*/ 186564 w 194309"/>
                <a:gd name="T31" fmla="*/ 59321 h 194310"/>
                <a:gd name="T32" fmla="*/ 194187 w 194309"/>
                <a:gd name="T33" fmla="*/ 97129 h 1943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4309" h="194310">
                  <a:moveTo>
                    <a:pt x="194182" y="97129"/>
                  </a:moveTo>
                  <a:lnTo>
                    <a:pt x="186559" y="134957"/>
                  </a:lnTo>
                  <a:lnTo>
                    <a:pt x="165766" y="165838"/>
                  </a:lnTo>
                  <a:lnTo>
                    <a:pt x="134925" y="186653"/>
                  </a:lnTo>
                  <a:lnTo>
                    <a:pt x="97155" y="194284"/>
                  </a:lnTo>
                  <a:lnTo>
                    <a:pt x="59310" y="186653"/>
                  </a:lnTo>
                  <a:lnTo>
                    <a:pt x="28432" y="165838"/>
                  </a:lnTo>
                  <a:lnTo>
                    <a:pt x="7625" y="134957"/>
                  </a:lnTo>
                  <a:lnTo>
                    <a:pt x="0" y="97129"/>
                  </a:lnTo>
                  <a:lnTo>
                    <a:pt x="7625" y="59321"/>
                  </a:lnTo>
                  <a:lnTo>
                    <a:pt x="28432" y="28448"/>
                  </a:lnTo>
                  <a:lnTo>
                    <a:pt x="59310" y="7632"/>
                  </a:lnTo>
                  <a:lnTo>
                    <a:pt x="97155" y="0"/>
                  </a:lnTo>
                  <a:lnTo>
                    <a:pt x="134925" y="7632"/>
                  </a:lnTo>
                  <a:lnTo>
                    <a:pt x="165766" y="28448"/>
                  </a:lnTo>
                  <a:lnTo>
                    <a:pt x="186559" y="59321"/>
                  </a:lnTo>
                  <a:lnTo>
                    <a:pt x="194182" y="97129"/>
                  </a:lnTo>
                  <a:close/>
                </a:path>
              </a:pathLst>
            </a:custGeom>
            <a:noFill/>
            <a:ln w="72000">
              <a:solidFill>
                <a:srgbClr val="1BB22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027" name="object 26"/>
            <p:cNvSpPr>
              <a:spLocks/>
            </p:cNvSpPr>
            <p:nvPr/>
          </p:nvSpPr>
          <p:spPr bwMode="auto">
            <a:xfrm>
              <a:off x="13738733" y="5580430"/>
              <a:ext cx="194310" cy="194310"/>
            </a:xfrm>
            <a:custGeom>
              <a:avLst/>
              <a:gdLst>
                <a:gd name="T0" fmla="*/ 194187 w 194309"/>
                <a:gd name="T1" fmla="*/ 97129 h 194310"/>
                <a:gd name="T2" fmla="*/ 186564 w 194309"/>
                <a:gd name="T3" fmla="*/ 134957 h 194310"/>
                <a:gd name="T4" fmla="*/ 165771 w 194309"/>
                <a:gd name="T5" fmla="*/ 165838 h 194310"/>
                <a:gd name="T6" fmla="*/ 134930 w 194309"/>
                <a:gd name="T7" fmla="*/ 186653 h 194310"/>
                <a:gd name="T8" fmla="*/ 97160 w 194309"/>
                <a:gd name="T9" fmla="*/ 194284 h 194310"/>
                <a:gd name="T10" fmla="*/ 59310 w 194309"/>
                <a:gd name="T11" fmla="*/ 186653 h 194310"/>
                <a:gd name="T12" fmla="*/ 28432 w 194309"/>
                <a:gd name="T13" fmla="*/ 165838 h 194310"/>
                <a:gd name="T14" fmla="*/ 7625 w 194309"/>
                <a:gd name="T15" fmla="*/ 134957 h 194310"/>
                <a:gd name="T16" fmla="*/ 0 w 194309"/>
                <a:gd name="T17" fmla="*/ 97129 h 194310"/>
                <a:gd name="T18" fmla="*/ 7625 w 194309"/>
                <a:gd name="T19" fmla="*/ 59321 h 194310"/>
                <a:gd name="T20" fmla="*/ 28432 w 194309"/>
                <a:gd name="T21" fmla="*/ 28448 h 194310"/>
                <a:gd name="T22" fmla="*/ 59310 w 194309"/>
                <a:gd name="T23" fmla="*/ 7632 h 194310"/>
                <a:gd name="T24" fmla="*/ 97160 w 194309"/>
                <a:gd name="T25" fmla="*/ 0 h 194310"/>
                <a:gd name="T26" fmla="*/ 134930 w 194309"/>
                <a:gd name="T27" fmla="*/ 7632 h 194310"/>
                <a:gd name="T28" fmla="*/ 165771 w 194309"/>
                <a:gd name="T29" fmla="*/ 28448 h 194310"/>
                <a:gd name="T30" fmla="*/ 186564 w 194309"/>
                <a:gd name="T31" fmla="*/ 59321 h 194310"/>
                <a:gd name="T32" fmla="*/ 194187 w 194309"/>
                <a:gd name="T33" fmla="*/ 97129 h 1943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4309" h="194310">
                  <a:moveTo>
                    <a:pt x="194182" y="97129"/>
                  </a:moveTo>
                  <a:lnTo>
                    <a:pt x="186559" y="134957"/>
                  </a:lnTo>
                  <a:lnTo>
                    <a:pt x="165766" y="165838"/>
                  </a:lnTo>
                  <a:lnTo>
                    <a:pt x="134925" y="186653"/>
                  </a:lnTo>
                  <a:lnTo>
                    <a:pt x="97155" y="194284"/>
                  </a:lnTo>
                  <a:lnTo>
                    <a:pt x="59310" y="186653"/>
                  </a:lnTo>
                  <a:lnTo>
                    <a:pt x="28432" y="165838"/>
                  </a:lnTo>
                  <a:lnTo>
                    <a:pt x="7625" y="134957"/>
                  </a:lnTo>
                  <a:lnTo>
                    <a:pt x="0" y="97129"/>
                  </a:lnTo>
                  <a:lnTo>
                    <a:pt x="7625" y="59321"/>
                  </a:lnTo>
                  <a:lnTo>
                    <a:pt x="28432" y="28448"/>
                  </a:lnTo>
                  <a:lnTo>
                    <a:pt x="59310" y="7632"/>
                  </a:lnTo>
                  <a:lnTo>
                    <a:pt x="97155" y="0"/>
                  </a:lnTo>
                  <a:lnTo>
                    <a:pt x="134925" y="7632"/>
                  </a:lnTo>
                  <a:lnTo>
                    <a:pt x="165766" y="28448"/>
                  </a:lnTo>
                  <a:lnTo>
                    <a:pt x="186559" y="59321"/>
                  </a:lnTo>
                  <a:lnTo>
                    <a:pt x="194182" y="97129"/>
                  </a:lnTo>
                  <a:close/>
                </a:path>
              </a:pathLst>
            </a:custGeom>
            <a:noFill/>
            <a:ln w="72000">
              <a:solidFill>
                <a:srgbClr val="1BB22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028" name="object 27"/>
            <p:cNvSpPr>
              <a:spLocks/>
            </p:cNvSpPr>
            <p:nvPr/>
          </p:nvSpPr>
          <p:spPr bwMode="auto">
            <a:xfrm>
              <a:off x="13738733" y="6424675"/>
              <a:ext cx="194310" cy="194310"/>
            </a:xfrm>
            <a:custGeom>
              <a:avLst/>
              <a:gdLst>
                <a:gd name="T0" fmla="*/ 194187 w 194309"/>
                <a:gd name="T1" fmla="*/ 97129 h 194309"/>
                <a:gd name="T2" fmla="*/ 186564 w 194309"/>
                <a:gd name="T3" fmla="*/ 134962 h 194309"/>
                <a:gd name="T4" fmla="*/ 165771 w 194309"/>
                <a:gd name="T5" fmla="*/ 165843 h 194309"/>
                <a:gd name="T6" fmla="*/ 134930 w 194309"/>
                <a:gd name="T7" fmla="*/ 186658 h 194309"/>
                <a:gd name="T8" fmla="*/ 97160 w 194309"/>
                <a:gd name="T9" fmla="*/ 194289 h 194309"/>
                <a:gd name="T10" fmla="*/ 59310 w 194309"/>
                <a:gd name="T11" fmla="*/ 186658 h 194309"/>
                <a:gd name="T12" fmla="*/ 28432 w 194309"/>
                <a:gd name="T13" fmla="*/ 165843 h 194309"/>
                <a:gd name="T14" fmla="*/ 7625 w 194309"/>
                <a:gd name="T15" fmla="*/ 134962 h 194309"/>
                <a:gd name="T16" fmla="*/ 0 w 194309"/>
                <a:gd name="T17" fmla="*/ 97129 h 194309"/>
                <a:gd name="T18" fmla="*/ 7625 w 194309"/>
                <a:gd name="T19" fmla="*/ 59321 h 194309"/>
                <a:gd name="T20" fmla="*/ 28432 w 194309"/>
                <a:gd name="T21" fmla="*/ 28448 h 194309"/>
                <a:gd name="T22" fmla="*/ 59310 w 194309"/>
                <a:gd name="T23" fmla="*/ 7632 h 194309"/>
                <a:gd name="T24" fmla="*/ 97160 w 194309"/>
                <a:gd name="T25" fmla="*/ 0 h 194309"/>
                <a:gd name="T26" fmla="*/ 134930 w 194309"/>
                <a:gd name="T27" fmla="*/ 7632 h 194309"/>
                <a:gd name="T28" fmla="*/ 165771 w 194309"/>
                <a:gd name="T29" fmla="*/ 28448 h 194309"/>
                <a:gd name="T30" fmla="*/ 186564 w 194309"/>
                <a:gd name="T31" fmla="*/ 59321 h 194309"/>
                <a:gd name="T32" fmla="*/ 194187 w 194309"/>
                <a:gd name="T33" fmla="*/ 97129 h 194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4309" h="194309">
                  <a:moveTo>
                    <a:pt x="194182" y="97129"/>
                  </a:moveTo>
                  <a:lnTo>
                    <a:pt x="186559" y="134957"/>
                  </a:lnTo>
                  <a:lnTo>
                    <a:pt x="165766" y="165838"/>
                  </a:lnTo>
                  <a:lnTo>
                    <a:pt x="134925" y="186653"/>
                  </a:lnTo>
                  <a:lnTo>
                    <a:pt x="97155" y="194284"/>
                  </a:lnTo>
                  <a:lnTo>
                    <a:pt x="59310" y="186653"/>
                  </a:lnTo>
                  <a:lnTo>
                    <a:pt x="28432" y="165838"/>
                  </a:lnTo>
                  <a:lnTo>
                    <a:pt x="7625" y="134957"/>
                  </a:lnTo>
                  <a:lnTo>
                    <a:pt x="0" y="97129"/>
                  </a:lnTo>
                  <a:lnTo>
                    <a:pt x="7625" y="59321"/>
                  </a:lnTo>
                  <a:lnTo>
                    <a:pt x="28432" y="28448"/>
                  </a:lnTo>
                  <a:lnTo>
                    <a:pt x="59310" y="7632"/>
                  </a:lnTo>
                  <a:lnTo>
                    <a:pt x="97155" y="0"/>
                  </a:lnTo>
                  <a:lnTo>
                    <a:pt x="134925" y="7632"/>
                  </a:lnTo>
                  <a:lnTo>
                    <a:pt x="165766" y="28448"/>
                  </a:lnTo>
                  <a:lnTo>
                    <a:pt x="186559" y="59321"/>
                  </a:lnTo>
                  <a:lnTo>
                    <a:pt x="194182" y="97129"/>
                  </a:lnTo>
                  <a:close/>
                </a:path>
              </a:pathLst>
            </a:custGeom>
            <a:noFill/>
            <a:ln w="72000">
              <a:solidFill>
                <a:srgbClr val="1BB22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029" name="object 28"/>
            <p:cNvSpPr>
              <a:spLocks/>
            </p:cNvSpPr>
            <p:nvPr/>
          </p:nvSpPr>
          <p:spPr bwMode="auto">
            <a:xfrm>
              <a:off x="6373571" y="4053363"/>
              <a:ext cx="7365365" cy="0"/>
            </a:xfrm>
            <a:custGeom>
              <a:avLst/>
              <a:gdLst>
                <a:gd name="T0" fmla="*/ 0 w 7365365"/>
                <a:gd name="T1" fmla="*/ 7365161 w 736536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365365">
                  <a:moveTo>
                    <a:pt x="0" y="0"/>
                  </a:moveTo>
                  <a:lnTo>
                    <a:pt x="7365161" y="0"/>
                  </a:lnTo>
                </a:path>
              </a:pathLst>
            </a:custGeom>
            <a:noFill/>
            <a:ln w="33337">
              <a:solidFill>
                <a:srgbClr val="1BB22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030" name="object 31"/>
            <p:cNvSpPr>
              <a:spLocks/>
            </p:cNvSpPr>
            <p:nvPr/>
          </p:nvSpPr>
          <p:spPr bwMode="auto">
            <a:xfrm>
              <a:off x="5471058" y="4843125"/>
              <a:ext cx="8267700" cy="0"/>
            </a:xfrm>
            <a:custGeom>
              <a:avLst/>
              <a:gdLst>
                <a:gd name="T0" fmla="*/ 0 w 8267700"/>
                <a:gd name="T1" fmla="*/ 8267674 w 826770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8267700">
                  <a:moveTo>
                    <a:pt x="0" y="0"/>
                  </a:moveTo>
                  <a:lnTo>
                    <a:pt x="8267674" y="0"/>
                  </a:lnTo>
                </a:path>
              </a:pathLst>
            </a:custGeom>
            <a:noFill/>
            <a:ln w="33337">
              <a:solidFill>
                <a:srgbClr val="1BB22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031" name="object 32"/>
            <p:cNvSpPr>
              <a:spLocks/>
            </p:cNvSpPr>
            <p:nvPr/>
          </p:nvSpPr>
          <p:spPr bwMode="auto">
            <a:xfrm>
              <a:off x="4718570" y="5694228"/>
              <a:ext cx="9020175" cy="0"/>
            </a:xfrm>
            <a:custGeom>
              <a:avLst/>
              <a:gdLst>
                <a:gd name="T0" fmla="*/ 0 w 9020175"/>
                <a:gd name="T1" fmla="*/ 9020162 w 902017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9020175">
                  <a:moveTo>
                    <a:pt x="0" y="0"/>
                  </a:moveTo>
                  <a:lnTo>
                    <a:pt x="9020162" y="0"/>
                  </a:lnTo>
                </a:path>
              </a:pathLst>
            </a:custGeom>
            <a:noFill/>
            <a:ln w="33337">
              <a:solidFill>
                <a:srgbClr val="1BB22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032" name="object 33"/>
            <p:cNvSpPr>
              <a:spLocks/>
            </p:cNvSpPr>
            <p:nvPr/>
          </p:nvSpPr>
          <p:spPr bwMode="auto">
            <a:xfrm>
              <a:off x="3949433" y="6538473"/>
              <a:ext cx="9789795" cy="0"/>
            </a:xfrm>
            <a:custGeom>
              <a:avLst/>
              <a:gdLst>
                <a:gd name="T0" fmla="*/ 0 w 9789794"/>
                <a:gd name="T1" fmla="*/ 9789304 w 978979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9789794">
                  <a:moveTo>
                    <a:pt x="0" y="0"/>
                  </a:moveTo>
                  <a:lnTo>
                    <a:pt x="9789299" y="0"/>
                  </a:lnTo>
                </a:path>
              </a:pathLst>
            </a:custGeom>
            <a:noFill/>
            <a:ln w="33337">
              <a:solidFill>
                <a:srgbClr val="1BB22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43012" name="object 34"/>
          <p:cNvSpPr>
            <a:spLocks noChangeArrowheads="1"/>
          </p:cNvSpPr>
          <p:nvPr/>
        </p:nvSpPr>
        <p:spPr bwMode="auto">
          <a:xfrm>
            <a:off x="0" y="6494463"/>
            <a:ext cx="9142413" cy="36195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29" name="object 13"/>
          <p:cNvSpPr>
            <a:spLocks/>
          </p:cNvSpPr>
          <p:nvPr/>
        </p:nvSpPr>
        <p:spPr bwMode="auto">
          <a:xfrm>
            <a:off x="214282" y="3857628"/>
            <a:ext cx="2973061" cy="188651"/>
          </a:xfrm>
          <a:custGeom>
            <a:avLst/>
            <a:gdLst>
              <a:gd name="T0" fmla="*/ 246387 w 4681855"/>
              <a:gd name="T1" fmla="*/ 295127 h 297179"/>
              <a:gd name="T2" fmla="*/ 40402 w 4681855"/>
              <a:gd name="T3" fmla="*/ 0 h 297179"/>
              <a:gd name="T4" fmla="*/ 43178 w 4681855"/>
              <a:gd name="T5" fmla="*/ 289184 h 297179"/>
              <a:gd name="T6" fmla="*/ 40402 w 4681855"/>
              <a:gd name="T7" fmla="*/ 0 h 297179"/>
              <a:gd name="T8" fmla="*/ 191721 w 4681855"/>
              <a:gd name="T9" fmla="*/ 0 h 297179"/>
              <a:gd name="T10" fmla="*/ 572787 w 4681855"/>
              <a:gd name="T11" fmla="*/ 7924 h 297179"/>
              <a:gd name="T12" fmla="*/ 572787 w 4681855"/>
              <a:gd name="T13" fmla="*/ 151719 h 297179"/>
              <a:gd name="T14" fmla="*/ 660341 w 4681855"/>
              <a:gd name="T15" fmla="*/ 151719 h 297179"/>
              <a:gd name="T16" fmla="*/ 726889 w 4681855"/>
              <a:gd name="T17" fmla="*/ 156481 h 297179"/>
              <a:gd name="T18" fmla="*/ 872266 w 4681855"/>
              <a:gd name="T19" fmla="*/ 49517 h 297179"/>
              <a:gd name="T20" fmla="*/ 1138064 w 4681855"/>
              <a:gd name="T21" fmla="*/ 7924 h 297179"/>
              <a:gd name="T22" fmla="*/ 1180029 w 4681855"/>
              <a:gd name="T23" fmla="*/ 149738 h 297179"/>
              <a:gd name="T24" fmla="*/ 1118252 w 4681855"/>
              <a:gd name="T25" fmla="*/ 49517 h 297179"/>
              <a:gd name="T26" fmla="*/ 1184013 w 4681855"/>
              <a:gd name="T27" fmla="*/ 53479 h 297179"/>
              <a:gd name="T28" fmla="*/ 1270360 w 4681855"/>
              <a:gd name="T29" fmla="*/ 222229 h 297179"/>
              <a:gd name="T30" fmla="*/ 1360623 w 4681855"/>
              <a:gd name="T31" fmla="*/ 63385 h 297179"/>
              <a:gd name="T32" fmla="*/ 1411518 w 4681855"/>
              <a:gd name="T33" fmla="*/ 222229 h 297179"/>
              <a:gd name="T34" fmla="*/ 1360623 w 4681855"/>
              <a:gd name="T35" fmla="*/ 63385 h 297179"/>
              <a:gd name="T36" fmla="*/ 1616969 w 4681855"/>
              <a:gd name="T37" fmla="*/ 191343 h 297179"/>
              <a:gd name="T38" fmla="*/ 1658921 w 4681855"/>
              <a:gd name="T39" fmla="*/ 49517 h 297179"/>
              <a:gd name="T40" fmla="*/ 1662917 w 4681855"/>
              <a:gd name="T41" fmla="*/ 145783 h 297179"/>
              <a:gd name="T42" fmla="*/ 1725109 w 4681855"/>
              <a:gd name="T43" fmla="*/ 297108 h 297179"/>
              <a:gd name="T44" fmla="*/ 1795619 w 4681855"/>
              <a:gd name="T45" fmla="*/ 63385 h 297179"/>
              <a:gd name="T46" fmla="*/ 1910097 w 4681855"/>
              <a:gd name="T47" fmla="*/ 283634 h 297179"/>
              <a:gd name="T48" fmla="*/ 1877100 w 4681855"/>
              <a:gd name="T49" fmla="*/ 180637 h 297179"/>
              <a:gd name="T50" fmla="*/ 1983783 w 4681855"/>
              <a:gd name="T51" fmla="*/ 289184 h 297179"/>
              <a:gd name="T52" fmla="*/ 2003988 w 4681855"/>
              <a:gd name="T53" fmla="*/ 49517 h 297179"/>
              <a:gd name="T54" fmla="*/ 2142228 w 4681855"/>
              <a:gd name="T55" fmla="*/ 243629 h 297179"/>
              <a:gd name="T56" fmla="*/ 2137872 w 4681855"/>
              <a:gd name="T57" fmla="*/ 102997 h 297179"/>
              <a:gd name="T58" fmla="*/ 2371590 w 4681855"/>
              <a:gd name="T59" fmla="*/ 295127 h 297179"/>
              <a:gd name="T60" fmla="*/ 2181839 w 4681855"/>
              <a:gd name="T61" fmla="*/ 289184 h 297179"/>
              <a:gd name="T62" fmla="*/ 2227788 w 4681855"/>
              <a:gd name="T63" fmla="*/ 125971 h 297179"/>
              <a:gd name="T64" fmla="*/ 2350190 w 4681855"/>
              <a:gd name="T65" fmla="*/ 52692 h 297179"/>
              <a:gd name="T66" fmla="*/ 2412776 w 4681855"/>
              <a:gd name="T67" fmla="*/ 243629 h 297179"/>
              <a:gd name="T68" fmla="*/ 2458331 w 4681855"/>
              <a:gd name="T69" fmla="*/ 70510 h 297179"/>
              <a:gd name="T70" fmla="*/ 2579146 w 4681855"/>
              <a:gd name="T71" fmla="*/ 70510 h 297179"/>
              <a:gd name="T72" fmla="*/ 2620360 w 4681855"/>
              <a:gd name="T73" fmla="*/ 49517 h 297179"/>
              <a:gd name="T74" fmla="*/ 2830288 w 4681855"/>
              <a:gd name="T75" fmla="*/ 191343 h 297179"/>
              <a:gd name="T76" fmla="*/ 2872252 w 4681855"/>
              <a:gd name="T77" fmla="*/ 49517 h 297179"/>
              <a:gd name="T78" fmla="*/ 2876250 w 4681855"/>
              <a:gd name="T79" fmla="*/ 145783 h 297179"/>
              <a:gd name="T80" fmla="*/ 2915861 w 4681855"/>
              <a:gd name="T81" fmla="*/ 243629 h 297179"/>
              <a:gd name="T82" fmla="*/ 2961416 w 4681855"/>
              <a:gd name="T83" fmla="*/ 70510 h 297179"/>
              <a:gd name="T84" fmla="*/ 3082231 w 4681855"/>
              <a:gd name="T85" fmla="*/ 70510 h 297179"/>
              <a:gd name="T86" fmla="*/ 3123445 w 4681855"/>
              <a:gd name="T87" fmla="*/ 49517 h 297179"/>
              <a:gd name="T88" fmla="*/ 3334161 w 4681855"/>
              <a:gd name="T89" fmla="*/ 289184 h 297179"/>
              <a:gd name="T90" fmla="*/ 3371004 w 4681855"/>
              <a:gd name="T91" fmla="*/ 49517 h 297179"/>
              <a:gd name="T92" fmla="*/ 3348423 w 4681855"/>
              <a:gd name="T93" fmla="*/ 212730 h 297179"/>
              <a:gd name="T94" fmla="*/ 3375360 w 4681855"/>
              <a:gd name="T95" fmla="*/ 53873 h 297179"/>
              <a:gd name="T96" fmla="*/ 3464882 w 4681855"/>
              <a:gd name="T97" fmla="*/ 49517 h 297179"/>
              <a:gd name="T98" fmla="*/ 3619365 w 4681855"/>
              <a:gd name="T99" fmla="*/ 289184 h 297179"/>
              <a:gd name="T100" fmla="*/ 3854277 w 4681855"/>
              <a:gd name="T101" fmla="*/ 247578 h 297179"/>
              <a:gd name="T102" fmla="*/ 3720381 w 4681855"/>
              <a:gd name="T103" fmla="*/ 49517 h 297179"/>
              <a:gd name="T104" fmla="*/ 3898244 w 4681855"/>
              <a:gd name="T105" fmla="*/ 244022 h 297179"/>
              <a:gd name="T106" fmla="*/ 4105013 w 4681855"/>
              <a:gd name="T107" fmla="*/ 49517 h 297179"/>
              <a:gd name="T108" fmla="*/ 4105013 w 4681855"/>
              <a:gd name="T109" fmla="*/ 49517 h 297179"/>
              <a:gd name="T110" fmla="*/ 4206029 w 4681855"/>
              <a:gd name="T111" fmla="*/ 7924 h 297179"/>
              <a:gd name="T112" fmla="*/ 4206029 w 4681855"/>
              <a:gd name="T113" fmla="*/ 151719 h 297179"/>
              <a:gd name="T114" fmla="*/ 4293570 w 4681855"/>
              <a:gd name="T115" fmla="*/ 151719 h 297179"/>
              <a:gd name="T116" fmla="*/ 4360118 w 4681855"/>
              <a:gd name="T117" fmla="*/ 156481 h 297179"/>
              <a:gd name="T118" fmla="*/ 4681771 w 4681855"/>
              <a:gd name="T119" fmla="*/ 247578 h 297179"/>
              <a:gd name="T120" fmla="*/ 4547875 w 4681855"/>
              <a:gd name="T121" fmla="*/ 49517 h 29717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681855" h="297179">
                <a:moveTo>
                  <a:pt x="471784" y="7924"/>
                </a:moveTo>
                <a:lnTo>
                  <a:pt x="301449" y="7924"/>
                </a:lnTo>
                <a:lnTo>
                  <a:pt x="278474" y="230149"/>
                </a:lnTo>
                <a:lnTo>
                  <a:pt x="265007" y="244017"/>
                </a:lnTo>
                <a:lnTo>
                  <a:pt x="232920" y="254711"/>
                </a:lnTo>
                <a:lnTo>
                  <a:pt x="246387" y="295122"/>
                </a:lnTo>
                <a:lnTo>
                  <a:pt x="290357" y="280454"/>
                </a:lnTo>
                <a:lnTo>
                  <a:pt x="322445" y="247573"/>
                </a:lnTo>
                <a:lnTo>
                  <a:pt x="342651" y="49517"/>
                </a:lnTo>
                <a:lnTo>
                  <a:pt x="471784" y="49517"/>
                </a:lnTo>
                <a:lnTo>
                  <a:pt x="471784" y="7924"/>
                </a:lnTo>
                <a:close/>
              </a:path>
              <a:path w="4681855" h="297179">
                <a:moveTo>
                  <a:pt x="40402" y="0"/>
                </a:moveTo>
                <a:lnTo>
                  <a:pt x="0" y="20205"/>
                </a:lnTo>
                <a:lnTo>
                  <a:pt x="101408" y="222618"/>
                </a:lnTo>
                <a:lnTo>
                  <a:pt x="94672" y="240055"/>
                </a:lnTo>
                <a:lnTo>
                  <a:pt x="86748" y="247573"/>
                </a:lnTo>
                <a:lnTo>
                  <a:pt x="43178" y="247573"/>
                </a:lnTo>
                <a:lnTo>
                  <a:pt x="43178" y="289179"/>
                </a:lnTo>
                <a:lnTo>
                  <a:pt x="102991" y="289179"/>
                </a:lnTo>
                <a:lnTo>
                  <a:pt x="134683" y="259067"/>
                </a:lnTo>
                <a:lnTo>
                  <a:pt x="167269" y="178650"/>
                </a:lnTo>
                <a:lnTo>
                  <a:pt x="122800" y="178650"/>
                </a:lnTo>
                <a:lnTo>
                  <a:pt x="118440" y="155676"/>
                </a:lnTo>
                <a:lnTo>
                  <a:pt x="40402" y="0"/>
                </a:lnTo>
                <a:close/>
              </a:path>
              <a:path w="4681855" h="297179">
                <a:moveTo>
                  <a:pt x="471784" y="49517"/>
                </a:moveTo>
                <a:lnTo>
                  <a:pt x="426229" y="49517"/>
                </a:lnTo>
                <a:lnTo>
                  <a:pt x="426229" y="289179"/>
                </a:lnTo>
                <a:lnTo>
                  <a:pt x="471784" y="289179"/>
                </a:lnTo>
                <a:lnTo>
                  <a:pt x="471784" y="49517"/>
                </a:lnTo>
                <a:close/>
              </a:path>
              <a:path w="4681855" h="297179">
                <a:moveTo>
                  <a:pt x="191721" y="0"/>
                </a:moveTo>
                <a:lnTo>
                  <a:pt x="128739" y="155676"/>
                </a:lnTo>
                <a:lnTo>
                  <a:pt x="124383" y="178650"/>
                </a:lnTo>
                <a:lnTo>
                  <a:pt x="167269" y="178650"/>
                </a:lnTo>
                <a:lnTo>
                  <a:pt x="232920" y="16637"/>
                </a:lnTo>
                <a:lnTo>
                  <a:pt x="191721" y="0"/>
                </a:lnTo>
                <a:close/>
              </a:path>
              <a:path w="4681855" h="297179">
                <a:moveTo>
                  <a:pt x="572787" y="7924"/>
                </a:moveTo>
                <a:lnTo>
                  <a:pt x="527232" y="7924"/>
                </a:lnTo>
                <a:lnTo>
                  <a:pt x="527232" y="289179"/>
                </a:lnTo>
                <a:lnTo>
                  <a:pt x="681334" y="289179"/>
                </a:lnTo>
                <a:lnTo>
                  <a:pt x="722221" y="247573"/>
                </a:lnTo>
                <a:lnTo>
                  <a:pt x="572787" y="247573"/>
                </a:lnTo>
                <a:lnTo>
                  <a:pt x="572787" y="151714"/>
                </a:lnTo>
                <a:lnTo>
                  <a:pt x="722209" y="151714"/>
                </a:lnTo>
                <a:lnTo>
                  <a:pt x="681334" y="110121"/>
                </a:lnTo>
                <a:lnTo>
                  <a:pt x="572787" y="110121"/>
                </a:lnTo>
                <a:lnTo>
                  <a:pt x="572787" y="7924"/>
                </a:lnTo>
                <a:close/>
              </a:path>
              <a:path w="4681855" h="297179">
                <a:moveTo>
                  <a:pt x="722209" y="151714"/>
                </a:moveTo>
                <a:lnTo>
                  <a:pt x="660341" y="151714"/>
                </a:lnTo>
                <a:lnTo>
                  <a:pt x="681334" y="172720"/>
                </a:lnTo>
                <a:lnTo>
                  <a:pt x="681334" y="226593"/>
                </a:lnTo>
                <a:lnTo>
                  <a:pt x="660341" y="247573"/>
                </a:lnTo>
                <a:lnTo>
                  <a:pt x="722221" y="247573"/>
                </a:lnTo>
                <a:lnTo>
                  <a:pt x="726889" y="242824"/>
                </a:lnTo>
                <a:lnTo>
                  <a:pt x="726889" y="156476"/>
                </a:lnTo>
                <a:lnTo>
                  <a:pt x="722209" y="151714"/>
                </a:lnTo>
                <a:close/>
              </a:path>
              <a:path w="4681855" h="297179">
                <a:moveTo>
                  <a:pt x="872266" y="49517"/>
                </a:moveTo>
                <a:lnTo>
                  <a:pt x="826711" y="49517"/>
                </a:lnTo>
                <a:lnTo>
                  <a:pt x="826711" y="289179"/>
                </a:lnTo>
                <a:lnTo>
                  <a:pt x="872266" y="289179"/>
                </a:lnTo>
                <a:lnTo>
                  <a:pt x="872266" y="49517"/>
                </a:lnTo>
                <a:close/>
              </a:path>
              <a:path w="4681855" h="297179">
                <a:moveTo>
                  <a:pt x="952276" y="7924"/>
                </a:moveTo>
                <a:lnTo>
                  <a:pt x="746688" y="7924"/>
                </a:lnTo>
                <a:lnTo>
                  <a:pt x="746688" y="49517"/>
                </a:lnTo>
                <a:lnTo>
                  <a:pt x="952276" y="49517"/>
                </a:lnTo>
                <a:lnTo>
                  <a:pt x="952276" y="7924"/>
                </a:lnTo>
                <a:close/>
              </a:path>
              <a:path w="4681855" h="297179">
                <a:moveTo>
                  <a:pt x="1138064" y="7924"/>
                </a:moveTo>
                <a:lnTo>
                  <a:pt x="983962" y="7924"/>
                </a:lnTo>
                <a:lnTo>
                  <a:pt x="983962" y="289179"/>
                </a:lnTo>
                <a:lnTo>
                  <a:pt x="1029517" y="289179"/>
                </a:lnTo>
                <a:lnTo>
                  <a:pt x="1029517" y="191338"/>
                </a:lnTo>
                <a:lnTo>
                  <a:pt x="1138064" y="191338"/>
                </a:lnTo>
                <a:lnTo>
                  <a:pt x="1180029" y="149733"/>
                </a:lnTo>
                <a:lnTo>
                  <a:pt x="1029517" y="149733"/>
                </a:lnTo>
                <a:lnTo>
                  <a:pt x="1029517" y="49517"/>
                </a:lnTo>
                <a:lnTo>
                  <a:pt x="1180016" y="49517"/>
                </a:lnTo>
                <a:lnTo>
                  <a:pt x="1138064" y="7924"/>
                </a:lnTo>
                <a:close/>
              </a:path>
              <a:path w="4681855" h="297179">
                <a:moveTo>
                  <a:pt x="1180016" y="49517"/>
                </a:moveTo>
                <a:lnTo>
                  <a:pt x="1118252" y="49517"/>
                </a:lnTo>
                <a:lnTo>
                  <a:pt x="1138458" y="70116"/>
                </a:lnTo>
                <a:lnTo>
                  <a:pt x="1138458" y="129133"/>
                </a:lnTo>
                <a:lnTo>
                  <a:pt x="1118252" y="149733"/>
                </a:lnTo>
                <a:lnTo>
                  <a:pt x="1180029" y="149733"/>
                </a:lnTo>
                <a:lnTo>
                  <a:pt x="1184013" y="145783"/>
                </a:lnTo>
                <a:lnTo>
                  <a:pt x="1184013" y="53479"/>
                </a:lnTo>
                <a:lnTo>
                  <a:pt x="1180016" y="49517"/>
                </a:lnTo>
                <a:close/>
              </a:path>
              <a:path w="4681855" h="297179">
                <a:moveTo>
                  <a:pt x="1342852" y="7924"/>
                </a:moveTo>
                <a:lnTo>
                  <a:pt x="1292153" y="7924"/>
                </a:lnTo>
                <a:lnTo>
                  <a:pt x="1203812" y="283629"/>
                </a:lnTo>
                <a:lnTo>
                  <a:pt x="1246205" y="297103"/>
                </a:lnTo>
                <a:lnTo>
                  <a:pt x="1270360" y="222224"/>
                </a:lnTo>
                <a:lnTo>
                  <a:pt x="1411518" y="222224"/>
                </a:lnTo>
                <a:lnTo>
                  <a:pt x="1398191" y="180632"/>
                </a:lnTo>
                <a:lnTo>
                  <a:pt x="1283441" y="180632"/>
                </a:lnTo>
                <a:lnTo>
                  <a:pt x="1312359" y="90322"/>
                </a:lnTo>
                <a:lnTo>
                  <a:pt x="1316715" y="63385"/>
                </a:lnTo>
                <a:lnTo>
                  <a:pt x="1360623" y="63385"/>
                </a:lnTo>
                <a:lnTo>
                  <a:pt x="1342852" y="7924"/>
                </a:lnTo>
                <a:close/>
              </a:path>
              <a:path w="4681855" h="297179">
                <a:moveTo>
                  <a:pt x="1411518" y="222224"/>
                </a:moveTo>
                <a:lnTo>
                  <a:pt x="1364645" y="222224"/>
                </a:lnTo>
                <a:lnTo>
                  <a:pt x="1388800" y="297103"/>
                </a:lnTo>
                <a:lnTo>
                  <a:pt x="1431193" y="283629"/>
                </a:lnTo>
                <a:lnTo>
                  <a:pt x="1411518" y="222224"/>
                </a:lnTo>
                <a:close/>
              </a:path>
              <a:path w="4681855" h="297179">
                <a:moveTo>
                  <a:pt x="1360623" y="63385"/>
                </a:moveTo>
                <a:lnTo>
                  <a:pt x="1318290" y="63385"/>
                </a:lnTo>
                <a:lnTo>
                  <a:pt x="1322659" y="90322"/>
                </a:lnTo>
                <a:lnTo>
                  <a:pt x="1351564" y="180632"/>
                </a:lnTo>
                <a:lnTo>
                  <a:pt x="1398191" y="180632"/>
                </a:lnTo>
                <a:lnTo>
                  <a:pt x="1360623" y="63385"/>
                </a:lnTo>
                <a:close/>
              </a:path>
              <a:path w="4681855" h="297179">
                <a:moveTo>
                  <a:pt x="1616969" y="7924"/>
                </a:moveTo>
                <a:lnTo>
                  <a:pt x="1462879" y="7924"/>
                </a:lnTo>
                <a:lnTo>
                  <a:pt x="1462879" y="289179"/>
                </a:lnTo>
                <a:lnTo>
                  <a:pt x="1508434" y="289179"/>
                </a:lnTo>
                <a:lnTo>
                  <a:pt x="1508434" y="191338"/>
                </a:lnTo>
                <a:lnTo>
                  <a:pt x="1616969" y="191338"/>
                </a:lnTo>
                <a:lnTo>
                  <a:pt x="1658933" y="149733"/>
                </a:lnTo>
                <a:lnTo>
                  <a:pt x="1508434" y="149733"/>
                </a:lnTo>
                <a:lnTo>
                  <a:pt x="1508434" y="49517"/>
                </a:lnTo>
                <a:lnTo>
                  <a:pt x="1658921" y="49517"/>
                </a:lnTo>
                <a:lnTo>
                  <a:pt x="1616969" y="7924"/>
                </a:lnTo>
                <a:close/>
              </a:path>
              <a:path w="4681855" h="297179">
                <a:moveTo>
                  <a:pt x="1658921" y="49517"/>
                </a:moveTo>
                <a:lnTo>
                  <a:pt x="1597169" y="49517"/>
                </a:lnTo>
                <a:lnTo>
                  <a:pt x="1617362" y="70116"/>
                </a:lnTo>
                <a:lnTo>
                  <a:pt x="1617362" y="129133"/>
                </a:lnTo>
                <a:lnTo>
                  <a:pt x="1597169" y="149733"/>
                </a:lnTo>
                <a:lnTo>
                  <a:pt x="1658933" y="149733"/>
                </a:lnTo>
                <a:lnTo>
                  <a:pt x="1662917" y="145783"/>
                </a:lnTo>
                <a:lnTo>
                  <a:pt x="1662917" y="53479"/>
                </a:lnTo>
                <a:lnTo>
                  <a:pt x="1658921" y="49517"/>
                </a:lnTo>
                <a:close/>
              </a:path>
              <a:path w="4681855" h="297179">
                <a:moveTo>
                  <a:pt x="1821769" y="7924"/>
                </a:moveTo>
                <a:lnTo>
                  <a:pt x="1771058" y="7924"/>
                </a:lnTo>
                <a:lnTo>
                  <a:pt x="1682729" y="283629"/>
                </a:lnTo>
                <a:lnTo>
                  <a:pt x="1725109" y="297103"/>
                </a:lnTo>
                <a:lnTo>
                  <a:pt x="1749277" y="222224"/>
                </a:lnTo>
                <a:lnTo>
                  <a:pt x="1890425" y="222224"/>
                </a:lnTo>
                <a:lnTo>
                  <a:pt x="1877100" y="180632"/>
                </a:lnTo>
                <a:lnTo>
                  <a:pt x="1762345" y="180632"/>
                </a:lnTo>
                <a:lnTo>
                  <a:pt x="1791263" y="90322"/>
                </a:lnTo>
                <a:lnTo>
                  <a:pt x="1795619" y="63385"/>
                </a:lnTo>
                <a:lnTo>
                  <a:pt x="1839537" y="63385"/>
                </a:lnTo>
                <a:lnTo>
                  <a:pt x="1821769" y="7924"/>
                </a:lnTo>
                <a:close/>
              </a:path>
              <a:path w="4681855" h="297179">
                <a:moveTo>
                  <a:pt x="1890425" y="222224"/>
                </a:moveTo>
                <a:lnTo>
                  <a:pt x="1843549" y="222224"/>
                </a:lnTo>
                <a:lnTo>
                  <a:pt x="1867717" y="297103"/>
                </a:lnTo>
                <a:lnTo>
                  <a:pt x="1910097" y="283629"/>
                </a:lnTo>
                <a:lnTo>
                  <a:pt x="1890425" y="222224"/>
                </a:lnTo>
                <a:close/>
              </a:path>
              <a:path w="4681855" h="297179">
                <a:moveTo>
                  <a:pt x="1839537" y="63385"/>
                </a:moveTo>
                <a:lnTo>
                  <a:pt x="1797207" y="63385"/>
                </a:lnTo>
                <a:lnTo>
                  <a:pt x="1801563" y="90322"/>
                </a:lnTo>
                <a:lnTo>
                  <a:pt x="1830481" y="180632"/>
                </a:lnTo>
                <a:lnTo>
                  <a:pt x="1877100" y="180632"/>
                </a:lnTo>
                <a:lnTo>
                  <a:pt x="1839537" y="63385"/>
                </a:lnTo>
                <a:close/>
              </a:path>
              <a:path w="4681855" h="297179">
                <a:moveTo>
                  <a:pt x="2091923" y="7924"/>
                </a:moveTo>
                <a:lnTo>
                  <a:pt x="1983783" y="7924"/>
                </a:lnTo>
                <a:lnTo>
                  <a:pt x="1937834" y="53873"/>
                </a:lnTo>
                <a:lnTo>
                  <a:pt x="1937834" y="243217"/>
                </a:lnTo>
                <a:lnTo>
                  <a:pt x="1983783" y="289179"/>
                </a:lnTo>
                <a:lnTo>
                  <a:pt x="2096673" y="289179"/>
                </a:lnTo>
                <a:lnTo>
                  <a:pt x="2138278" y="247573"/>
                </a:lnTo>
                <a:lnTo>
                  <a:pt x="2003988" y="247573"/>
                </a:lnTo>
                <a:lnTo>
                  <a:pt x="1983389" y="226987"/>
                </a:lnTo>
                <a:lnTo>
                  <a:pt x="1983389" y="70116"/>
                </a:lnTo>
                <a:lnTo>
                  <a:pt x="2003988" y="49517"/>
                </a:lnTo>
                <a:lnTo>
                  <a:pt x="2133516" y="49517"/>
                </a:lnTo>
                <a:lnTo>
                  <a:pt x="2091923" y="7924"/>
                </a:lnTo>
                <a:close/>
              </a:path>
              <a:path w="4681855" h="297179">
                <a:moveTo>
                  <a:pt x="2110935" y="212725"/>
                </a:moveTo>
                <a:lnTo>
                  <a:pt x="2076074" y="247573"/>
                </a:lnTo>
                <a:lnTo>
                  <a:pt x="2138278" y="247573"/>
                </a:lnTo>
                <a:lnTo>
                  <a:pt x="2142228" y="243624"/>
                </a:lnTo>
                <a:lnTo>
                  <a:pt x="2110935" y="212725"/>
                </a:lnTo>
                <a:close/>
              </a:path>
              <a:path w="4681855" h="297179">
                <a:moveTo>
                  <a:pt x="2133516" y="49517"/>
                </a:moveTo>
                <a:lnTo>
                  <a:pt x="2071717" y="49517"/>
                </a:lnTo>
                <a:lnTo>
                  <a:pt x="2092317" y="70116"/>
                </a:lnTo>
                <a:lnTo>
                  <a:pt x="2092317" y="102997"/>
                </a:lnTo>
                <a:lnTo>
                  <a:pt x="2137872" y="102997"/>
                </a:lnTo>
                <a:lnTo>
                  <a:pt x="2137872" y="53873"/>
                </a:lnTo>
                <a:lnTo>
                  <a:pt x="2133516" y="49517"/>
                </a:lnTo>
                <a:close/>
              </a:path>
              <a:path w="4681855" h="297179">
                <a:moveTo>
                  <a:pt x="2310820" y="167563"/>
                </a:moveTo>
                <a:lnTo>
                  <a:pt x="2259881" y="167563"/>
                </a:lnTo>
                <a:lnTo>
                  <a:pt x="2316916" y="278879"/>
                </a:lnTo>
                <a:lnTo>
                  <a:pt x="2371590" y="295122"/>
                </a:lnTo>
                <a:lnTo>
                  <a:pt x="2385052" y="254711"/>
                </a:lnTo>
                <a:lnTo>
                  <a:pt x="2350190" y="244411"/>
                </a:lnTo>
                <a:lnTo>
                  <a:pt x="2310820" y="167563"/>
                </a:lnTo>
                <a:close/>
              </a:path>
              <a:path w="4681855" h="297179">
                <a:moveTo>
                  <a:pt x="2227788" y="7924"/>
                </a:moveTo>
                <a:lnTo>
                  <a:pt x="2181839" y="7924"/>
                </a:lnTo>
                <a:lnTo>
                  <a:pt x="2181839" y="289179"/>
                </a:lnTo>
                <a:lnTo>
                  <a:pt x="2227788" y="289179"/>
                </a:lnTo>
                <a:lnTo>
                  <a:pt x="2227788" y="167563"/>
                </a:lnTo>
                <a:lnTo>
                  <a:pt x="2310820" y="167563"/>
                </a:lnTo>
                <a:lnTo>
                  <a:pt x="2301079" y="148551"/>
                </a:lnTo>
                <a:lnTo>
                  <a:pt x="2312648" y="125971"/>
                </a:lnTo>
                <a:lnTo>
                  <a:pt x="2227788" y="125971"/>
                </a:lnTo>
                <a:lnTo>
                  <a:pt x="2227788" y="7924"/>
                </a:lnTo>
                <a:close/>
              </a:path>
              <a:path w="4681855" h="297179">
                <a:moveTo>
                  <a:pt x="2371590" y="1981"/>
                </a:moveTo>
                <a:lnTo>
                  <a:pt x="2316916" y="18224"/>
                </a:lnTo>
                <a:lnTo>
                  <a:pt x="2261862" y="125971"/>
                </a:lnTo>
                <a:lnTo>
                  <a:pt x="2312648" y="125971"/>
                </a:lnTo>
                <a:lnTo>
                  <a:pt x="2350190" y="52692"/>
                </a:lnTo>
                <a:lnTo>
                  <a:pt x="2385052" y="42392"/>
                </a:lnTo>
                <a:lnTo>
                  <a:pt x="2371590" y="1981"/>
                </a:lnTo>
                <a:close/>
              </a:path>
              <a:path w="4681855" h="297179">
                <a:moveTo>
                  <a:pt x="2574790" y="7924"/>
                </a:moveTo>
                <a:lnTo>
                  <a:pt x="2462687" y="7924"/>
                </a:lnTo>
                <a:lnTo>
                  <a:pt x="2412776" y="53479"/>
                </a:lnTo>
                <a:lnTo>
                  <a:pt x="2412776" y="243624"/>
                </a:lnTo>
                <a:lnTo>
                  <a:pt x="2462687" y="289179"/>
                </a:lnTo>
                <a:lnTo>
                  <a:pt x="2574790" y="289179"/>
                </a:lnTo>
                <a:lnTo>
                  <a:pt x="2620373" y="247573"/>
                </a:lnTo>
                <a:lnTo>
                  <a:pt x="2480911" y="247573"/>
                </a:lnTo>
                <a:lnTo>
                  <a:pt x="2458331" y="226987"/>
                </a:lnTo>
                <a:lnTo>
                  <a:pt x="2458331" y="70510"/>
                </a:lnTo>
                <a:lnTo>
                  <a:pt x="2480911" y="49517"/>
                </a:lnTo>
                <a:lnTo>
                  <a:pt x="2620360" y="49517"/>
                </a:lnTo>
                <a:lnTo>
                  <a:pt x="2574790" y="7924"/>
                </a:lnTo>
                <a:close/>
              </a:path>
              <a:path w="4681855" h="297179">
                <a:moveTo>
                  <a:pt x="2620360" y="49517"/>
                </a:moveTo>
                <a:lnTo>
                  <a:pt x="2556565" y="49517"/>
                </a:lnTo>
                <a:lnTo>
                  <a:pt x="2579146" y="70510"/>
                </a:lnTo>
                <a:lnTo>
                  <a:pt x="2579146" y="226593"/>
                </a:lnTo>
                <a:lnTo>
                  <a:pt x="2556565" y="247573"/>
                </a:lnTo>
                <a:lnTo>
                  <a:pt x="2620373" y="247573"/>
                </a:lnTo>
                <a:lnTo>
                  <a:pt x="2624701" y="243624"/>
                </a:lnTo>
                <a:lnTo>
                  <a:pt x="2624701" y="53479"/>
                </a:lnTo>
                <a:lnTo>
                  <a:pt x="2620360" y="49517"/>
                </a:lnTo>
                <a:close/>
              </a:path>
              <a:path w="4681855" h="297179">
                <a:moveTo>
                  <a:pt x="2830288" y="7924"/>
                </a:moveTo>
                <a:lnTo>
                  <a:pt x="2676199" y="7924"/>
                </a:lnTo>
                <a:lnTo>
                  <a:pt x="2676199" y="289179"/>
                </a:lnTo>
                <a:lnTo>
                  <a:pt x="2721754" y="289179"/>
                </a:lnTo>
                <a:lnTo>
                  <a:pt x="2721754" y="191338"/>
                </a:lnTo>
                <a:lnTo>
                  <a:pt x="2830288" y="191338"/>
                </a:lnTo>
                <a:lnTo>
                  <a:pt x="2872265" y="149733"/>
                </a:lnTo>
                <a:lnTo>
                  <a:pt x="2721754" y="149733"/>
                </a:lnTo>
                <a:lnTo>
                  <a:pt x="2721754" y="49517"/>
                </a:lnTo>
                <a:lnTo>
                  <a:pt x="2872252" y="49517"/>
                </a:lnTo>
                <a:lnTo>
                  <a:pt x="2830288" y="7924"/>
                </a:lnTo>
                <a:close/>
              </a:path>
              <a:path w="4681855" h="297179">
                <a:moveTo>
                  <a:pt x="2872252" y="49517"/>
                </a:moveTo>
                <a:lnTo>
                  <a:pt x="2810489" y="49517"/>
                </a:lnTo>
                <a:lnTo>
                  <a:pt x="2830695" y="70116"/>
                </a:lnTo>
                <a:lnTo>
                  <a:pt x="2830695" y="129133"/>
                </a:lnTo>
                <a:lnTo>
                  <a:pt x="2810489" y="149733"/>
                </a:lnTo>
                <a:lnTo>
                  <a:pt x="2872265" y="149733"/>
                </a:lnTo>
                <a:lnTo>
                  <a:pt x="2876250" y="145783"/>
                </a:lnTo>
                <a:lnTo>
                  <a:pt x="2876250" y="53479"/>
                </a:lnTo>
                <a:lnTo>
                  <a:pt x="2872252" y="49517"/>
                </a:lnTo>
                <a:close/>
              </a:path>
              <a:path w="4681855" h="297179">
                <a:moveTo>
                  <a:pt x="3077875" y="7924"/>
                </a:moveTo>
                <a:lnTo>
                  <a:pt x="2965759" y="7924"/>
                </a:lnTo>
                <a:lnTo>
                  <a:pt x="2915861" y="53479"/>
                </a:lnTo>
                <a:lnTo>
                  <a:pt x="2915861" y="243624"/>
                </a:lnTo>
                <a:lnTo>
                  <a:pt x="2965759" y="289179"/>
                </a:lnTo>
                <a:lnTo>
                  <a:pt x="3077875" y="289179"/>
                </a:lnTo>
                <a:lnTo>
                  <a:pt x="3123459" y="247573"/>
                </a:lnTo>
                <a:lnTo>
                  <a:pt x="2983984" y="247573"/>
                </a:lnTo>
                <a:lnTo>
                  <a:pt x="2961416" y="226987"/>
                </a:lnTo>
                <a:lnTo>
                  <a:pt x="2961416" y="70510"/>
                </a:lnTo>
                <a:lnTo>
                  <a:pt x="2983984" y="49517"/>
                </a:lnTo>
                <a:lnTo>
                  <a:pt x="3123445" y="49517"/>
                </a:lnTo>
                <a:lnTo>
                  <a:pt x="3077875" y="7924"/>
                </a:lnTo>
                <a:close/>
              </a:path>
              <a:path w="4681855" h="297179">
                <a:moveTo>
                  <a:pt x="3123445" y="49517"/>
                </a:moveTo>
                <a:lnTo>
                  <a:pt x="3059650" y="49517"/>
                </a:lnTo>
                <a:lnTo>
                  <a:pt x="3082231" y="70510"/>
                </a:lnTo>
                <a:lnTo>
                  <a:pt x="3082231" y="226593"/>
                </a:lnTo>
                <a:lnTo>
                  <a:pt x="3059650" y="247573"/>
                </a:lnTo>
                <a:lnTo>
                  <a:pt x="3123459" y="247573"/>
                </a:lnTo>
                <a:lnTo>
                  <a:pt x="3127786" y="243624"/>
                </a:lnTo>
                <a:lnTo>
                  <a:pt x="3127786" y="53479"/>
                </a:lnTo>
                <a:lnTo>
                  <a:pt x="3123445" y="49517"/>
                </a:lnTo>
                <a:close/>
              </a:path>
              <a:path w="4681855" h="297179">
                <a:moveTo>
                  <a:pt x="3329411" y="7924"/>
                </a:moveTo>
                <a:lnTo>
                  <a:pt x="3221271" y="7924"/>
                </a:lnTo>
                <a:lnTo>
                  <a:pt x="3175309" y="53873"/>
                </a:lnTo>
                <a:lnTo>
                  <a:pt x="3175309" y="243217"/>
                </a:lnTo>
                <a:lnTo>
                  <a:pt x="3221271" y="289179"/>
                </a:lnTo>
                <a:lnTo>
                  <a:pt x="3334161" y="289179"/>
                </a:lnTo>
                <a:lnTo>
                  <a:pt x="3375766" y="247573"/>
                </a:lnTo>
                <a:lnTo>
                  <a:pt x="3241464" y="247573"/>
                </a:lnTo>
                <a:lnTo>
                  <a:pt x="3220864" y="226987"/>
                </a:lnTo>
                <a:lnTo>
                  <a:pt x="3220864" y="70116"/>
                </a:lnTo>
                <a:lnTo>
                  <a:pt x="3241464" y="49517"/>
                </a:lnTo>
                <a:lnTo>
                  <a:pt x="3371004" y="49517"/>
                </a:lnTo>
                <a:lnTo>
                  <a:pt x="3329411" y="7924"/>
                </a:lnTo>
                <a:close/>
              </a:path>
              <a:path w="4681855" h="297179">
                <a:moveTo>
                  <a:pt x="3348423" y="212725"/>
                </a:moveTo>
                <a:lnTo>
                  <a:pt x="3313562" y="247573"/>
                </a:lnTo>
                <a:lnTo>
                  <a:pt x="3375766" y="247573"/>
                </a:lnTo>
                <a:lnTo>
                  <a:pt x="3379716" y="243624"/>
                </a:lnTo>
                <a:lnTo>
                  <a:pt x="3348423" y="212725"/>
                </a:lnTo>
                <a:close/>
              </a:path>
              <a:path w="4681855" h="297179">
                <a:moveTo>
                  <a:pt x="3371004" y="49517"/>
                </a:moveTo>
                <a:lnTo>
                  <a:pt x="3309205" y="49517"/>
                </a:lnTo>
                <a:lnTo>
                  <a:pt x="3329805" y="70116"/>
                </a:lnTo>
                <a:lnTo>
                  <a:pt x="3329805" y="102997"/>
                </a:lnTo>
                <a:lnTo>
                  <a:pt x="3375360" y="102997"/>
                </a:lnTo>
                <a:lnTo>
                  <a:pt x="3375360" y="53873"/>
                </a:lnTo>
                <a:lnTo>
                  <a:pt x="3371004" y="49517"/>
                </a:lnTo>
                <a:close/>
              </a:path>
              <a:path w="4681855" h="297179">
                <a:moveTo>
                  <a:pt x="3619365" y="7924"/>
                </a:moveTo>
                <a:lnTo>
                  <a:pt x="3419327" y="7924"/>
                </a:lnTo>
                <a:lnTo>
                  <a:pt x="3419327" y="289179"/>
                </a:lnTo>
                <a:lnTo>
                  <a:pt x="3464882" y="289179"/>
                </a:lnTo>
                <a:lnTo>
                  <a:pt x="3464882" y="49517"/>
                </a:lnTo>
                <a:lnTo>
                  <a:pt x="3619365" y="49517"/>
                </a:lnTo>
                <a:lnTo>
                  <a:pt x="3619365" y="7924"/>
                </a:lnTo>
                <a:close/>
              </a:path>
              <a:path w="4681855" h="297179">
                <a:moveTo>
                  <a:pt x="3619365" y="49517"/>
                </a:moveTo>
                <a:lnTo>
                  <a:pt x="3573810" y="49517"/>
                </a:lnTo>
                <a:lnTo>
                  <a:pt x="3573810" y="289179"/>
                </a:lnTo>
                <a:lnTo>
                  <a:pt x="3619365" y="289179"/>
                </a:lnTo>
                <a:lnTo>
                  <a:pt x="3619365" y="49517"/>
                </a:lnTo>
                <a:close/>
              </a:path>
              <a:path w="4681855" h="297179">
                <a:moveTo>
                  <a:pt x="3854277" y="7924"/>
                </a:moveTo>
                <a:lnTo>
                  <a:pt x="3674826" y="7924"/>
                </a:lnTo>
                <a:lnTo>
                  <a:pt x="3674826" y="289179"/>
                </a:lnTo>
                <a:lnTo>
                  <a:pt x="3854277" y="289179"/>
                </a:lnTo>
                <a:lnTo>
                  <a:pt x="3854277" y="247573"/>
                </a:lnTo>
                <a:lnTo>
                  <a:pt x="3720381" y="247573"/>
                </a:lnTo>
                <a:lnTo>
                  <a:pt x="3720381" y="163207"/>
                </a:lnTo>
                <a:lnTo>
                  <a:pt x="3837627" y="163207"/>
                </a:lnTo>
                <a:lnTo>
                  <a:pt x="3837627" y="121615"/>
                </a:lnTo>
                <a:lnTo>
                  <a:pt x="3720381" y="121615"/>
                </a:lnTo>
                <a:lnTo>
                  <a:pt x="3720381" y="49517"/>
                </a:lnTo>
                <a:lnTo>
                  <a:pt x="3854277" y="49517"/>
                </a:lnTo>
                <a:lnTo>
                  <a:pt x="3854277" y="7924"/>
                </a:lnTo>
                <a:close/>
              </a:path>
              <a:path w="4681855" h="297179">
                <a:moveTo>
                  <a:pt x="4105013" y="7924"/>
                </a:moveTo>
                <a:lnTo>
                  <a:pt x="3934680" y="7924"/>
                </a:lnTo>
                <a:lnTo>
                  <a:pt x="3911706" y="230149"/>
                </a:lnTo>
                <a:lnTo>
                  <a:pt x="3898244" y="244017"/>
                </a:lnTo>
                <a:lnTo>
                  <a:pt x="3866151" y="254711"/>
                </a:lnTo>
                <a:lnTo>
                  <a:pt x="3879626" y="295122"/>
                </a:lnTo>
                <a:lnTo>
                  <a:pt x="3923593" y="280454"/>
                </a:lnTo>
                <a:lnTo>
                  <a:pt x="3955674" y="247573"/>
                </a:lnTo>
                <a:lnTo>
                  <a:pt x="3975879" y="49517"/>
                </a:lnTo>
                <a:lnTo>
                  <a:pt x="4105013" y="49517"/>
                </a:lnTo>
                <a:lnTo>
                  <a:pt x="4105013" y="7924"/>
                </a:lnTo>
                <a:close/>
              </a:path>
              <a:path w="4681855" h="297179">
                <a:moveTo>
                  <a:pt x="4105013" y="49517"/>
                </a:moveTo>
                <a:lnTo>
                  <a:pt x="4059458" y="49517"/>
                </a:lnTo>
                <a:lnTo>
                  <a:pt x="4059458" y="289179"/>
                </a:lnTo>
                <a:lnTo>
                  <a:pt x="4105013" y="289179"/>
                </a:lnTo>
                <a:lnTo>
                  <a:pt x="4105013" y="49517"/>
                </a:lnTo>
                <a:close/>
              </a:path>
              <a:path w="4681855" h="297179">
                <a:moveTo>
                  <a:pt x="4446871" y="7924"/>
                </a:moveTo>
                <a:lnTo>
                  <a:pt x="4401317" y="7924"/>
                </a:lnTo>
                <a:lnTo>
                  <a:pt x="4401317" y="289179"/>
                </a:lnTo>
                <a:lnTo>
                  <a:pt x="4446871" y="289179"/>
                </a:lnTo>
                <a:lnTo>
                  <a:pt x="4446871" y="7924"/>
                </a:lnTo>
                <a:close/>
              </a:path>
              <a:path w="4681855" h="297179">
                <a:moveTo>
                  <a:pt x="4206029" y="7924"/>
                </a:moveTo>
                <a:lnTo>
                  <a:pt x="4160474" y="7924"/>
                </a:lnTo>
                <a:lnTo>
                  <a:pt x="4160474" y="289179"/>
                </a:lnTo>
                <a:lnTo>
                  <a:pt x="4314563" y="289179"/>
                </a:lnTo>
                <a:lnTo>
                  <a:pt x="4355450" y="247573"/>
                </a:lnTo>
                <a:lnTo>
                  <a:pt x="4206029" y="247573"/>
                </a:lnTo>
                <a:lnTo>
                  <a:pt x="4206029" y="151714"/>
                </a:lnTo>
                <a:lnTo>
                  <a:pt x="4355437" y="151714"/>
                </a:lnTo>
                <a:lnTo>
                  <a:pt x="4314563" y="110121"/>
                </a:lnTo>
                <a:lnTo>
                  <a:pt x="4206029" y="110121"/>
                </a:lnTo>
                <a:lnTo>
                  <a:pt x="4206029" y="7924"/>
                </a:lnTo>
                <a:close/>
              </a:path>
              <a:path w="4681855" h="297179">
                <a:moveTo>
                  <a:pt x="4355437" y="151714"/>
                </a:moveTo>
                <a:lnTo>
                  <a:pt x="4293570" y="151714"/>
                </a:lnTo>
                <a:lnTo>
                  <a:pt x="4314563" y="172720"/>
                </a:lnTo>
                <a:lnTo>
                  <a:pt x="4314563" y="226593"/>
                </a:lnTo>
                <a:lnTo>
                  <a:pt x="4293570" y="247573"/>
                </a:lnTo>
                <a:lnTo>
                  <a:pt x="4355450" y="247573"/>
                </a:lnTo>
                <a:lnTo>
                  <a:pt x="4360118" y="242824"/>
                </a:lnTo>
                <a:lnTo>
                  <a:pt x="4360118" y="156476"/>
                </a:lnTo>
                <a:lnTo>
                  <a:pt x="4355437" y="151714"/>
                </a:lnTo>
                <a:close/>
              </a:path>
              <a:path w="4681855" h="297179">
                <a:moveTo>
                  <a:pt x="4681771" y="7924"/>
                </a:moveTo>
                <a:lnTo>
                  <a:pt x="4502320" y="7924"/>
                </a:lnTo>
                <a:lnTo>
                  <a:pt x="4502320" y="289179"/>
                </a:lnTo>
                <a:lnTo>
                  <a:pt x="4681771" y="289179"/>
                </a:lnTo>
                <a:lnTo>
                  <a:pt x="4681771" y="247573"/>
                </a:lnTo>
                <a:lnTo>
                  <a:pt x="4547875" y="247573"/>
                </a:lnTo>
                <a:lnTo>
                  <a:pt x="4547875" y="163207"/>
                </a:lnTo>
                <a:lnTo>
                  <a:pt x="4665134" y="163207"/>
                </a:lnTo>
                <a:lnTo>
                  <a:pt x="4665134" y="121615"/>
                </a:lnTo>
                <a:lnTo>
                  <a:pt x="4547875" y="121615"/>
                </a:lnTo>
                <a:lnTo>
                  <a:pt x="4547875" y="49517"/>
                </a:lnTo>
                <a:lnTo>
                  <a:pt x="4681771" y="49517"/>
                </a:lnTo>
                <a:lnTo>
                  <a:pt x="4681771" y="79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7" name="Пятиугольник 26"/>
          <p:cNvSpPr/>
          <p:nvPr/>
        </p:nvSpPr>
        <p:spPr>
          <a:xfrm flipH="1">
            <a:off x="2285984" y="214290"/>
            <a:ext cx="6337300" cy="133985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/>
              <a:t>Деление СОРТОВ СОИ зернового типа</a:t>
            </a:r>
          </a:p>
          <a:p>
            <a:pPr algn="ctr">
              <a:defRPr/>
            </a:pPr>
            <a:r>
              <a:rPr lang="ru-RU" sz="2000" b="1" dirty="0" smtClean="0"/>
              <a:t> </a:t>
            </a:r>
            <a:r>
              <a:rPr lang="ru-RU" sz="2400" b="1" dirty="0" smtClean="0"/>
              <a:t>по срокам посева и ареалу выращивания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4924425" y="1035050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 altLang="ru-RU" b="1">
              <a:solidFill>
                <a:srgbClr val="0000CC"/>
              </a:solidFill>
              <a:latin typeface="Verdana" pitchFamily="34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000100" y="4714884"/>
            <a:ext cx="4786346" cy="1000132"/>
            <a:chOff x="475" y="1392"/>
            <a:chExt cx="3664" cy="275"/>
          </a:xfrm>
        </p:grpSpPr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476" y="1395"/>
              <a:ext cx="3664" cy="272"/>
              <a:chOff x="476" y="1395"/>
              <a:chExt cx="3612" cy="272"/>
            </a:xfrm>
          </p:grpSpPr>
          <p:sp>
            <p:nvSpPr>
              <p:cNvPr id="43" name="Rectangle 31"/>
              <p:cNvSpPr>
                <a:spLocks noChangeArrowheads="1"/>
              </p:cNvSpPr>
              <p:nvPr/>
            </p:nvSpPr>
            <p:spPr bwMode="auto">
              <a:xfrm>
                <a:off x="476" y="1395"/>
                <a:ext cx="1812" cy="272"/>
              </a:xfrm>
              <a:prstGeom prst="rect">
                <a:avLst/>
              </a:prstGeom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46" name="Rectangle 32"/>
              <p:cNvSpPr>
                <a:spLocks noChangeArrowheads="1"/>
              </p:cNvSpPr>
              <p:nvPr/>
            </p:nvSpPr>
            <p:spPr bwMode="auto">
              <a:xfrm>
                <a:off x="2276" y="1395"/>
                <a:ext cx="1812" cy="272"/>
              </a:xfrm>
              <a:prstGeom prst="rect">
                <a:avLst/>
              </a:prstGeom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</p:grp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475" y="1392"/>
              <a:ext cx="3660" cy="269"/>
            </a:xfrm>
            <a:prstGeom prst="rect">
              <a:avLst/>
            </a:pr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circle">
                <a:fillToRect l="100000" t="100000"/>
              </a:path>
              <a:tileRect r="-100000" b="-100000"/>
            </a:gra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928662" y="3643314"/>
            <a:ext cx="5214974" cy="879484"/>
            <a:chOff x="475" y="1392"/>
            <a:chExt cx="3664" cy="275"/>
          </a:xfrm>
        </p:grpSpPr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476" y="1395"/>
              <a:ext cx="3664" cy="272"/>
              <a:chOff x="476" y="1395"/>
              <a:chExt cx="3612" cy="272"/>
            </a:xfrm>
          </p:grpSpPr>
          <p:sp>
            <p:nvSpPr>
              <p:cNvPr id="57" name="Rectangle 26"/>
              <p:cNvSpPr>
                <a:spLocks noChangeArrowheads="1"/>
              </p:cNvSpPr>
              <p:nvPr/>
            </p:nvSpPr>
            <p:spPr bwMode="auto">
              <a:xfrm>
                <a:off x="476" y="1395"/>
                <a:ext cx="1812" cy="272"/>
              </a:xfrm>
              <a:prstGeom prst="rect">
                <a:avLst/>
              </a:prstGeom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58" name="Rectangle 27"/>
              <p:cNvSpPr>
                <a:spLocks noChangeArrowheads="1"/>
              </p:cNvSpPr>
              <p:nvPr/>
            </p:nvSpPr>
            <p:spPr bwMode="auto">
              <a:xfrm>
                <a:off x="2276" y="1395"/>
                <a:ext cx="1812" cy="272"/>
              </a:xfrm>
              <a:prstGeom prst="rect">
                <a:avLst/>
              </a:prstGeom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</p:grpSp>
        <p:sp>
          <p:nvSpPr>
            <p:cNvPr id="56" name="Rectangle 28"/>
            <p:cNvSpPr>
              <a:spLocks noChangeArrowheads="1"/>
            </p:cNvSpPr>
            <p:nvPr/>
          </p:nvSpPr>
          <p:spPr bwMode="auto">
            <a:xfrm>
              <a:off x="475" y="1392"/>
              <a:ext cx="3660" cy="269"/>
            </a:xfrm>
            <a:prstGeom prst="rect">
              <a:avLst/>
            </a:pr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circle">
                <a:fillToRect l="100000" t="100000"/>
              </a:path>
              <a:tileRect r="-100000" b="-100000"/>
            </a:gra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928662" y="2428868"/>
            <a:ext cx="6143668" cy="1000132"/>
            <a:chOff x="475" y="1392"/>
            <a:chExt cx="3665" cy="275"/>
          </a:xfr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476" y="1395"/>
              <a:ext cx="3664" cy="272"/>
              <a:chOff x="476" y="1395"/>
              <a:chExt cx="3612" cy="272"/>
            </a:xfrm>
            <a:grpFill/>
          </p:grpSpPr>
          <p:sp>
            <p:nvSpPr>
              <p:cNvPr id="62" name="Rectangle 21"/>
              <p:cNvSpPr>
                <a:spLocks noChangeArrowheads="1"/>
              </p:cNvSpPr>
              <p:nvPr/>
            </p:nvSpPr>
            <p:spPr bwMode="auto">
              <a:xfrm>
                <a:off x="476" y="1395"/>
                <a:ext cx="1812" cy="272"/>
              </a:xfrm>
              <a:prstGeom prst="rect">
                <a:avLst/>
              </a:prstGeom>
              <a:grp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63" name="Rectangle 22"/>
              <p:cNvSpPr>
                <a:spLocks noChangeArrowheads="1"/>
              </p:cNvSpPr>
              <p:nvPr/>
            </p:nvSpPr>
            <p:spPr bwMode="auto">
              <a:xfrm>
                <a:off x="2276" y="1395"/>
                <a:ext cx="1812" cy="272"/>
              </a:xfrm>
              <a:prstGeom prst="rect">
                <a:avLst/>
              </a:prstGeom>
              <a:grp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</p:grpSp>
        <p:sp>
          <p:nvSpPr>
            <p:cNvPr id="61" name="Rectangle 23"/>
            <p:cNvSpPr>
              <a:spLocks noChangeArrowheads="1"/>
            </p:cNvSpPr>
            <p:nvPr/>
          </p:nvSpPr>
          <p:spPr bwMode="auto">
            <a:xfrm>
              <a:off x="475" y="1392"/>
              <a:ext cx="3665" cy="269"/>
            </a:xfrm>
            <a:prstGeom prst="rect">
              <a:avLst/>
            </a:pr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circle">
                <a:fillToRect l="100000" t="100000"/>
              </a:path>
              <a:tileRect r="-100000" b="-100000"/>
            </a:gra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5708650"/>
            <a:ext cx="9172575" cy="1196975"/>
            <a:chOff x="475" y="1392"/>
            <a:chExt cx="3664" cy="27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476" y="1395"/>
              <a:ext cx="3664" cy="272"/>
              <a:chOff x="476" y="1395"/>
              <a:chExt cx="3612" cy="272"/>
            </a:xfrm>
          </p:grpSpPr>
          <p:sp>
            <p:nvSpPr>
              <p:cNvPr id="34849" name="Rectangle 9"/>
              <p:cNvSpPr>
                <a:spLocks noChangeArrowheads="1"/>
              </p:cNvSpPr>
              <p:nvPr/>
            </p:nvSpPr>
            <p:spPr bwMode="auto">
              <a:xfrm>
                <a:off x="476" y="1395"/>
                <a:ext cx="1812" cy="272"/>
              </a:xfrm>
              <a:prstGeom prst="rect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9900"/>
                  </a:gs>
                </a:gsLst>
                <a:lin ang="0" scaled="1"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>
                  <a:latin typeface="Calibri" pitchFamily="34" charset="0"/>
                </a:endParaRPr>
              </a:p>
            </p:txBody>
          </p:sp>
          <p:sp>
            <p:nvSpPr>
              <p:cNvPr id="34850" name="Rectangle 10"/>
              <p:cNvSpPr>
                <a:spLocks noChangeArrowheads="1"/>
              </p:cNvSpPr>
              <p:nvPr/>
            </p:nvSpPr>
            <p:spPr bwMode="auto">
              <a:xfrm>
                <a:off x="2276" y="1395"/>
                <a:ext cx="1812" cy="272"/>
              </a:xfrm>
              <a:prstGeom prst="rect">
                <a:avLst/>
              </a:prstGeom>
              <a:gradFill rotWithShape="1">
                <a:gsLst>
                  <a:gs pos="0">
                    <a:srgbClr val="009900"/>
                  </a:gs>
                  <a:gs pos="100000">
                    <a:srgbClr val="FFCC66"/>
                  </a:gs>
                </a:gsLst>
                <a:lin ang="0" scaled="1"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>
                  <a:latin typeface="Calibri" pitchFamily="34" charset="0"/>
                </a:endParaRPr>
              </a:p>
            </p:txBody>
          </p:sp>
        </p:grpSp>
        <p:sp>
          <p:nvSpPr>
            <p:cNvPr id="34848" name="Rectangle 11"/>
            <p:cNvSpPr>
              <a:spLocks noChangeArrowheads="1"/>
            </p:cNvSpPr>
            <p:nvPr/>
          </p:nvSpPr>
          <p:spPr bwMode="auto">
            <a:xfrm>
              <a:off x="475" y="1392"/>
              <a:ext cx="3660" cy="269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</p:grpSp>
      <p:sp>
        <p:nvSpPr>
          <p:cNvPr id="70" name="Rectangle 6"/>
          <p:cNvSpPr>
            <a:spLocks noChangeArrowheads="1"/>
          </p:cNvSpPr>
          <p:nvPr/>
        </p:nvSpPr>
        <p:spPr bwMode="auto">
          <a:xfrm>
            <a:off x="1142976" y="500042"/>
            <a:ext cx="7162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rgbClr val="0000CC"/>
                </a:solidFill>
                <a:latin typeface="Verdana" pitchFamily="34" charset="0"/>
              </a:rPr>
              <a:t>Деление зерновых сортов сои на группы по срокам </a:t>
            </a:r>
            <a:r>
              <a:rPr lang="ru-RU" altLang="ru-RU" sz="2000" b="1" dirty="0" smtClean="0">
                <a:solidFill>
                  <a:srgbClr val="0000CC"/>
                </a:solidFill>
                <a:latin typeface="Verdana" pitchFamily="34" charset="0"/>
              </a:rPr>
              <a:t>созревания и требуемой сумме температур</a:t>
            </a:r>
            <a:endParaRPr lang="ru-RU" altLang="ru-RU" sz="2000" b="1" dirty="0">
              <a:solidFill>
                <a:srgbClr val="0000CC"/>
              </a:solidFill>
              <a:latin typeface="Verdana" pitchFamily="34" charset="0"/>
            </a:endParaRPr>
          </a:p>
        </p:txBody>
      </p:sp>
      <p:grpSp>
        <p:nvGrpSpPr>
          <p:cNvPr id="10" name="Группа 70"/>
          <p:cNvGrpSpPr>
            <a:grpSpLocks/>
          </p:cNvGrpSpPr>
          <p:nvPr/>
        </p:nvGrpSpPr>
        <p:grpSpPr bwMode="auto">
          <a:xfrm>
            <a:off x="0" y="5607050"/>
            <a:ext cx="9186863" cy="177800"/>
            <a:chOff x="0" y="5607050"/>
            <a:chExt cx="9144000" cy="184150"/>
          </a:xfrm>
        </p:grpSpPr>
        <p:sp>
          <p:nvSpPr>
            <p:cNvPr id="34840" name="Rectangle 37"/>
            <p:cNvSpPr>
              <a:spLocks noChangeArrowheads="1"/>
            </p:cNvSpPr>
            <p:nvPr/>
          </p:nvSpPr>
          <p:spPr bwMode="auto">
            <a:xfrm>
              <a:off x="0" y="5607050"/>
              <a:ext cx="9144000" cy="7620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34841" name="AutoShape 38"/>
            <p:cNvSpPr>
              <a:spLocks noChangeArrowheads="1"/>
            </p:cNvSpPr>
            <p:nvPr/>
          </p:nvSpPr>
          <p:spPr bwMode="auto">
            <a:xfrm>
              <a:off x="7851775" y="5683250"/>
              <a:ext cx="114300" cy="103188"/>
            </a:xfrm>
            <a:prstGeom prst="flowChartMerg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34842" name="AutoShape 39"/>
            <p:cNvSpPr>
              <a:spLocks noChangeArrowheads="1"/>
            </p:cNvSpPr>
            <p:nvPr/>
          </p:nvSpPr>
          <p:spPr bwMode="auto">
            <a:xfrm>
              <a:off x="6553200" y="5688013"/>
              <a:ext cx="114300" cy="103187"/>
            </a:xfrm>
            <a:prstGeom prst="flowChartMerg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34843" name="AutoShape 40"/>
            <p:cNvSpPr>
              <a:spLocks noChangeArrowheads="1"/>
            </p:cNvSpPr>
            <p:nvPr/>
          </p:nvSpPr>
          <p:spPr bwMode="auto">
            <a:xfrm>
              <a:off x="5276850" y="5688013"/>
              <a:ext cx="114300" cy="103187"/>
            </a:xfrm>
            <a:prstGeom prst="flowChartMerg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34844" name="AutoShape 41"/>
            <p:cNvSpPr>
              <a:spLocks noChangeArrowheads="1"/>
            </p:cNvSpPr>
            <p:nvPr/>
          </p:nvSpPr>
          <p:spPr bwMode="auto">
            <a:xfrm>
              <a:off x="4054475" y="5688013"/>
              <a:ext cx="114300" cy="103187"/>
            </a:xfrm>
            <a:prstGeom prst="flowChartMerg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34845" name="AutoShape 42"/>
            <p:cNvSpPr>
              <a:spLocks noChangeArrowheads="1"/>
            </p:cNvSpPr>
            <p:nvPr/>
          </p:nvSpPr>
          <p:spPr bwMode="auto">
            <a:xfrm>
              <a:off x="2743200" y="5688013"/>
              <a:ext cx="114300" cy="103187"/>
            </a:xfrm>
            <a:prstGeom prst="flowChartMerg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34846" name="AutoShape 43"/>
            <p:cNvSpPr>
              <a:spLocks noChangeArrowheads="1"/>
            </p:cNvSpPr>
            <p:nvPr/>
          </p:nvSpPr>
          <p:spPr bwMode="auto">
            <a:xfrm>
              <a:off x="1447800" y="5688013"/>
              <a:ext cx="114300" cy="103187"/>
            </a:xfrm>
            <a:prstGeom prst="flowChartMerg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</p:grpSp>
      <p:grpSp>
        <p:nvGrpSpPr>
          <p:cNvPr id="11" name="Группа 78"/>
          <p:cNvGrpSpPr>
            <a:grpSpLocks/>
          </p:cNvGrpSpPr>
          <p:nvPr/>
        </p:nvGrpSpPr>
        <p:grpSpPr bwMode="auto">
          <a:xfrm>
            <a:off x="379413" y="5730875"/>
            <a:ext cx="8566150" cy="307975"/>
            <a:chOff x="379413" y="5730875"/>
            <a:chExt cx="8566150" cy="307975"/>
          </a:xfrm>
        </p:grpSpPr>
        <p:sp>
          <p:nvSpPr>
            <p:cNvPr id="80" name="Text Box 12"/>
            <p:cNvSpPr txBox="1">
              <a:spLocks noChangeArrowheads="1"/>
            </p:cNvSpPr>
            <p:nvPr/>
          </p:nvSpPr>
          <p:spPr bwMode="auto">
            <a:xfrm>
              <a:off x="1816100" y="5730875"/>
              <a:ext cx="579438" cy="3048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+mn-cs"/>
                </a:rPr>
                <a:t>май</a:t>
              </a:r>
            </a:p>
          </p:txBody>
        </p:sp>
        <p:sp>
          <p:nvSpPr>
            <p:cNvPr id="81" name="Text Box 13"/>
            <p:cNvSpPr txBox="1">
              <a:spLocks noChangeArrowheads="1"/>
            </p:cNvSpPr>
            <p:nvPr/>
          </p:nvSpPr>
          <p:spPr bwMode="auto">
            <a:xfrm>
              <a:off x="3043238" y="5730875"/>
              <a:ext cx="733425" cy="3048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+mn-cs"/>
                </a:rPr>
                <a:t>июнь</a:t>
              </a:r>
            </a:p>
          </p:txBody>
        </p:sp>
        <p:sp>
          <p:nvSpPr>
            <p:cNvPr id="82" name="Text Box 14"/>
            <p:cNvSpPr txBox="1">
              <a:spLocks noChangeArrowheads="1"/>
            </p:cNvSpPr>
            <p:nvPr/>
          </p:nvSpPr>
          <p:spPr bwMode="auto">
            <a:xfrm>
              <a:off x="4340225" y="5730875"/>
              <a:ext cx="730250" cy="3048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+mn-cs"/>
                </a:rPr>
                <a:t>июль</a:t>
              </a:r>
            </a:p>
          </p:txBody>
        </p:sp>
        <p:sp>
          <p:nvSpPr>
            <p:cNvPr id="83" name="Text Box 15"/>
            <p:cNvSpPr txBox="1">
              <a:spLocks noChangeArrowheads="1"/>
            </p:cNvSpPr>
            <p:nvPr/>
          </p:nvSpPr>
          <p:spPr bwMode="auto">
            <a:xfrm>
              <a:off x="5564188" y="5730875"/>
              <a:ext cx="835025" cy="3048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+mn-cs"/>
                </a:rPr>
                <a:t>август</a:t>
              </a:r>
            </a:p>
          </p:txBody>
        </p:sp>
        <p:sp>
          <p:nvSpPr>
            <p:cNvPr id="84" name="Text Box 16"/>
            <p:cNvSpPr txBox="1">
              <a:spLocks noChangeArrowheads="1"/>
            </p:cNvSpPr>
            <p:nvPr/>
          </p:nvSpPr>
          <p:spPr bwMode="auto">
            <a:xfrm>
              <a:off x="6657975" y="5730875"/>
              <a:ext cx="1114425" cy="3048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+mn-cs"/>
                </a:rPr>
                <a:t>сентябрь</a:t>
              </a:r>
            </a:p>
          </p:txBody>
        </p:sp>
        <p:sp>
          <p:nvSpPr>
            <p:cNvPr id="85" name="Text Box 17"/>
            <p:cNvSpPr txBox="1">
              <a:spLocks noChangeArrowheads="1"/>
            </p:cNvSpPr>
            <p:nvPr/>
          </p:nvSpPr>
          <p:spPr bwMode="auto">
            <a:xfrm>
              <a:off x="7940675" y="5734050"/>
              <a:ext cx="1004888" cy="3048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+mn-cs"/>
                </a:rPr>
                <a:t>октябрь</a:t>
              </a:r>
            </a:p>
          </p:txBody>
        </p:sp>
        <p:sp>
          <p:nvSpPr>
            <p:cNvPr id="86" name="Text Box 18"/>
            <p:cNvSpPr txBox="1">
              <a:spLocks noChangeArrowheads="1"/>
            </p:cNvSpPr>
            <p:nvPr/>
          </p:nvSpPr>
          <p:spPr bwMode="auto">
            <a:xfrm>
              <a:off x="379413" y="5734050"/>
              <a:ext cx="914400" cy="3048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+mn-cs"/>
                </a:rPr>
                <a:t>апрель</a:t>
              </a:r>
            </a:p>
          </p:txBody>
        </p:sp>
      </p:grpSp>
      <p:sp>
        <p:nvSpPr>
          <p:cNvPr id="34826" name="Text Box 36"/>
          <p:cNvSpPr txBox="1">
            <a:spLocks noChangeArrowheads="1"/>
          </p:cNvSpPr>
          <p:nvPr/>
        </p:nvSpPr>
        <p:spPr bwMode="auto">
          <a:xfrm>
            <a:off x="2714612" y="4786322"/>
            <a:ext cx="2105029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b="1" dirty="0" smtClean="0">
                <a:latin typeface="Verdana" pitchFamily="34" charset="0"/>
              </a:rPr>
              <a:t>До 100 </a:t>
            </a:r>
            <a:r>
              <a:rPr lang="ru-RU" altLang="ru-RU" sz="1400" b="1" dirty="0">
                <a:latin typeface="Verdana" pitchFamily="34" charset="0"/>
              </a:rPr>
              <a:t>дней</a:t>
            </a:r>
            <a:r>
              <a:rPr lang="ru-RU" altLang="ru-RU" dirty="0">
                <a:latin typeface="Calibri" pitchFamily="34" charset="0"/>
              </a:rPr>
              <a:t> </a:t>
            </a:r>
          </a:p>
        </p:txBody>
      </p:sp>
      <p:sp>
        <p:nvSpPr>
          <p:cNvPr id="34827" name="Text Box 35"/>
          <p:cNvSpPr txBox="1">
            <a:spLocks noChangeArrowheads="1"/>
          </p:cNvSpPr>
          <p:nvPr/>
        </p:nvSpPr>
        <p:spPr bwMode="auto">
          <a:xfrm>
            <a:off x="2643174" y="3714752"/>
            <a:ext cx="170973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ru-RU" altLang="ru-RU" sz="1400" b="1" dirty="0">
                <a:latin typeface="Verdana" pitchFamily="34" charset="0"/>
              </a:rPr>
              <a:t>105-110 дней </a:t>
            </a:r>
          </a:p>
        </p:txBody>
      </p:sp>
      <p:sp>
        <p:nvSpPr>
          <p:cNvPr id="34828" name="Text Box 34"/>
          <p:cNvSpPr txBox="1">
            <a:spLocks noChangeArrowheads="1"/>
          </p:cNvSpPr>
          <p:nvPr/>
        </p:nvSpPr>
        <p:spPr bwMode="auto">
          <a:xfrm>
            <a:off x="2857488" y="2428868"/>
            <a:ext cx="164941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 b="1" dirty="0">
                <a:latin typeface="Verdana" pitchFamily="34" charset="0"/>
              </a:rPr>
              <a:t>115-120 дней </a:t>
            </a:r>
          </a:p>
        </p:txBody>
      </p:sp>
      <p:cxnSp>
        <p:nvCxnSpPr>
          <p:cNvPr id="34829" name="Прямая соединительная линия 90"/>
          <p:cNvCxnSpPr>
            <a:cxnSpLocks noChangeShapeType="1"/>
          </p:cNvCxnSpPr>
          <p:nvPr/>
        </p:nvCxnSpPr>
        <p:spPr bwMode="auto">
          <a:xfrm rot="16200000" flipH="1">
            <a:off x="-676300" y="3962392"/>
            <a:ext cx="3230562" cy="2063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47" name="Прямоугольник 46"/>
          <p:cNvSpPr/>
          <p:nvPr/>
        </p:nvSpPr>
        <p:spPr>
          <a:xfrm>
            <a:off x="7143768" y="2643182"/>
            <a:ext cx="178595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Среднеспелые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500826" y="3857628"/>
            <a:ext cx="1828800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Ранние</a:t>
            </a:r>
            <a:endParaRPr lang="ru-RU" sz="20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6143636" y="5143512"/>
            <a:ext cx="1881188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Очень ранние</a:t>
            </a:r>
            <a:endParaRPr lang="ru-RU" sz="20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2786050" y="5143512"/>
            <a:ext cx="142876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1700-1900 </a:t>
            </a:r>
            <a:r>
              <a:rPr lang="ru-RU" sz="1600" baseline="30000" dirty="0" err="1" smtClean="0"/>
              <a:t>о</a:t>
            </a:r>
            <a:r>
              <a:rPr lang="ru-RU" sz="1600" dirty="0" err="1" smtClean="0"/>
              <a:t>С</a:t>
            </a:r>
            <a:endParaRPr lang="ru-RU" sz="16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2786050" y="4071942"/>
            <a:ext cx="142876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2000-2300 </a:t>
            </a:r>
            <a:r>
              <a:rPr lang="ru-RU" sz="1600" baseline="30000" dirty="0" err="1" smtClean="0"/>
              <a:t>о</a:t>
            </a:r>
            <a:r>
              <a:rPr lang="ru-RU" sz="1600" dirty="0" err="1" smtClean="0"/>
              <a:t>С</a:t>
            </a:r>
            <a:endParaRPr lang="ru-RU" sz="16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2928926" y="2786058"/>
            <a:ext cx="142876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2400-2600 </a:t>
            </a:r>
            <a:r>
              <a:rPr lang="ru-RU" sz="1600" baseline="30000" dirty="0" err="1" smtClean="0"/>
              <a:t>о</a:t>
            </a:r>
            <a:r>
              <a:rPr lang="ru-RU" sz="1600" dirty="0" err="1" smtClean="0"/>
              <a:t>С</a:t>
            </a:r>
            <a:endParaRPr lang="ru-RU" sz="16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E:\Мои документы\ОС Алексеевская\Фото 4.09.06\P101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194" y="1716360"/>
            <a:ext cx="3714750" cy="4953000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3683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206375" y="44450"/>
            <a:ext cx="8929688" cy="8636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altLang="ru-RU" sz="1800" b="1" dirty="0" smtClean="0">
                <a:solidFill>
                  <a:srgbClr val="0000CC"/>
                </a:solidFill>
                <a:latin typeface="Verdana" pitchFamily="34" charset="0"/>
                <a:ea typeface="+mn-ea"/>
                <a:cs typeface="Arial" charset="0"/>
              </a:rPr>
              <a:t>Реакция выведенного на широте 45° в Краснодаре среднепозднего сорта на длину дня в разных широтах </a:t>
            </a:r>
            <a:r>
              <a:rPr lang="ru-RU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(автор фото доктор Зеленцов С.В., ВНИИМК)</a:t>
            </a:r>
          </a:p>
        </p:txBody>
      </p:sp>
      <p:sp>
        <p:nvSpPr>
          <p:cNvPr id="45060" name="Text Box 8"/>
          <p:cNvSpPr txBox="1">
            <a:spLocks noChangeArrowheads="1"/>
          </p:cNvSpPr>
          <p:nvPr/>
        </p:nvSpPr>
        <p:spPr bwMode="auto">
          <a:xfrm>
            <a:off x="4572000" y="1017588"/>
            <a:ext cx="41402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/>
            <a:r>
              <a:rPr lang="ru-RU" altLang="ru-RU" b="1">
                <a:solidFill>
                  <a:srgbClr val="5C0000"/>
                </a:solidFill>
                <a:latin typeface="Arial Narrow" pitchFamily="34" charset="0"/>
              </a:rPr>
              <a:t>г. Боразжан, пров. Бушер, Иран, 29°19′ с. ш.</a:t>
            </a:r>
          </a:p>
          <a:p>
            <a:pPr algn="ctr" eaLnBrk="1" hangingPunct="1"/>
            <a:r>
              <a:rPr lang="ru-RU" altLang="ru-RU" b="1">
                <a:solidFill>
                  <a:srgbClr val="5C0000"/>
                </a:solidFill>
                <a:latin typeface="Arial Narrow" pitchFamily="34" charset="0"/>
              </a:rPr>
              <a:t>макс. длина дня в июне - 14 ч 01 мин.</a:t>
            </a:r>
          </a:p>
        </p:txBody>
      </p:sp>
      <p:sp>
        <p:nvSpPr>
          <p:cNvPr id="45061" name="Text Box 8"/>
          <p:cNvSpPr txBox="1">
            <a:spLocks noChangeArrowheads="1"/>
          </p:cNvSpPr>
          <p:nvPr/>
        </p:nvSpPr>
        <p:spPr bwMode="auto">
          <a:xfrm>
            <a:off x="7938" y="971550"/>
            <a:ext cx="44624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solidFill>
                  <a:srgbClr val="5C0000"/>
                </a:solidFill>
                <a:latin typeface="Arial Narrow" pitchFamily="34" charset="0"/>
              </a:rPr>
              <a:t>г. Алексеевка, Белгородская обл., 50°39′ с. ш.</a:t>
            </a:r>
          </a:p>
          <a:p>
            <a:pPr algn="ctr" eaLnBrk="1" hangingPunct="1"/>
            <a:r>
              <a:rPr lang="ru-RU" altLang="ru-RU" b="1">
                <a:solidFill>
                  <a:srgbClr val="5C0000"/>
                </a:solidFill>
                <a:latin typeface="Arial Narrow" pitchFamily="34" charset="0"/>
              </a:rPr>
              <a:t>макс. длина дня в июне - 16 ч 27 мин.</a:t>
            </a:r>
          </a:p>
        </p:txBody>
      </p:sp>
      <p:pic>
        <p:nvPicPr>
          <p:cNvPr id="7" name="Picture 6" descr="Созревание сои в Боразжа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8"/>
            <a:ext cx="3687305" cy="4968552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3683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34388" y="6092825"/>
            <a:ext cx="563562" cy="490538"/>
          </a:xfrm>
        </p:spPr>
        <p:txBody>
          <a:bodyPr/>
          <a:lstStyle/>
          <a:p>
            <a:fld id="{4D6A54E9-203F-4FAC-AD77-1783214488CC}" type="slidenum">
              <a:rPr lang="ru-RU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0"/>
            <a:ext cx="8429684" cy="1214446"/>
          </a:xfrm>
        </p:spPr>
        <p:txBody>
          <a:bodyPr>
            <a:normAutofit/>
          </a:bodyPr>
          <a:lstStyle/>
          <a:p>
            <a:r>
              <a:rPr lang="ru-RU" altLang="ru-RU" sz="1800" b="1" dirty="0" smtClean="0">
                <a:solidFill>
                  <a:srgbClr val="0000CC"/>
                </a:solidFill>
                <a:latin typeface="Verdana" pitchFamily="34" charset="0"/>
                <a:ea typeface="+mn-ea"/>
                <a:cs typeface="Arial" charset="0"/>
              </a:rPr>
              <a:t>Соотношение семян отечественной и зарубежной селекции, высеянных в РФ в 2017 году (ФГБУ "</a:t>
            </a:r>
            <a:r>
              <a:rPr lang="ru-RU" altLang="ru-RU" sz="1800" b="1" dirty="0" err="1" smtClean="0">
                <a:solidFill>
                  <a:srgbClr val="0000CC"/>
                </a:solidFill>
                <a:latin typeface="Verdana" pitchFamily="34" charset="0"/>
                <a:ea typeface="+mn-ea"/>
                <a:cs typeface="Arial" charset="0"/>
              </a:rPr>
              <a:t>Россельхозцентр</a:t>
            </a:r>
            <a:r>
              <a:rPr lang="ru-RU" altLang="ru-RU" sz="1800" b="1" dirty="0" smtClean="0">
                <a:solidFill>
                  <a:srgbClr val="0000CC"/>
                </a:solidFill>
                <a:latin typeface="Verdana" pitchFamily="34" charset="0"/>
                <a:ea typeface="+mn-ea"/>
                <a:cs typeface="Arial" charset="0"/>
              </a:rPr>
              <a:t>")</a:t>
            </a:r>
          </a:p>
        </p:txBody>
      </p:sp>
      <p:sp>
        <p:nvSpPr>
          <p:cNvPr id="5" name="Прямоугольник с одним скругленным углом 4"/>
          <p:cNvSpPr/>
          <p:nvPr/>
        </p:nvSpPr>
        <p:spPr>
          <a:xfrm flipH="1">
            <a:off x="8778240" y="6473952"/>
            <a:ext cx="365760" cy="384048"/>
          </a:xfrm>
          <a:prstGeom prst="round1Rect">
            <a:avLst>
              <a:gd name="adj" fmla="val 38417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  <a:endParaRPr lang="ru-RU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42844" y="1428736"/>
          <a:ext cx="8786873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28597" y="1071546"/>
          <a:ext cx="7929617" cy="4671740"/>
        </p:xfrm>
        <a:graphic>
          <a:graphicData uri="http://schemas.openxmlformats.org/drawingml/2006/table">
            <a:tbl>
              <a:tblPr/>
              <a:tblGrid>
                <a:gridCol w="759218"/>
                <a:gridCol w="2598367"/>
                <a:gridCol w="1619515"/>
                <a:gridCol w="2952517"/>
              </a:tblGrid>
              <a:tr h="1017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Сорт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Год регистрации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Место создания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СИБНИК 315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1991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Новосибирск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Омская 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1993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err="1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Алтом</a:t>
                      </a:r>
                      <a:endParaRPr lang="ru-RU" altLang="ru-RU" sz="1400" b="1" kern="1200" dirty="0" smtClean="0">
                        <a:solidFill>
                          <a:srgbClr val="0000CC"/>
                        </a:solidFill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1998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Барнаул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СИБНИСХОЗ 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/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Дина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2003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Эльдорадо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2010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Золотистая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2012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/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Надежда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Барнаул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Сибирячка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2013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err="1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Мезенка</a:t>
                      </a:r>
                      <a:endParaRPr lang="ru-RU" altLang="ru-RU" sz="1400" b="1" kern="1200" dirty="0" smtClean="0">
                        <a:solidFill>
                          <a:srgbClr val="0000CC"/>
                        </a:solidFill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2016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Орёл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СИБНИК 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Новосибирск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12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1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Черемшанка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2017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3587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0000CC"/>
                          </a:solidFill>
                          <a:latin typeface="Verdana" pitchFamily="34" charset="0"/>
                          <a:ea typeface="+mn-ea"/>
                          <a:cs typeface="Arial" charset="0"/>
                        </a:rPr>
                        <a:t>Омск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071538" y="142852"/>
            <a:ext cx="7072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Сорта сои внесённые в Государственный реестр селекционных достижений, допущенных </a:t>
            </a:r>
          </a:p>
          <a:p>
            <a:pPr algn="ctr"/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к использованию в 10-м (</a:t>
            </a:r>
            <a:r>
              <a:rPr lang="ru-RU" altLang="ru-RU" sz="1600" b="1" dirty="0" err="1" smtClean="0">
                <a:solidFill>
                  <a:srgbClr val="0000CC"/>
                </a:solidFill>
                <a:latin typeface="Verdana" pitchFamily="34" charset="0"/>
              </a:rPr>
              <a:t>Западно-Сибирском</a:t>
            </a:r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) регионе</a:t>
            </a:r>
            <a:endParaRPr lang="ru-RU" altLang="ru-RU" sz="1400" dirty="0" smtClean="0">
              <a:solidFill>
                <a:srgbClr val="0000CC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6143644"/>
            <a:ext cx="85011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smtClean="0">
                <a:solidFill>
                  <a:srgbClr val="0000CC"/>
                </a:solidFill>
                <a:latin typeface="Verdana" pitchFamily="34" charset="0"/>
              </a:rPr>
              <a:t>Всего в реестре по РФ на 2018 г. внесено 223 сорта сои</a:t>
            </a:r>
            <a:endParaRPr lang="ru-RU" altLang="ru-RU" sz="1400" dirty="0" smtClean="0">
              <a:solidFill>
                <a:srgbClr val="0000CC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764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4313" y="71438"/>
            <a:ext cx="8929687" cy="85725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ru-RU" altLang="ru-RU" b="1" dirty="0">
                <a:solidFill>
                  <a:srgbClr val="0000CC"/>
                </a:solidFill>
                <a:latin typeface="Verdana" pitchFamily="34" charset="0"/>
              </a:rPr>
              <a:t>Различная заморозкоустойчивость сортов сои </a:t>
            </a:r>
          </a:p>
          <a:p>
            <a:pPr algn="ctr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ru-RU" altLang="ru-RU" b="1" dirty="0">
                <a:solidFill>
                  <a:srgbClr val="0000CC"/>
                </a:solidFill>
                <a:latin typeface="Verdana" pitchFamily="34" charset="0"/>
              </a:rPr>
              <a:t>на фоне заморозков на почве до -4,4 °С</a:t>
            </a:r>
          </a:p>
          <a:p>
            <a:pPr algn="ctr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j-lt"/>
                <a:ea typeface="+mj-ea"/>
                <a:cs typeface="+mj-cs"/>
              </a:rPr>
              <a:t>(автор фото доктор Зеленцов С.В., ВНИИМК)</a:t>
            </a:r>
            <a:endParaRPr lang="ru-RU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34388" y="6092825"/>
            <a:ext cx="563562" cy="490538"/>
          </a:xfrm>
        </p:spPr>
        <p:txBody>
          <a:bodyPr/>
          <a:lstStyle/>
          <a:p>
            <a:fld id="{AB22D920-BAE9-405B-BA89-51875F5ADAB5}" type="slidenum">
              <a:rPr lang="ru-RU"/>
              <a:pPr/>
              <a:t>18</a:t>
            </a:fld>
            <a:endParaRPr lang="ru-RU"/>
          </a:p>
        </p:txBody>
      </p:sp>
      <p:pic>
        <p:nvPicPr>
          <p:cNvPr id="3" name="Picture 3" descr="C:\Users\123\Desktop\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913" y="1557338"/>
            <a:ext cx="3154362" cy="50863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241300" dist="88900" dir="2700000" algn="tl" rotWithShape="0">
              <a:prstClr val="black">
                <a:alpha val="71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3\Desktop\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2825" y="1557338"/>
            <a:ext cx="3138488" cy="50863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241300" dist="88900" dir="2700000" algn="tl" rotWithShape="0">
              <a:prstClr val="black">
                <a:alpha val="71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C:\Users\Соя\Desktop\Конференция на ВВЦ по засухе - 2009 г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3624"/>
            <a:ext cx="9109618" cy="5844376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3683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4" name="Пятиугольник 3"/>
          <p:cNvSpPr/>
          <p:nvPr/>
        </p:nvSpPr>
        <p:spPr>
          <a:xfrm flipH="1">
            <a:off x="1908175" y="52388"/>
            <a:ext cx="7200900" cy="962025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РЕАКЦИЯ РАЗНЫХ СОРТОВ СОИ ОДНОЙ ГРУППЫ СПЕЛОСТИ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ОСТРУЮ ЛЕТНЮЮ ЗАСУХУ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1" name="Object 2"/>
          <p:cNvGraphicFramePr>
            <a:graphicFrameLocks noChangeAspect="1"/>
          </p:cNvGraphicFramePr>
          <p:nvPr/>
        </p:nvGraphicFramePr>
        <p:xfrm>
          <a:off x="550863" y="1143000"/>
          <a:ext cx="7950200" cy="5041900"/>
        </p:xfrm>
        <a:graphic>
          <a:graphicData uri="http://schemas.openxmlformats.org/presentationml/2006/ole">
            <p:oleObj spid="_x0000_s1026" name="Chart" r:id="rId3" imgW="7955970" imgH="5047925" progId="Excel.Sheet.8">
              <p:embed/>
            </p:oleObj>
          </a:graphicData>
        </a:graphic>
      </p:graphicFrame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857224" y="39688"/>
            <a:ext cx="8377264" cy="111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FF0000"/>
                </a:solidFill>
                <a:latin typeface="Calibri" pitchFamily="34" charset="0"/>
              </a:rPr>
              <a:t>- </a:t>
            </a:r>
            <a:r>
              <a:rPr lang="ru-RU" altLang="ru-RU" sz="2400" b="1" dirty="0" smtClean="0">
                <a:solidFill>
                  <a:srgbClr val="FF0000"/>
                </a:solidFill>
                <a:latin typeface="Verdana" pitchFamily="34" charset="0"/>
                <a:cs typeface="+mn-cs"/>
              </a:rPr>
              <a:t>Почему</a:t>
            </a:r>
            <a:r>
              <a:rPr lang="ru-RU" altLang="ru-RU" sz="24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altLang="ru-RU" sz="2400" b="1" dirty="0" smtClean="0">
                <a:solidFill>
                  <a:srgbClr val="FF0000"/>
                </a:solidFill>
                <a:latin typeface="Verdana" pitchFamily="34" charset="0"/>
                <a:cs typeface="+mn-cs"/>
              </a:rPr>
              <a:t>соя</a:t>
            </a:r>
            <a:r>
              <a:rPr lang="ru-RU" altLang="ru-RU" sz="2400" b="1" dirty="0" smtClean="0">
                <a:solidFill>
                  <a:srgbClr val="FF0000"/>
                </a:solidFill>
                <a:latin typeface="Calibri" pitchFamily="34" charset="0"/>
              </a:rPr>
              <a:t>?</a:t>
            </a:r>
          </a:p>
          <a:p>
            <a:pPr>
              <a:lnSpc>
                <a:spcPct val="85000"/>
              </a:lnSpc>
            </a:pPr>
            <a:endParaRPr lang="ru-RU" altLang="ru-RU" b="1" dirty="0" smtClean="0">
              <a:solidFill>
                <a:srgbClr val="0000CC"/>
              </a:solidFill>
              <a:latin typeface="Verdana" pitchFamily="34" charset="0"/>
            </a:endParaRPr>
          </a:p>
          <a:p>
            <a:pPr>
              <a:lnSpc>
                <a:spcPct val="85000"/>
              </a:lnSpc>
            </a:pP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</a:rPr>
              <a:t>1 - Самое высокое содержание в семенах белка </a:t>
            </a:r>
          </a:p>
          <a:p>
            <a:pPr>
              <a:lnSpc>
                <a:spcPct val="85000"/>
              </a:lnSpc>
            </a:pP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</a:rPr>
              <a:t>	среди полевых культур.</a:t>
            </a:r>
            <a:endParaRPr lang="ru-RU" altLang="ru-RU" b="1" dirty="0">
              <a:solidFill>
                <a:srgbClr val="0000CC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0" name="Рисунок 11" descr="C:\Users\zelentsov\Desktop\Сорт сои Барс\Карта в цвете для сорта Вита вар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42852"/>
            <a:ext cx="723124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6652023" y="30163"/>
            <a:ext cx="24919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TextBox 7"/>
          <p:cNvSpPr txBox="1">
            <a:spLocks noChangeArrowheads="1"/>
          </p:cNvSpPr>
          <p:nvPr/>
        </p:nvSpPr>
        <p:spPr bwMode="auto">
          <a:xfrm>
            <a:off x="571472" y="4500570"/>
            <a:ext cx="59293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>
                <a:latin typeface="Verdana" pitchFamily="34" charset="0"/>
                <a:ea typeface="MS PGothic" pitchFamily="34" charset="-128"/>
              </a:rPr>
              <a:t>В 2017 г. </a:t>
            </a:r>
            <a:r>
              <a:rPr lang="ru-RU" altLang="ru-RU" sz="1600" b="1" dirty="0" smtClean="0">
                <a:latin typeface="Verdana" pitchFamily="34" charset="0"/>
                <a:ea typeface="MS PGothic" pitchFamily="34" charset="-128"/>
              </a:rPr>
              <a:t>был </a:t>
            </a:r>
            <a:r>
              <a:rPr lang="ru-RU" altLang="ru-RU" sz="1600" b="1" dirty="0">
                <a:latin typeface="Verdana" pitchFamily="34" charset="0"/>
                <a:ea typeface="MS PGothic" pitchFamily="34" charset="-128"/>
              </a:rPr>
              <a:t>передан на Государственное сортоиспытание </a:t>
            </a:r>
            <a:r>
              <a:rPr lang="ru-RU" altLang="ru-RU" sz="1600" b="1" dirty="0">
                <a:solidFill>
                  <a:srgbClr val="C00000"/>
                </a:solidFill>
                <a:latin typeface="Verdana" pitchFamily="34" charset="0"/>
                <a:ea typeface="MS PGothic" pitchFamily="34" charset="-128"/>
              </a:rPr>
              <a:t>новый </a:t>
            </a:r>
            <a:r>
              <a:rPr lang="ru-RU" altLang="ru-RU" sz="1600" b="1" dirty="0" smtClean="0">
                <a:solidFill>
                  <a:srgbClr val="C00000"/>
                </a:solidFill>
                <a:latin typeface="Verdana" pitchFamily="34" charset="0"/>
                <a:ea typeface="MS PGothic" pitchFamily="34" charset="-128"/>
              </a:rPr>
              <a:t>очень ранний сорт </a:t>
            </a:r>
            <a:r>
              <a:rPr lang="ru-RU" altLang="ru-RU" sz="1600" b="1" dirty="0">
                <a:solidFill>
                  <a:srgbClr val="C00000"/>
                </a:solidFill>
                <a:latin typeface="Verdana" pitchFamily="34" charset="0"/>
                <a:ea typeface="MS PGothic" pitchFamily="34" charset="-128"/>
              </a:rPr>
              <a:t>сои Вита </a:t>
            </a:r>
            <a:r>
              <a:rPr lang="ru-RU" altLang="ru-RU" sz="1600" b="1" dirty="0">
                <a:latin typeface="Verdana" pitchFamily="34" charset="0"/>
                <a:ea typeface="MS PGothic" pitchFamily="34" charset="-128"/>
              </a:rPr>
              <a:t>по Центрально-Чернозёмному, </a:t>
            </a:r>
            <a:r>
              <a:rPr lang="ru-RU" altLang="ru-RU" sz="1600" b="1" dirty="0" err="1" smtClean="0">
                <a:latin typeface="Verdana" pitchFamily="34" charset="0"/>
                <a:ea typeface="MS PGothic" pitchFamily="34" charset="-128"/>
              </a:rPr>
              <a:t>Северо-Кавказскому</a:t>
            </a:r>
            <a:r>
              <a:rPr lang="ru-RU" altLang="ru-RU" sz="1600" b="1" dirty="0">
                <a:latin typeface="Verdana" pitchFamily="34" charset="0"/>
                <a:ea typeface="MS PGothic" pitchFamily="34" charset="-128"/>
              </a:rPr>
              <a:t>, Нижневолжскому, </a:t>
            </a:r>
            <a:r>
              <a:rPr lang="ru-RU" altLang="ru-RU" sz="1600" b="1" dirty="0" err="1" smtClean="0">
                <a:latin typeface="Verdana" pitchFamily="34" charset="0"/>
                <a:ea typeface="MS PGothic" pitchFamily="34" charset="-128"/>
              </a:rPr>
              <a:t>Западно-Сибирскому</a:t>
            </a:r>
            <a:r>
              <a:rPr lang="ru-RU" altLang="ru-RU" sz="1600" b="1" dirty="0" smtClean="0">
                <a:latin typeface="Verdana" pitchFamily="34" charset="0"/>
                <a:ea typeface="MS PGothic" pitchFamily="34" charset="-128"/>
              </a:rPr>
              <a:t> </a:t>
            </a:r>
            <a:r>
              <a:rPr lang="ru-RU" altLang="ru-RU" sz="1600" b="1" dirty="0">
                <a:latin typeface="Verdana" pitchFamily="34" charset="0"/>
                <a:ea typeface="MS PGothic" pitchFamily="34" charset="-128"/>
              </a:rPr>
              <a:t>(Алтай) и Дальневосточному регионам </a:t>
            </a:r>
            <a:r>
              <a:rPr lang="ru-RU" altLang="ru-RU" sz="1600" b="1" dirty="0" smtClean="0">
                <a:latin typeface="Verdana" pitchFamily="34" charset="0"/>
                <a:ea typeface="MS PGothic" pitchFamily="34" charset="-128"/>
              </a:rPr>
              <a:t>РФ</a:t>
            </a:r>
            <a:endParaRPr lang="ru-RU" altLang="ru-RU" sz="1600" b="1" dirty="0">
              <a:latin typeface="Verdana" pitchFamily="34" charset="0"/>
              <a:ea typeface="MS PGothic" pitchFamily="34" charset="-128"/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flipH="1">
            <a:off x="8773716" y="6575426"/>
            <a:ext cx="370284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75</a:t>
            </a:r>
          </a:p>
        </p:txBody>
      </p:sp>
      <p:pic>
        <p:nvPicPr>
          <p:cNvPr id="88069" name="Рисунок 9" descr="C:\Users\zelentsov\Desktop\Сорт сои Вита\семена сорта Ви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4627931"/>
            <a:ext cx="1643074" cy="162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96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786384" y="1582901"/>
            <a:ext cx="5926047" cy="2844094"/>
          </a:xfrm>
          <a:prstGeom prst="round2DiagRect">
            <a:avLst>
              <a:gd name="adj1" fmla="val 35186"/>
              <a:gd name="adj2" fmla="val 1511"/>
            </a:avLst>
          </a:prstGeom>
          <a:solidFill>
            <a:srgbClr val="3FAE29"/>
          </a:solidFill>
          <a:ln>
            <a:solidFill>
              <a:srgbClr val="3BAF2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ПРИНЦИПЫ ВЫБОРА ЭЛЕМЕНТОВ ТЕХНОЛОГИИ ВОЗДЕЛЫВАНИЯ СОИ </a:t>
            </a:r>
          </a:p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условий Западной Сибири </a:t>
            </a:r>
            <a:endParaRPr lang="ru-RU" alt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052736"/>
            <a:ext cx="8893175" cy="259228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Относительно короткий период вегетации;</a:t>
            </a:r>
          </a:p>
          <a:p>
            <a:pPr>
              <a:lnSpc>
                <a:spcPct val="80000"/>
              </a:lnSpc>
            </a:pPr>
            <a:endParaRPr lang="ru-RU" sz="1800" b="1" dirty="0" smtClean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Высокая вероятность возвратных весенних заморозков;</a:t>
            </a:r>
            <a:endParaRPr lang="ru-RU" sz="1800" b="1" dirty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700" b="1" dirty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Часто - отсутствие эффективных азотфиксирующих клубеньковых   бактерий </a:t>
            </a:r>
            <a:r>
              <a:rPr lang="ru-RU" sz="1800" b="1" dirty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18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почве;</a:t>
            </a:r>
          </a:p>
          <a:p>
            <a:pPr>
              <a:lnSpc>
                <a:spcPct val="80000"/>
              </a:lnSpc>
            </a:pPr>
            <a:endParaRPr lang="ru-RU" sz="1800" b="1" dirty="0" smtClean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Часто - повышенная потенциальная засорённость полей сорными растениями.</a:t>
            </a:r>
            <a:endParaRPr lang="ru-RU" sz="1800" b="1" dirty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endParaRPr lang="ru-RU" sz="1800" b="1" dirty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28596" y="4357694"/>
            <a:ext cx="8482855" cy="134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u-RU" sz="1050" b="1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Получить своевременные дружные всходы сои;</a:t>
            </a:r>
          </a:p>
          <a:p>
            <a:pPr>
              <a:lnSpc>
                <a:spcPct val="80000"/>
              </a:lnSpc>
            </a:pPr>
            <a:endParaRPr lang="ru-RU" sz="1800" b="1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Обеспечить формирование и развитие симбиотического аппарата (клубеньков) на корнях растений;</a:t>
            </a:r>
          </a:p>
          <a:p>
            <a:pPr>
              <a:lnSpc>
                <a:spcPct val="80000"/>
              </a:lnSpc>
            </a:pPr>
            <a:endParaRPr lang="ru-RU" sz="1800" b="1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Обеспечить чистоту посевов от сорной растительности.</a:t>
            </a:r>
            <a:endParaRPr lang="ru-RU" sz="1600" b="1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endParaRPr lang="ru-RU" sz="600" b="1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 bwMode="auto">
          <a:xfrm>
            <a:off x="8532440" y="6453335"/>
            <a:ext cx="563562" cy="38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790EB-6692-4B19-9F41-AF9BA4577BCB}" type="slidenum">
              <a:rPr lang="ru-RU" b="1">
                <a:solidFill>
                  <a:srgbClr val="8989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lang="ru-RU" b="1" dirty="0">
              <a:solidFill>
                <a:srgbClr val="8989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9632" y="44624"/>
            <a:ext cx="7624836" cy="791882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200" dirty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Основные </a:t>
            </a:r>
            <a:r>
              <a:rPr lang="ru-RU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экологические факторы</a:t>
            </a:r>
            <a:r>
              <a:rPr lang="ru-RU" sz="2200" dirty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endParaRPr lang="ru-RU" sz="2200" dirty="0" smtClean="0">
              <a:effectLst>
                <a:outerShdw blurRad="38100" dist="38100" dir="2700000" algn="tl">
                  <a:srgbClr val="C0C0C0"/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ru-RU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снижающие урожайность сои </a:t>
            </a: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Западной Сибири</a:t>
            </a:r>
            <a:endParaRPr lang="ru-RU" sz="2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96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714348" y="3429000"/>
            <a:ext cx="7624836" cy="791882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Основные задачи </a:t>
            </a:r>
            <a:r>
              <a:rPr lang="ru-RU" sz="2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агротехнологии</a:t>
            </a:r>
            <a:r>
              <a:rPr lang="ru-RU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для формирования посевами сои высоких урожаев</a:t>
            </a:r>
            <a:endParaRPr lang="ru-RU" sz="2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21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3"/>
          <p:cNvSpPr txBox="1">
            <a:spLocks/>
          </p:cNvSpPr>
          <p:nvPr/>
        </p:nvSpPr>
        <p:spPr bwMode="auto">
          <a:xfrm>
            <a:off x="8532440" y="6453335"/>
            <a:ext cx="563562" cy="38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325790EB-6692-4B19-9F41-AF9BA4577BCB}" type="slidenum">
              <a:rPr lang="ru-RU" b="1">
                <a:solidFill>
                  <a:srgbClr val="8989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defRPr/>
              </a:pPr>
              <a:t>23</a:t>
            </a:fld>
            <a:endParaRPr lang="ru-RU" b="1" dirty="0">
              <a:solidFill>
                <a:srgbClr val="8989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96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92128" y="1844824"/>
            <a:ext cx="2851745" cy="3960440"/>
          </a:xfrm>
          <a:prstGeom prst="roundRect">
            <a:avLst/>
          </a:prstGeom>
          <a:solidFill>
            <a:srgbClr val="5FD44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ru-RU" b="1" u="sng" dirty="0">
                <a:solidFill>
                  <a:schemeClr val="tx1"/>
                </a:solidFill>
              </a:rPr>
              <a:t>Лучшие:</a:t>
            </a:r>
          </a:p>
          <a:p>
            <a:pPr algn="ctr"/>
            <a:endParaRPr lang="ru-RU" b="1" i="1" dirty="0">
              <a:solidFill>
                <a:schemeClr val="tx1"/>
              </a:solidFill>
            </a:endParaRPr>
          </a:p>
          <a:p>
            <a:pPr algn="ctr"/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Зерновые колосовые,</a:t>
            </a:r>
            <a:endParaRPr lang="ru-RU" altLang="ru-RU" b="1" dirty="0">
              <a:solidFill>
                <a:srgbClr val="0000CC"/>
              </a:solidFill>
              <a:latin typeface="Verdana" pitchFamily="34" charset="0"/>
              <a:cs typeface="Arial" charset="0"/>
            </a:endParaRPr>
          </a:p>
          <a:p>
            <a:pPr algn="ctr"/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кукуруза </a:t>
            </a:r>
            <a:r>
              <a:rPr lang="ru-RU" altLang="ru-RU" b="1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на силос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(очищают поле от сорняков,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не имеют общих болезней)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173675" y="1875874"/>
            <a:ext cx="2851745" cy="3960440"/>
          </a:xfrm>
          <a:prstGeom prst="roundRect">
            <a:avLst/>
          </a:prstGeom>
          <a:solidFill>
            <a:srgbClr val="5FD44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ru-RU" b="1" u="sng" dirty="0">
                <a:solidFill>
                  <a:schemeClr val="tx1"/>
                </a:solidFill>
              </a:rPr>
              <a:t>Чуть похуже:</a:t>
            </a:r>
          </a:p>
          <a:p>
            <a:pPr algn="ctr"/>
            <a:endParaRPr lang="ru-RU" b="1" u="sng" dirty="0">
              <a:solidFill>
                <a:schemeClr val="tx1"/>
              </a:solidFill>
            </a:endParaRPr>
          </a:p>
          <a:p>
            <a:pPr algn="ctr"/>
            <a:r>
              <a:rPr lang="ru-RU" altLang="ru-RU" b="1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кукуруза на зерно, масличный лён</a:t>
            </a:r>
          </a:p>
          <a:p>
            <a:pPr algn="ctr"/>
            <a:endParaRPr lang="ru-RU" sz="2400" b="1" i="1" dirty="0">
              <a:solidFill>
                <a:schemeClr val="tx1"/>
              </a:solidFill>
            </a:endParaRPr>
          </a:p>
          <a:p>
            <a:pPr algn="ctr"/>
            <a:endParaRPr lang="ru-RU" b="1" u="sng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(</a:t>
            </a:r>
            <a:r>
              <a:rPr lang="ru-RU" sz="1600" b="1" dirty="0">
                <a:solidFill>
                  <a:schemeClr val="tx1"/>
                </a:solidFill>
              </a:rPr>
              <a:t>сильнее обезвоживают корнеобитаемый слой почвы)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43636" y="1928802"/>
            <a:ext cx="2851745" cy="3973388"/>
          </a:xfrm>
          <a:prstGeom prst="roundRect">
            <a:avLst/>
          </a:prstGeom>
          <a:solidFill>
            <a:srgbClr val="5FD44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ru-RU" b="1" u="sng" dirty="0">
              <a:solidFill>
                <a:schemeClr val="tx1"/>
              </a:solidFill>
            </a:endParaRPr>
          </a:p>
          <a:p>
            <a:pPr algn="ctr"/>
            <a:endParaRPr lang="ru-RU" b="1" u="sng" dirty="0" smtClean="0">
              <a:solidFill>
                <a:schemeClr val="tx1"/>
              </a:solidFill>
            </a:endParaRPr>
          </a:p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Нежелательные</a:t>
            </a:r>
            <a:r>
              <a:rPr lang="ru-RU" b="1" u="sng" dirty="0">
                <a:solidFill>
                  <a:schemeClr val="tx1"/>
                </a:solidFill>
              </a:rPr>
              <a:t>:</a:t>
            </a:r>
          </a:p>
          <a:p>
            <a:pPr algn="ctr"/>
            <a:endParaRPr lang="ru-RU" b="1" u="sng" dirty="0">
              <a:solidFill>
                <a:schemeClr val="tx1"/>
              </a:solidFill>
            </a:endParaRPr>
          </a:p>
          <a:p>
            <a:pPr algn="ctr"/>
            <a:r>
              <a:rPr lang="ru-RU" altLang="ru-RU" b="1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подсолнечник, сорго, </a:t>
            </a: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капустные</a:t>
            </a:r>
            <a:endParaRPr lang="ru-RU" altLang="ru-RU" b="1" dirty="0">
              <a:solidFill>
                <a:srgbClr val="0000CC"/>
              </a:solidFill>
              <a:latin typeface="Verdana" pitchFamily="34" charset="0"/>
              <a:cs typeface="Arial" charset="0"/>
            </a:endParaRPr>
          </a:p>
          <a:p>
            <a:pPr algn="ctr"/>
            <a:endParaRPr lang="ru-RU" altLang="ru-RU" b="1" dirty="0">
              <a:solidFill>
                <a:srgbClr val="0000CC"/>
              </a:solidFill>
              <a:latin typeface="Verdana" pitchFamily="34" charset="0"/>
              <a:cs typeface="Arial" charset="0"/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(имеют общие </a:t>
            </a:r>
            <a:r>
              <a:rPr lang="ru-RU" sz="1600" b="1" dirty="0" smtClean="0">
                <a:solidFill>
                  <a:schemeClr val="tx1"/>
                </a:solidFill>
              </a:rPr>
              <a:t>болезни, </a:t>
            </a:r>
            <a:r>
              <a:rPr lang="ru-RU" sz="1600" b="1" dirty="0">
                <a:solidFill>
                  <a:schemeClr val="tx1"/>
                </a:solidFill>
              </a:rPr>
              <a:t>сильно обезвоживают корнеобитаемый слой почвы, оставляют большое количество падалицы</a:t>
            </a:r>
            <a:r>
              <a:rPr lang="ru-RU" sz="1600" b="1" dirty="0" smtClean="0">
                <a:solidFill>
                  <a:schemeClr val="tx1"/>
                </a:solidFill>
              </a:rPr>
              <a:t>,)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85856" y="252286"/>
            <a:ext cx="8010146" cy="862533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редшественники для сои в севообороте</a:t>
            </a:r>
          </a:p>
        </p:txBody>
      </p:sp>
    </p:spTree>
    <p:extLst>
      <p:ext uri="{BB962C8B-B14F-4D97-AF65-F5344CB8AC3E}">
        <p14:creationId xmlns:p14="http://schemas.microsoft.com/office/powerpoint/2010/main" xmlns="" val="3553764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8532440" y="6453335"/>
            <a:ext cx="563562" cy="38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790EB-6692-4B19-9F41-AF9BA4577BCB}" type="slidenum">
              <a:rPr lang="ru-RU" b="1">
                <a:solidFill>
                  <a:srgbClr val="8989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lang="ru-RU" b="1" dirty="0">
              <a:solidFill>
                <a:srgbClr val="8989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96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220991" y="1540669"/>
            <a:ext cx="8893175" cy="25922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•"/>
            </a:pP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 – </a:t>
            </a:r>
            <a:r>
              <a:rPr lang="ru-RU" altLang="ru-RU" sz="18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обеспечить благоприятные почвенные условия для растений сои.</a:t>
            </a:r>
          </a:p>
          <a:p>
            <a:pPr algn="just">
              <a:buFontTx/>
              <a:buChar char="•"/>
            </a:pP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Оптимальная плотность сложения </a:t>
            </a: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роста корневой системы сои:</a:t>
            </a: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1,15 -1,25 г/см³ ;</a:t>
            </a:r>
          </a:p>
          <a:p>
            <a:pPr algn="just">
              <a:buFontTx/>
              <a:buChar char="•"/>
            </a:pP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8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Соя чувствительна к наличию уплотнённых горизонтов в почвенном профиле;</a:t>
            </a:r>
          </a:p>
          <a:p>
            <a:pPr algn="just">
              <a:buFontTx/>
              <a:buChar char="•"/>
            </a:pPr>
            <a:r>
              <a:rPr lang="ru-RU" altLang="ru-RU" sz="18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Плотность почвы свыше 1,30 г/см³ для сои неблагоприятна;</a:t>
            </a:r>
          </a:p>
          <a:p>
            <a:pPr algn="just">
              <a:buFontTx/>
              <a:buChar char="•"/>
            </a:pP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altLang="ru-RU" sz="18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тяжело- и среднесуглинистых </a:t>
            </a: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почвах </a:t>
            </a: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лучший способ основной обработки – вспашка или глубокое безотвальное рыхление.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</a:pPr>
            <a:endParaRPr lang="ru-RU" sz="1800" b="1" dirty="0">
              <a:solidFill>
                <a:srgbClr val="215B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379454" y="163612"/>
            <a:ext cx="7450900" cy="576064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Основная обработка почвы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 descr="P1010008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6" t="77634" r="13585"/>
          <a:stretch>
            <a:fillRect/>
          </a:stretch>
        </p:blipFill>
        <p:spPr>
          <a:xfrm>
            <a:off x="504825" y="4970463"/>
            <a:ext cx="8424863" cy="142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410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>
            <p:extLst/>
          </p:nvPr>
        </p:nvGraphicFramePr>
        <p:xfrm>
          <a:off x="4355977" y="3356992"/>
          <a:ext cx="4032448" cy="2586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Овал 7"/>
          <p:cNvSpPr/>
          <p:nvPr/>
        </p:nvSpPr>
        <p:spPr>
          <a:xfrm>
            <a:off x="1161387" y="3102484"/>
            <a:ext cx="2412000" cy="2412000"/>
          </a:xfrm>
          <a:prstGeom prst="ellipse">
            <a:avLst/>
          </a:prstGeom>
          <a:noFill/>
          <a:ln w="82550"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788461" y="3619663"/>
            <a:ext cx="1872000" cy="1872000"/>
          </a:xfrm>
          <a:prstGeom prst="ellipse">
            <a:avLst/>
          </a:prstGeom>
          <a:noFill/>
          <a:ln w="82550"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35769" y="1408074"/>
            <a:ext cx="8136904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Азотные (вынос 80-90 кг на 1 т семян</a:t>
            </a: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ru-RU" sz="16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внесение не эффективно.</a:t>
            </a: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Обязательна инокуляция.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Фосфорные </a:t>
            </a:r>
            <a:r>
              <a:rPr lang="ru-RU" sz="16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(вынос 20–30 кг на 1 т семян)  </a:t>
            </a:r>
            <a:r>
              <a:rPr lang="ru-RU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применяют на мало-плодородных почвах, если в пахотном слое его содержится  меньше 15 мг на 1 кг сухой почвы. Вносят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 пахоту </a:t>
            </a:r>
            <a:r>
              <a:rPr lang="ru-RU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(60-90 кг </a:t>
            </a:r>
            <a:r>
              <a:rPr lang="ru-RU" dirty="0" err="1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д.в</a:t>
            </a:r>
            <a:r>
              <a:rPr lang="ru-RU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или локально-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ленточно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 посеве </a:t>
            </a:r>
            <a:r>
              <a:rPr lang="ru-RU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(30-60 кг/га по </a:t>
            </a:r>
            <a:r>
              <a:rPr lang="ru-RU" dirty="0" err="1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д.в</a:t>
            </a:r>
            <a:r>
              <a:rPr lang="ru-RU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Калийные (вынос с 1 т семян 30-50 кг) – </a:t>
            </a:r>
            <a:r>
              <a:rPr lang="ru-RU" sz="1600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вносят если содержание в почве менее 200 мг/кг. </a:t>
            </a:r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 основную обработку.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Микроудобрения и </a:t>
            </a:r>
            <a:r>
              <a:rPr lang="ru-RU" sz="1600" b="1" dirty="0" err="1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росторегуляторы</a:t>
            </a:r>
            <a:r>
              <a:rPr lang="ru-RU" sz="16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повышают устойчивость растений к стрессовым факторам. Используются при предпосевной обработке семян или для некорневых подкормок растений в рекомендуемых дозах</a:t>
            </a:r>
            <a:r>
              <a:rPr lang="ru-RU" sz="16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600" dirty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223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161387" y="89443"/>
            <a:ext cx="7635502" cy="1097739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МИНЕРАЛЬНЫЕ УДОБРЕНИЯ НА СОЕ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применяют по результатам диагностики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123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P1010008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lum brigh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6" t="89312" r="13585"/>
          <a:stretch/>
        </p:blipFill>
        <p:spPr>
          <a:xfrm>
            <a:off x="357188" y="5589240"/>
            <a:ext cx="8424862" cy="1054448"/>
          </a:xfrm>
        </p:spPr>
      </p:pic>
      <p:sp>
        <p:nvSpPr>
          <p:cNvPr id="16387" name="Text Box 13"/>
          <p:cNvSpPr txBox="1">
            <a:spLocks noChangeArrowheads="1"/>
          </p:cNvSpPr>
          <p:nvPr/>
        </p:nvSpPr>
        <p:spPr bwMode="auto">
          <a:xfrm>
            <a:off x="340822" y="925486"/>
            <a:ext cx="8429625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 - </a:t>
            </a:r>
            <a:r>
              <a:rPr lang="ru-RU" altLang="ru-RU" sz="1800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обеспечение оптимальных условий для посева, прорастания семян и появления дружных всходов сои</a:t>
            </a: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 b="1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Варианты </a:t>
            </a:r>
            <a:r>
              <a:rPr lang="ru-RU" altLang="ru-RU" sz="1800" b="1" dirty="0" err="1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допосевной</a:t>
            </a: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подготовки поля:</a:t>
            </a:r>
            <a:endParaRPr lang="ru-RU" altLang="ru-RU" sz="1800" b="1" dirty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defRPr/>
            </a:pPr>
            <a:r>
              <a:rPr lang="ru-RU" altLang="ru-RU" sz="2000" dirty="0" smtClean="0">
                <a:solidFill>
                  <a:srgbClr val="C00000"/>
                </a:solidFill>
                <a:latin typeface="Franklin Gothic Medium" panose="020B0603020102020204" pitchFamily="34" charset="0"/>
              </a:rPr>
              <a:t> </a:t>
            </a:r>
            <a:r>
              <a:rPr lang="ru-RU" altLang="ru-RU" sz="18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выровненной с осени зяби </a:t>
            </a:r>
            <a:r>
              <a:rPr lang="ru-RU" altLang="ru-RU" sz="1800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первая весенняя обработка необходима только для уничтожения всходов ранних </a:t>
            </a: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сорняков; </a:t>
            </a:r>
          </a:p>
          <a:p>
            <a:pPr algn="just" eaLnBrk="1" hangingPunct="1">
              <a:spcBef>
                <a:spcPct val="0"/>
              </a:spcBef>
              <a:defRPr/>
            </a:pPr>
            <a:endParaRPr lang="ru-RU" altLang="ru-RU" sz="1800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defRPr/>
            </a:pP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8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отсутствии ранних сорняков </a:t>
            </a:r>
            <a:r>
              <a:rPr lang="ru-RU" altLang="ru-RU" sz="1800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можно ограничиться одной предпосевной обработкой при массовом появлении всходов среднепоздних сорняков.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ru-RU" altLang="ru-RU" sz="18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Глубина обработки </a:t>
            </a:r>
            <a:r>
              <a:rPr lang="ru-RU" altLang="ru-RU" sz="1800" dirty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</a:t>
            </a:r>
            <a:r>
              <a:rPr lang="ru-RU" altLang="ru-RU" sz="1800" dirty="0" smtClean="0">
                <a:solidFill>
                  <a:srgbClr val="215B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</a:t>
            </a: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800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должна превышать глубины заделки семян (6-8 см) (допустимое отклонение + </a:t>
            </a: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см).</a:t>
            </a:r>
          </a:p>
          <a:p>
            <a:pPr algn="just" eaLnBrk="1" hangingPunct="1">
              <a:spcBef>
                <a:spcPct val="0"/>
              </a:spcBef>
              <a:defRPr/>
            </a:pPr>
            <a:endParaRPr lang="ru-RU" altLang="ru-RU" sz="1800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defRPr/>
            </a:pPr>
            <a:r>
              <a:rPr lang="ru-RU" altLang="ru-RU" sz="1800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800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Формирование посевного ложа для семян</a:t>
            </a:r>
            <a:endParaRPr lang="ru-RU" altLang="ru-RU" sz="1800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endParaRPr lang="ru-RU" altLang="ru-RU" sz="1800" dirty="0" smtClean="0">
              <a:solidFill>
                <a:srgbClr val="215B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79454" y="163612"/>
            <a:ext cx="7450900" cy="576064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200" b="1" dirty="0" err="1" smtClean="0"/>
              <a:t>Допосевная</a:t>
            </a:r>
            <a:r>
              <a:rPr lang="ru-RU" sz="2200" b="1" dirty="0" smtClean="0"/>
              <a:t> (весенняя) обработка почвы</a:t>
            </a:r>
            <a:endParaRPr lang="ru-RU" sz="22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96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054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8532440" y="6453335"/>
            <a:ext cx="563562" cy="38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790EB-6692-4B19-9F41-AF9BA4577BCB}" type="slidenum">
              <a:rPr lang="ru-RU" b="1">
                <a:solidFill>
                  <a:srgbClr val="8989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lang="ru-RU" b="1" dirty="0">
              <a:solidFill>
                <a:srgbClr val="8989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96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Скругленный прямоугольник 37"/>
          <p:cNvSpPr/>
          <p:nvPr/>
        </p:nvSpPr>
        <p:spPr>
          <a:xfrm>
            <a:off x="1379454" y="163612"/>
            <a:ext cx="7450900" cy="576064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СРОКИ ПОСЕВА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915814"/>
            <a:ext cx="8205287" cy="2700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5000"/>
              </a:lnSpc>
            </a:pPr>
            <a:endParaRPr lang="ru-RU" altLang="ru-RU" b="1" dirty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75000"/>
              </a:lnSpc>
              <a:buFontTx/>
              <a:buChar char="•"/>
            </a:pPr>
            <a:r>
              <a:rPr lang="ru-RU" altLang="ru-RU" u="sng" dirty="0">
                <a:latin typeface="Calibri" panose="020F0502020204030204" pitchFamily="34" charset="0"/>
              </a:rPr>
              <a:t> </a:t>
            </a:r>
            <a:r>
              <a:rPr lang="ru-RU" altLang="ru-RU" sz="2800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Температура почвы: 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Достаточная для прорастания 12-14 °С;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</a:t>
            </a:r>
            <a:r>
              <a:rPr lang="ru-RU" alt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Оптимальная для </a:t>
            </a:r>
            <a: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получения дружных всходов </a:t>
            </a:r>
            <a:r>
              <a:rPr lang="ru-RU" altLang="ru-RU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20-22 °С</a:t>
            </a:r>
            <a:r>
              <a:rPr lang="ru-RU" altLang="ru-RU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ru-RU" altLang="ru-RU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 посеву возможно приступать при устойчивом </a:t>
            </a:r>
            <a:r>
              <a:rPr lang="ru-RU" altLang="ru-RU" b="1" dirty="0" smtClean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прогревании посевного слоя </a:t>
            </a:r>
            <a:r>
              <a:rPr lang="ru-RU" altLang="ru-RU" b="1" dirty="0">
                <a:solidFill>
                  <a:srgbClr val="215B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почвы до 14 °С (последняя декада апреля – первая половина </a:t>
            </a:r>
            <a:r>
              <a:rPr lang="ru-RU" altLang="ru-RU" b="1" i="1" dirty="0">
                <a:solidFill>
                  <a:srgbClr val="990033"/>
                </a:solidFill>
                <a:latin typeface="Verdana" panose="020B0604030504040204" pitchFamily="34" charset="0"/>
              </a:rPr>
              <a:t>мая).</a:t>
            </a: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951" b="27950"/>
          <a:stretch>
            <a:fillRect/>
          </a:stretch>
        </p:blipFill>
        <p:spPr bwMode="auto">
          <a:xfrm>
            <a:off x="0" y="3844925"/>
            <a:ext cx="91440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82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1" descr="C:\Users\друзья\Desktop\Махонин\Фотографии\Кубрис-всходы12\DSC00492.JPG"/>
          <p:cNvPicPr>
            <a:picLocks noChangeAspect="1" noChangeArrowheads="1"/>
          </p:cNvPicPr>
          <p:nvPr/>
        </p:nvPicPr>
        <p:blipFill>
          <a:blip r:embed="rId2"/>
          <a:srcRect l="11196" r="13885" b="57317"/>
          <a:stretch>
            <a:fillRect/>
          </a:stretch>
        </p:blipFill>
        <p:spPr bwMode="auto">
          <a:xfrm>
            <a:off x="1109382" y="1579565"/>
            <a:ext cx="4242548" cy="372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Рисунок 2" descr="C:\Users\друзья\Desktop\Махонин\Фотографии\Кубрис-всходы12\DSC00495.JPG"/>
          <p:cNvPicPr>
            <a:picLocks noChangeAspect="1" noChangeArrowheads="1"/>
          </p:cNvPicPr>
          <p:nvPr/>
        </p:nvPicPr>
        <p:blipFill>
          <a:blip r:embed="rId3" cstate="print"/>
          <a:srcRect l="32243" t="5624" r="22659" b="383"/>
          <a:stretch>
            <a:fillRect/>
          </a:stretch>
        </p:blipFill>
        <p:spPr bwMode="auto">
          <a:xfrm>
            <a:off x="5748617" y="1307168"/>
            <a:ext cx="2776818" cy="406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10235" y="806824"/>
            <a:ext cx="6461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Ранний посев в холодную почву</a:t>
            </a:r>
          </a:p>
        </p:txBody>
      </p:sp>
      <p:sp>
        <p:nvSpPr>
          <p:cNvPr id="8" name="Прямоугольник 8"/>
          <p:cNvSpPr>
            <a:spLocks noChangeArrowheads="1"/>
          </p:cNvSpPr>
          <p:nvPr/>
        </p:nvSpPr>
        <p:spPr bwMode="auto">
          <a:xfrm>
            <a:off x="1539688" y="5695989"/>
            <a:ext cx="72614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Поздние, неравномерные всходы сои</a:t>
            </a:r>
            <a:endParaRPr lang="ru-RU" altLang="ru-RU" sz="16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8A47CFE-1094-4C2B-A753-D480ADBC2DAA}"/>
              </a:ext>
            </a:extLst>
          </p:cNvPr>
          <p:cNvSpPr txBox="1">
            <a:spLocks/>
          </p:cNvSpPr>
          <p:nvPr/>
        </p:nvSpPr>
        <p:spPr bwMode="auto">
          <a:xfrm>
            <a:off x="285720" y="142852"/>
            <a:ext cx="3357586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Сроки посева сои</a:t>
            </a:r>
            <a:endParaRPr lang="ru-RU" altLang="ru-RU" sz="2400" b="1" dirty="0">
              <a:solidFill>
                <a:srgbClr val="0000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7544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210235" y="573741"/>
            <a:ext cx="6461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Ранний посев в плохо подготовленную почву</a:t>
            </a:r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1445559" y="6027683"/>
            <a:ext cx="72614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Сорняки по росту опережают сою</a:t>
            </a:r>
            <a:endParaRPr lang="ru-RU" altLang="ru-RU" sz="16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7" name="Picture 3" descr="C:\Users\shkarupa\Desktop\Махонин В.Л\Презентации стар\Фото для презент\Фото Для Казахстана\Сорняки\DSC07216.JPG"/>
          <p:cNvPicPr>
            <a:picLocks noChangeAspect="1" noChangeArrowheads="1"/>
          </p:cNvPicPr>
          <p:nvPr/>
        </p:nvPicPr>
        <p:blipFill>
          <a:blip r:embed="rId2" cstate="print"/>
          <a:srcRect l="14081" t="19763" r="20494" b="1779"/>
          <a:stretch>
            <a:fillRect/>
          </a:stretch>
        </p:blipFill>
        <p:spPr bwMode="auto">
          <a:xfrm>
            <a:off x="3895271" y="1416423"/>
            <a:ext cx="4603272" cy="4518211"/>
          </a:xfrm>
          <a:prstGeom prst="rect">
            <a:avLst/>
          </a:prstGeom>
          <a:noFill/>
        </p:spPr>
      </p:pic>
      <p:pic>
        <p:nvPicPr>
          <p:cNvPr id="1026" name="Picture 2" descr="C:\Users\shkarupa\Desktop\Махонин В.Л\Презентации стар\Фото для презент\Фото Для Казахстана\Сорняки\DSC06926.JPG"/>
          <p:cNvPicPr>
            <a:picLocks noChangeAspect="1" noChangeArrowheads="1"/>
          </p:cNvPicPr>
          <p:nvPr/>
        </p:nvPicPr>
        <p:blipFill>
          <a:blip r:embed="rId3" cstate="print"/>
          <a:srcRect l="2918" t="10090" r="5591"/>
          <a:stretch>
            <a:fillRect/>
          </a:stretch>
        </p:blipFill>
        <p:spPr bwMode="auto">
          <a:xfrm>
            <a:off x="295836" y="1231976"/>
            <a:ext cx="4227612" cy="3115906"/>
          </a:xfrm>
          <a:prstGeom prst="rect">
            <a:avLst/>
          </a:prstGeom>
          <a:noFill/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8A47CFE-1094-4C2B-A753-D480ADBC2DAA}"/>
              </a:ext>
            </a:extLst>
          </p:cNvPr>
          <p:cNvSpPr txBox="1">
            <a:spLocks/>
          </p:cNvSpPr>
          <p:nvPr/>
        </p:nvSpPr>
        <p:spPr bwMode="auto">
          <a:xfrm>
            <a:off x="142844" y="142852"/>
            <a:ext cx="5372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Сроки посева сои</a:t>
            </a:r>
            <a:endParaRPr lang="ru-RU" altLang="ru-RU" sz="2400" b="1" dirty="0">
              <a:solidFill>
                <a:srgbClr val="0000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23964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AutoShape 3"/>
          <p:cNvSpPr>
            <a:spLocks noChangeArrowheads="1"/>
          </p:cNvSpPr>
          <p:nvPr/>
        </p:nvSpPr>
        <p:spPr bwMode="auto">
          <a:xfrm>
            <a:off x="571472" y="928670"/>
            <a:ext cx="8294687" cy="5484813"/>
          </a:xfrm>
          <a:prstGeom prst="roundRect">
            <a:avLst>
              <a:gd name="adj" fmla="val 16667"/>
            </a:avLst>
          </a:prstGeom>
          <a:solidFill>
            <a:srgbClr val="FFCC00">
              <a:alpha val="85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4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98308" name="Group 4"/>
          <p:cNvGraphicFramePr>
            <a:graphicFrameLocks noGrp="1"/>
          </p:cNvGraphicFramePr>
          <p:nvPr/>
        </p:nvGraphicFramePr>
        <p:xfrm>
          <a:off x="538163" y="908050"/>
          <a:ext cx="8294687" cy="4873626"/>
        </p:xfrm>
        <a:graphic>
          <a:graphicData uri="http://schemas.openxmlformats.org/drawingml/2006/table">
            <a:tbl>
              <a:tblPr/>
              <a:tblGrid>
                <a:gridCol w="5219700"/>
                <a:gridCol w="3074987"/>
              </a:tblGrid>
              <a:tr h="127317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Качественный состав семян сои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Показатели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Содержание,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Масло</a:t>
                      </a:r>
                    </a:p>
                  </a:txBody>
                  <a:tcPr marL="180000" marR="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21-24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Белок</a:t>
                      </a:r>
                    </a:p>
                  </a:txBody>
                  <a:tcPr marL="180000" marR="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   Качество белка:</a:t>
                      </a:r>
                    </a:p>
                  </a:txBody>
                  <a:tcPr marL="180000" marR="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    - доля водорастворимой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      фракции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80-90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      коэффициент переваримости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</a:rPr>
                        <a:t>85-90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42910" y="428604"/>
            <a:ext cx="7286676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>
              <a:lnSpc>
                <a:spcPct val="85000"/>
              </a:lnSpc>
            </a:pP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</a:rPr>
              <a:t>2 – Высокая кормовая и питательная ценность.</a:t>
            </a:r>
            <a:endParaRPr lang="ru-RU" altLang="ru-RU" b="1" dirty="0">
              <a:solidFill>
                <a:srgbClr val="0000CC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hkarupa\Desktop\Махонин В.Л\Презентации стар\Фото для презент\Фото Для Казахстана\Качество всходов\DSC06912.JPG"/>
          <p:cNvPicPr>
            <a:picLocks noChangeAspect="1" noChangeArrowheads="1"/>
          </p:cNvPicPr>
          <p:nvPr/>
        </p:nvPicPr>
        <p:blipFill>
          <a:blip r:embed="rId2" cstate="print"/>
          <a:srcRect t="5738"/>
          <a:stretch>
            <a:fillRect/>
          </a:stretch>
        </p:blipFill>
        <p:spPr bwMode="auto">
          <a:xfrm>
            <a:off x="142845" y="3334872"/>
            <a:ext cx="6223045" cy="3380277"/>
          </a:xfrm>
          <a:prstGeom prst="rect">
            <a:avLst/>
          </a:prstGeom>
          <a:noFill/>
        </p:spPr>
      </p:pic>
      <p:pic>
        <p:nvPicPr>
          <p:cNvPr id="5" name="Picture 2" descr="C:\Users\shkarupa\Desktop\Махонин В.Л\Презентации стар\Фото для презент\Фото Для Казахстана\Качество всходов\DSC06916.JPG"/>
          <p:cNvPicPr>
            <a:picLocks noChangeAspect="1" noChangeArrowheads="1"/>
          </p:cNvPicPr>
          <p:nvPr/>
        </p:nvPicPr>
        <p:blipFill>
          <a:blip r:embed="rId3" cstate="print"/>
          <a:srcRect t="21237" b="14814"/>
          <a:stretch>
            <a:fillRect/>
          </a:stretch>
        </p:blipFill>
        <p:spPr bwMode="auto">
          <a:xfrm>
            <a:off x="3630706" y="1169011"/>
            <a:ext cx="5345205" cy="284015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428604"/>
            <a:ext cx="56477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Изреженные неравномерные всходы при позднем посеве и  некачественной </a:t>
            </a:r>
          </a:p>
          <a:p>
            <a:r>
              <a:rPr lang="ru-RU" altLang="ru-RU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подготовке </a:t>
            </a:r>
          </a:p>
          <a:p>
            <a:r>
              <a:rPr lang="ru-RU" altLang="ru-RU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почвы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58A47CFE-1094-4C2B-A753-D480ADBC2DAA}"/>
              </a:ext>
            </a:extLst>
          </p:cNvPr>
          <p:cNvSpPr txBox="1">
            <a:spLocks/>
          </p:cNvSpPr>
          <p:nvPr/>
        </p:nvSpPr>
        <p:spPr bwMode="auto">
          <a:xfrm>
            <a:off x="5357818" y="142852"/>
            <a:ext cx="378618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Сроки посева сои</a:t>
            </a:r>
            <a:endParaRPr lang="ru-RU" altLang="ru-RU" sz="2000" b="1" dirty="0">
              <a:solidFill>
                <a:srgbClr val="0000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66715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83768" y="295942"/>
            <a:ext cx="644528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ОБЩЕЕ СВОЙСТВО БОБОВЫХ РАСТЕНИЙ – СПОСОБНОСТЬ </a:t>
            </a:r>
            <a:r>
              <a:rPr lang="ru-RU" sz="1600" b="1" dirty="0" smtClean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ФРМИРОВАТЬ </a:t>
            </a:r>
            <a:r>
              <a:rPr lang="ru-RU" sz="16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НА КОРНЯХ СИМБИОТИЧЕСКИЙ ОЗОТФИКСИРУЮЩИЙ АППАРАТ – (КЛУБЕНЬКИ) </a:t>
            </a: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24" t="26387" r="18152" b="6950"/>
          <a:stretch/>
        </p:blipFill>
        <p:spPr bwMode="auto">
          <a:xfrm>
            <a:off x="2247018" y="1916832"/>
            <a:ext cx="5925382" cy="374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51573" y="4509120"/>
            <a:ext cx="2095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7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КЛУБЕНЬКИ </a:t>
            </a:r>
          </a:p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7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НА КОРНЯХ СОИ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00100" y="785794"/>
            <a:ext cx="7681272" cy="1097739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О</a:t>
            </a:r>
            <a:r>
              <a:rPr lang="ru-RU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бщее свойство бобовых растений – способность формировать на корнях симбиотический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а</a:t>
            </a:r>
            <a:r>
              <a:rPr lang="ru-RU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зотфиксирующий аппарат – (клубеньки)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011" y="-4611"/>
            <a:ext cx="931561" cy="93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58A47CFE-1094-4C2B-A753-D480ADBC2DAA}"/>
              </a:ext>
            </a:extLst>
          </p:cNvPr>
          <p:cNvSpPr txBox="1">
            <a:spLocks/>
          </p:cNvSpPr>
          <p:nvPr/>
        </p:nvSpPr>
        <p:spPr bwMode="auto">
          <a:xfrm>
            <a:off x="4429124" y="142852"/>
            <a:ext cx="4714876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Подготовка семян к посеву</a:t>
            </a:r>
            <a:endParaRPr lang="ru-RU" altLang="ru-RU" sz="2000" b="1" dirty="0">
              <a:solidFill>
                <a:srgbClr val="0000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5781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10101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2288" y="-12700"/>
            <a:ext cx="975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AutoShape 3"/>
          <p:cNvSpPr>
            <a:spLocks noChangeArrowheads="1"/>
          </p:cNvSpPr>
          <p:nvPr/>
        </p:nvSpPr>
        <p:spPr bwMode="auto">
          <a:xfrm rot="1142771">
            <a:off x="5140325" y="1331913"/>
            <a:ext cx="2516188" cy="301625"/>
          </a:xfrm>
          <a:prstGeom prst="rightArrow">
            <a:avLst>
              <a:gd name="adj1" fmla="val 50000"/>
              <a:gd name="adj2" fmla="val 20855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 rot="1056786">
            <a:off x="5651500" y="825500"/>
            <a:ext cx="169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1">
                <a:solidFill>
                  <a:srgbClr val="A50021"/>
                </a:solidFill>
                <a:latin typeface="Verdana" pitchFamily="34" charset="0"/>
              </a:rPr>
              <a:t>70-85 %</a:t>
            </a:r>
            <a:endParaRPr lang="ru-RU" altLang="ru-RU" b="1">
              <a:solidFill>
                <a:srgbClr val="A50021"/>
              </a:solidFill>
              <a:latin typeface="Verdana" pitchFamily="34" charset="0"/>
            </a:endParaRPr>
          </a:p>
        </p:txBody>
      </p:sp>
      <p:pic>
        <p:nvPicPr>
          <p:cNvPr id="69637" name="Picture 5" descr="P1010108"/>
          <p:cNvPicPr>
            <a:picLocks noChangeAspect="1" noChangeArrowheads="1"/>
          </p:cNvPicPr>
          <p:nvPr/>
        </p:nvPicPr>
        <p:blipFill>
          <a:blip r:embed="rId3"/>
          <a:srcRect l="26797" t="17894" r="58969" b="64127"/>
          <a:stretch>
            <a:fillRect/>
          </a:stretch>
        </p:blipFill>
        <p:spPr bwMode="auto">
          <a:xfrm>
            <a:off x="4041775" y="342900"/>
            <a:ext cx="930275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AutoShape 6"/>
          <p:cNvSpPr>
            <a:spLocks noChangeArrowheads="1"/>
          </p:cNvSpPr>
          <p:nvPr/>
        </p:nvSpPr>
        <p:spPr bwMode="auto">
          <a:xfrm rot="5400000">
            <a:off x="2555875" y="3357563"/>
            <a:ext cx="3965575" cy="365125"/>
          </a:xfrm>
          <a:prstGeom prst="rightArrow">
            <a:avLst>
              <a:gd name="adj1" fmla="val 50000"/>
              <a:gd name="adj2" fmla="val 27152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9639" name="AutoShape 7"/>
          <p:cNvSpPr>
            <a:spLocks noChangeArrowheads="1"/>
          </p:cNvSpPr>
          <p:nvPr/>
        </p:nvSpPr>
        <p:spPr bwMode="auto">
          <a:xfrm rot="9510211">
            <a:off x="1335088" y="1441450"/>
            <a:ext cx="2516187" cy="301625"/>
          </a:xfrm>
          <a:prstGeom prst="rightArrow">
            <a:avLst>
              <a:gd name="adj1" fmla="val 50000"/>
              <a:gd name="adj2" fmla="val 20855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9640" name="Freeform 8"/>
          <p:cNvSpPr>
            <a:spLocks/>
          </p:cNvSpPr>
          <p:nvPr/>
        </p:nvSpPr>
        <p:spPr bwMode="auto">
          <a:xfrm>
            <a:off x="4362450" y="1201738"/>
            <a:ext cx="141288" cy="171450"/>
          </a:xfrm>
          <a:custGeom>
            <a:avLst/>
            <a:gdLst>
              <a:gd name="T0" fmla="*/ 2147483646 w 89"/>
              <a:gd name="T1" fmla="*/ 2147483646 h 108"/>
              <a:gd name="T2" fmla="*/ 2147483646 w 89"/>
              <a:gd name="T3" fmla="*/ 2147483646 h 108"/>
              <a:gd name="T4" fmla="*/ 2147483646 w 89"/>
              <a:gd name="T5" fmla="*/ 2147483646 h 108"/>
              <a:gd name="T6" fmla="*/ 2147483646 w 89"/>
              <a:gd name="T7" fmla="*/ 2147483646 h 108"/>
              <a:gd name="T8" fmla="*/ 0 w 89"/>
              <a:gd name="T9" fmla="*/ 2147483646 h 108"/>
              <a:gd name="T10" fmla="*/ 2147483646 w 89"/>
              <a:gd name="T11" fmla="*/ 2147483646 h 108"/>
              <a:gd name="T12" fmla="*/ 2147483646 w 89"/>
              <a:gd name="T13" fmla="*/ 2147483646 h 108"/>
              <a:gd name="T14" fmla="*/ 2147483646 w 89"/>
              <a:gd name="T15" fmla="*/ 2147483646 h 108"/>
              <a:gd name="T16" fmla="*/ 2147483646 w 89"/>
              <a:gd name="T17" fmla="*/ 2147483646 h 108"/>
              <a:gd name="T18" fmla="*/ 2147483646 w 89"/>
              <a:gd name="T19" fmla="*/ 2147483646 h 10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9"/>
              <a:gd name="T31" fmla="*/ 0 h 108"/>
              <a:gd name="T32" fmla="*/ 89 w 89"/>
              <a:gd name="T33" fmla="*/ 108 h 10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9" h="108">
                <a:moveTo>
                  <a:pt x="62" y="1"/>
                </a:moveTo>
                <a:cubicBezTo>
                  <a:pt x="54" y="7"/>
                  <a:pt x="53" y="12"/>
                  <a:pt x="48" y="21"/>
                </a:cubicBezTo>
                <a:cubicBezTo>
                  <a:pt x="46" y="32"/>
                  <a:pt x="44" y="43"/>
                  <a:pt x="34" y="49"/>
                </a:cubicBezTo>
                <a:cubicBezTo>
                  <a:pt x="28" y="59"/>
                  <a:pt x="24" y="70"/>
                  <a:pt x="14" y="76"/>
                </a:cubicBezTo>
                <a:cubicBezTo>
                  <a:pt x="8" y="86"/>
                  <a:pt x="3" y="94"/>
                  <a:pt x="0" y="105"/>
                </a:cubicBezTo>
                <a:cubicBezTo>
                  <a:pt x="9" y="108"/>
                  <a:pt x="13" y="105"/>
                  <a:pt x="22" y="102"/>
                </a:cubicBezTo>
                <a:cubicBezTo>
                  <a:pt x="24" y="88"/>
                  <a:pt x="32" y="71"/>
                  <a:pt x="46" y="66"/>
                </a:cubicBezTo>
                <a:cubicBezTo>
                  <a:pt x="50" y="52"/>
                  <a:pt x="56" y="34"/>
                  <a:pt x="67" y="23"/>
                </a:cubicBezTo>
                <a:cubicBezTo>
                  <a:pt x="73" y="17"/>
                  <a:pt x="89" y="9"/>
                  <a:pt x="89" y="9"/>
                </a:cubicBezTo>
                <a:cubicBezTo>
                  <a:pt x="77" y="0"/>
                  <a:pt x="85" y="4"/>
                  <a:pt x="62" y="1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1" name="Freeform 9"/>
          <p:cNvSpPr>
            <a:spLocks/>
          </p:cNvSpPr>
          <p:nvPr/>
        </p:nvSpPr>
        <p:spPr bwMode="auto">
          <a:xfrm>
            <a:off x="4659313" y="1203325"/>
            <a:ext cx="98425" cy="160338"/>
          </a:xfrm>
          <a:custGeom>
            <a:avLst/>
            <a:gdLst>
              <a:gd name="T0" fmla="*/ 0 w 62"/>
              <a:gd name="T1" fmla="*/ 0 h 101"/>
              <a:gd name="T2" fmla="*/ 2147483646 w 62"/>
              <a:gd name="T3" fmla="*/ 2147483646 h 101"/>
              <a:gd name="T4" fmla="*/ 2147483646 w 62"/>
              <a:gd name="T5" fmla="*/ 2147483646 h 101"/>
              <a:gd name="T6" fmla="*/ 2147483646 w 62"/>
              <a:gd name="T7" fmla="*/ 2147483646 h 101"/>
              <a:gd name="T8" fmla="*/ 2147483646 w 62"/>
              <a:gd name="T9" fmla="*/ 2147483646 h 101"/>
              <a:gd name="T10" fmla="*/ 2147483646 w 62"/>
              <a:gd name="T11" fmla="*/ 2147483646 h 101"/>
              <a:gd name="T12" fmla="*/ 2147483646 w 62"/>
              <a:gd name="T13" fmla="*/ 2147483646 h 101"/>
              <a:gd name="T14" fmla="*/ 2147483646 w 62"/>
              <a:gd name="T15" fmla="*/ 2147483646 h 101"/>
              <a:gd name="T16" fmla="*/ 2147483646 w 62"/>
              <a:gd name="T17" fmla="*/ 2147483646 h 10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2"/>
              <a:gd name="T28" fmla="*/ 0 h 101"/>
              <a:gd name="T29" fmla="*/ 62 w 62"/>
              <a:gd name="T30" fmla="*/ 101 h 10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" h="101">
                <a:moveTo>
                  <a:pt x="0" y="0"/>
                </a:moveTo>
                <a:cubicBezTo>
                  <a:pt x="4" y="17"/>
                  <a:pt x="8" y="26"/>
                  <a:pt x="15" y="41"/>
                </a:cubicBezTo>
                <a:cubicBezTo>
                  <a:pt x="19" y="61"/>
                  <a:pt x="21" y="81"/>
                  <a:pt x="24" y="101"/>
                </a:cubicBezTo>
                <a:cubicBezTo>
                  <a:pt x="28" y="98"/>
                  <a:pt x="35" y="97"/>
                  <a:pt x="39" y="94"/>
                </a:cubicBezTo>
                <a:cubicBezTo>
                  <a:pt x="41" y="92"/>
                  <a:pt x="41" y="89"/>
                  <a:pt x="43" y="87"/>
                </a:cubicBezTo>
                <a:cubicBezTo>
                  <a:pt x="45" y="85"/>
                  <a:pt x="48" y="84"/>
                  <a:pt x="51" y="82"/>
                </a:cubicBezTo>
                <a:cubicBezTo>
                  <a:pt x="58" y="70"/>
                  <a:pt x="50" y="59"/>
                  <a:pt x="46" y="46"/>
                </a:cubicBezTo>
                <a:cubicBezTo>
                  <a:pt x="47" y="37"/>
                  <a:pt x="46" y="28"/>
                  <a:pt x="48" y="20"/>
                </a:cubicBezTo>
                <a:cubicBezTo>
                  <a:pt x="51" y="11"/>
                  <a:pt x="62" y="15"/>
                  <a:pt x="55" y="3"/>
                </a:cubicBezTo>
              </a:path>
            </a:pathLst>
          </a:cu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2" name="Freeform 10"/>
          <p:cNvSpPr>
            <a:spLocks/>
          </p:cNvSpPr>
          <p:nvPr/>
        </p:nvSpPr>
        <p:spPr bwMode="auto">
          <a:xfrm>
            <a:off x="4941888" y="1036638"/>
            <a:ext cx="77787" cy="133350"/>
          </a:xfrm>
          <a:custGeom>
            <a:avLst/>
            <a:gdLst>
              <a:gd name="T0" fmla="*/ 2147483646 w 49"/>
              <a:gd name="T1" fmla="*/ 2147483646 h 84"/>
              <a:gd name="T2" fmla="*/ 2147483646 w 49"/>
              <a:gd name="T3" fmla="*/ 2147483646 h 84"/>
              <a:gd name="T4" fmla="*/ 2147483646 w 49"/>
              <a:gd name="T5" fmla="*/ 2147483646 h 84"/>
              <a:gd name="T6" fmla="*/ 2147483646 w 49"/>
              <a:gd name="T7" fmla="*/ 2147483646 h 84"/>
              <a:gd name="T8" fmla="*/ 0 w 49"/>
              <a:gd name="T9" fmla="*/ 0 h 84"/>
              <a:gd name="T10" fmla="*/ 2147483646 w 49"/>
              <a:gd name="T11" fmla="*/ 2147483646 h 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9"/>
              <a:gd name="T19" fmla="*/ 0 h 84"/>
              <a:gd name="T20" fmla="*/ 49 w 49"/>
              <a:gd name="T21" fmla="*/ 84 h 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9" h="84">
                <a:moveTo>
                  <a:pt x="9" y="26"/>
                </a:moveTo>
                <a:cubicBezTo>
                  <a:pt x="23" y="46"/>
                  <a:pt x="31" y="60"/>
                  <a:pt x="36" y="84"/>
                </a:cubicBezTo>
                <a:cubicBezTo>
                  <a:pt x="49" y="74"/>
                  <a:pt x="44" y="56"/>
                  <a:pt x="36" y="43"/>
                </a:cubicBezTo>
                <a:cubicBezTo>
                  <a:pt x="33" y="38"/>
                  <a:pt x="26" y="29"/>
                  <a:pt x="26" y="29"/>
                </a:cubicBezTo>
                <a:cubicBezTo>
                  <a:pt x="23" y="17"/>
                  <a:pt x="12" y="3"/>
                  <a:pt x="0" y="0"/>
                </a:cubicBezTo>
                <a:cubicBezTo>
                  <a:pt x="3" y="10"/>
                  <a:pt x="9" y="16"/>
                  <a:pt x="9" y="26"/>
                </a:cubicBezTo>
                <a:close/>
              </a:path>
            </a:pathLst>
          </a:cu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3" name="Freeform 11"/>
          <p:cNvSpPr>
            <a:spLocks/>
          </p:cNvSpPr>
          <p:nvPr/>
        </p:nvSpPr>
        <p:spPr bwMode="auto">
          <a:xfrm>
            <a:off x="3978275" y="1089025"/>
            <a:ext cx="79375" cy="95250"/>
          </a:xfrm>
          <a:custGeom>
            <a:avLst/>
            <a:gdLst>
              <a:gd name="T0" fmla="*/ 2147483646 w 50"/>
              <a:gd name="T1" fmla="*/ 0 h 60"/>
              <a:gd name="T2" fmla="*/ 2147483646 w 50"/>
              <a:gd name="T3" fmla="*/ 2147483646 h 60"/>
              <a:gd name="T4" fmla="*/ 2147483646 w 50"/>
              <a:gd name="T5" fmla="*/ 2147483646 h 60"/>
              <a:gd name="T6" fmla="*/ 2147483646 w 50"/>
              <a:gd name="T7" fmla="*/ 2147483646 h 60"/>
              <a:gd name="T8" fmla="*/ 2147483646 w 50"/>
              <a:gd name="T9" fmla="*/ 2147483646 h 60"/>
              <a:gd name="T10" fmla="*/ 2147483646 w 50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"/>
              <a:gd name="T19" fmla="*/ 0 h 60"/>
              <a:gd name="T20" fmla="*/ 50 w 50"/>
              <a:gd name="T21" fmla="*/ 60 h 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" h="60">
                <a:moveTo>
                  <a:pt x="36" y="0"/>
                </a:moveTo>
                <a:cubicBezTo>
                  <a:pt x="31" y="13"/>
                  <a:pt x="27" y="27"/>
                  <a:pt x="16" y="36"/>
                </a:cubicBezTo>
                <a:cubicBezTo>
                  <a:pt x="11" y="46"/>
                  <a:pt x="0" y="55"/>
                  <a:pt x="16" y="60"/>
                </a:cubicBezTo>
                <a:cubicBezTo>
                  <a:pt x="31" y="56"/>
                  <a:pt x="27" y="45"/>
                  <a:pt x="28" y="29"/>
                </a:cubicBezTo>
                <a:cubicBezTo>
                  <a:pt x="33" y="46"/>
                  <a:pt x="29" y="34"/>
                  <a:pt x="40" y="29"/>
                </a:cubicBezTo>
                <a:cubicBezTo>
                  <a:pt x="44" y="19"/>
                  <a:pt x="44" y="9"/>
                  <a:pt x="50" y="0"/>
                </a:cubicBezTo>
              </a:path>
            </a:pathLst>
          </a:cu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4" name="Freeform 12"/>
          <p:cNvSpPr>
            <a:spLocks/>
          </p:cNvSpPr>
          <p:nvPr/>
        </p:nvSpPr>
        <p:spPr bwMode="auto">
          <a:xfrm>
            <a:off x="4956175" y="854075"/>
            <a:ext cx="146050" cy="184150"/>
          </a:xfrm>
          <a:custGeom>
            <a:avLst/>
            <a:gdLst>
              <a:gd name="T0" fmla="*/ 2147483646 w 92"/>
              <a:gd name="T1" fmla="*/ 2147483646 h 116"/>
              <a:gd name="T2" fmla="*/ 2147483646 w 92"/>
              <a:gd name="T3" fmla="*/ 2147483646 h 116"/>
              <a:gd name="T4" fmla="*/ 2147483646 w 92"/>
              <a:gd name="T5" fmla="*/ 2147483646 h 116"/>
              <a:gd name="T6" fmla="*/ 2147483646 w 92"/>
              <a:gd name="T7" fmla="*/ 2147483646 h 116"/>
              <a:gd name="T8" fmla="*/ 2147483646 w 92"/>
              <a:gd name="T9" fmla="*/ 2147483646 h 116"/>
              <a:gd name="T10" fmla="*/ 2147483646 w 92"/>
              <a:gd name="T11" fmla="*/ 2147483646 h 116"/>
              <a:gd name="T12" fmla="*/ 2147483646 w 92"/>
              <a:gd name="T13" fmla="*/ 2147483646 h 116"/>
              <a:gd name="T14" fmla="*/ 2147483646 w 92"/>
              <a:gd name="T15" fmla="*/ 2147483646 h 116"/>
              <a:gd name="T16" fmla="*/ 0 w 92"/>
              <a:gd name="T17" fmla="*/ 0 h 116"/>
              <a:gd name="T18" fmla="*/ 2147483646 w 92"/>
              <a:gd name="T19" fmla="*/ 2147483646 h 1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2"/>
              <a:gd name="T31" fmla="*/ 0 h 116"/>
              <a:gd name="T32" fmla="*/ 92 w 92"/>
              <a:gd name="T33" fmla="*/ 116 h 11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2" h="116">
                <a:moveTo>
                  <a:pt x="3" y="12"/>
                </a:moveTo>
                <a:cubicBezTo>
                  <a:pt x="22" y="15"/>
                  <a:pt x="26" y="29"/>
                  <a:pt x="44" y="33"/>
                </a:cubicBezTo>
                <a:cubicBezTo>
                  <a:pt x="54" y="37"/>
                  <a:pt x="60" y="46"/>
                  <a:pt x="70" y="52"/>
                </a:cubicBezTo>
                <a:cubicBezTo>
                  <a:pt x="73" y="65"/>
                  <a:pt x="78" y="77"/>
                  <a:pt x="84" y="88"/>
                </a:cubicBezTo>
                <a:cubicBezTo>
                  <a:pt x="89" y="116"/>
                  <a:pt x="87" y="103"/>
                  <a:pt x="92" y="91"/>
                </a:cubicBezTo>
                <a:cubicBezTo>
                  <a:pt x="88" y="77"/>
                  <a:pt x="87" y="52"/>
                  <a:pt x="72" y="48"/>
                </a:cubicBezTo>
                <a:cubicBezTo>
                  <a:pt x="64" y="42"/>
                  <a:pt x="64" y="37"/>
                  <a:pt x="56" y="31"/>
                </a:cubicBezTo>
                <a:cubicBezTo>
                  <a:pt x="49" y="14"/>
                  <a:pt x="37" y="8"/>
                  <a:pt x="20" y="4"/>
                </a:cubicBezTo>
                <a:cubicBezTo>
                  <a:pt x="13" y="2"/>
                  <a:pt x="0" y="0"/>
                  <a:pt x="0" y="0"/>
                </a:cubicBezTo>
                <a:cubicBezTo>
                  <a:pt x="7" y="3"/>
                  <a:pt x="18" y="12"/>
                  <a:pt x="3" y="12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5" name="Freeform 13"/>
          <p:cNvSpPr>
            <a:spLocks/>
          </p:cNvSpPr>
          <p:nvPr/>
        </p:nvSpPr>
        <p:spPr bwMode="auto">
          <a:xfrm>
            <a:off x="4956175" y="982663"/>
            <a:ext cx="130175" cy="93662"/>
          </a:xfrm>
          <a:custGeom>
            <a:avLst/>
            <a:gdLst>
              <a:gd name="T0" fmla="*/ 0 w 82"/>
              <a:gd name="T1" fmla="*/ 2147483646 h 59"/>
              <a:gd name="T2" fmla="*/ 2147483646 w 82"/>
              <a:gd name="T3" fmla="*/ 2147483646 h 59"/>
              <a:gd name="T4" fmla="*/ 2147483646 w 82"/>
              <a:gd name="T5" fmla="*/ 2147483646 h 59"/>
              <a:gd name="T6" fmla="*/ 2147483646 w 82"/>
              <a:gd name="T7" fmla="*/ 2147483646 h 59"/>
              <a:gd name="T8" fmla="*/ 2147483646 w 82"/>
              <a:gd name="T9" fmla="*/ 2147483646 h 59"/>
              <a:gd name="T10" fmla="*/ 2147483646 w 82"/>
              <a:gd name="T11" fmla="*/ 2147483646 h 59"/>
              <a:gd name="T12" fmla="*/ 2147483646 w 82"/>
              <a:gd name="T13" fmla="*/ 2147483646 h 59"/>
              <a:gd name="T14" fmla="*/ 2147483646 w 82"/>
              <a:gd name="T15" fmla="*/ 2147483646 h 59"/>
              <a:gd name="T16" fmla="*/ 2147483646 w 82"/>
              <a:gd name="T17" fmla="*/ 2147483646 h 59"/>
              <a:gd name="T18" fmla="*/ 0 w 82"/>
              <a:gd name="T19" fmla="*/ 0 h 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2"/>
              <a:gd name="T31" fmla="*/ 0 h 59"/>
              <a:gd name="T32" fmla="*/ 82 w 82"/>
              <a:gd name="T33" fmla="*/ 59 h 5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2" h="59">
                <a:moveTo>
                  <a:pt x="0" y="15"/>
                </a:moveTo>
                <a:cubicBezTo>
                  <a:pt x="21" y="20"/>
                  <a:pt x="30" y="38"/>
                  <a:pt x="48" y="43"/>
                </a:cubicBezTo>
                <a:cubicBezTo>
                  <a:pt x="58" y="59"/>
                  <a:pt x="73" y="48"/>
                  <a:pt x="82" y="36"/>
                </a:cubicBezTo>
                <a:cubicBezTo>
                  <a:pt x="80" y="34"/>
                  <a:pt x="75" y="34"/>
                  <a:pt x="75" y="31"/>
                </a:cubicBezTo>
                <a:cubicBezTo>
                  <a:pt x="75" y="28"/>
                  <a:pt x="82" y="31"/>
                  <a:pt x="82" y="34"/>
                </a:cubicBezTo>
                <a:cubicBezTo>
                  <a:pt x="82" y="36"/>
                  <a:pt x="77" y="35"/>
                  <a:pt x="75" y="36"/>
                </a:cubicBezTo>
                <a:cubicBezTo>
                  <a:pt x="52" y="52"/>
                  <a:pt x="57" y="33"/>
                  <a:pt x="44" y="29"/>
                </a:cubicBezTo>
                <a:cubicBezTo>
                  <a:pt x="38" y="14"/>
                  <a:pt x="46" y="29"/>
                  <a:pt x="32" y="19"/>
                </a:cubicBezTo>
                <a:cubicBezTo>
                  <a:pt x="16" y="8"/>
                  <a:pt x="38" y="16"/>
                  <a:pt x="20" y="7"/>
                </a:cubicBezTo>
                <a:cubicBezTo>
                  <a:pt x="13" y="4"/>
                  <a:pt x="7" y="4"/>
                  <a:pt x="0" y="0"/>
                </a:cubicBezTo>
              </a:path>
            </a:pathLst>
          </a:cu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6" name="Freeform 14"/>
          <p:cNvSpPr>
            <a:spLocks/>
          </p:cNvSpPr>
          <p:nvPr/>
        </p:nvSpPr>
        <p:spPr bwMode="auto">
          <a:xfrm>
            <a:off x="4940300" y="952500"/>
            <a:ext cx="176213" cy="187325"/>
          </a:xfrm>
          <a:custGeom>
            <a:avLst/>
            <a:gdLst>
              <a:gd name="T0" fmla="*/ 2147483646 w 111"/>
              <a:gd name="T1" fmla="*/ 2147483646 h 118"/>
              <a:gd name="T2" fmla="*/ 2147483646 w 111"/>
              <a:gd name="T3" fmla="*/ 2147483646 h 118"/>
              <a:gd name="T4" fmla="*/ 2147483646 w 111"/>
              <a:gd name="T5" fmla="*/ 2147483646 h 118"/>
              <a:gd name="T6" fmla="*/ 2147483646 w 111"/>
              <a:gd name="T7" fmla="*/ 2147483646 h 118"/>
              <a:gd name="T8" fmla="*/ 2147483646 w 111"/>
              <a:gd name="T9" fmla="*/ 2147483646 h 118"/>
              <a:gd name="T10" fmla="*/ 2147483646 w 111"/>
              <a:gd name="T11" fmla="*/ 2147483646 h 118"/>
              <a:gd name="T12" fmla="*/ 2147483646 w 111"/>
              <a:gd name="T13" fmla="*/ 2147483646 h 118"/>
              <a:gd name="T14" fmla="*/ 2147483646 w 111"/>
              <a:gd name="T15" fmla="*/ 2147483646 h 118"/>
              <a:gd name="T16" fmla="*/ 2147483646 w 111"/>
              <a:gd name="T17" fmla="*/ 2147483646 h 118"/>
              <a:gd name="T18" fmla="*/ 2147483646 w 111"/>
              <a:gd name="T19" fmla="*/ 2147483646 h 118"/>
              <a:gd name="T20" fmla="*/ 2147483646 w 111"/>
              <a:gd name="T21" fmla="*/ 2147483646 h 118"/>
              <a:gd name="T22" fmla="*/ 2147483646 w 111"/>
              <a:gd name="T23" fmla="*/ 2147483646 h 118"/>
              <a:gd name="T24" fmla="*/ 2147483646 w 111"/>
              <a:gd name="T25" fmla="*/ 2147483646 h 118"/>
              <a:gd name="T26" fmla="*/ 2147483646 w 111"/>
              <a:gd name="T27" fmla="*/ 2147483646 h 118"/>
              <a:gd name="T28" fmla="*/ 2147483646 w 111"/>
              <a:gd name="T29" fmla="*/ 2147483646 h 11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1"/>
              <a:gd name="T46" fmla="*/ 0 h 118"/>
              <a:gd name="T47" fmla="*/ 111 w 111"/>
              <a:gd name="T48" fmla="*/ 118 h 11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1" h="118">
                <a:moveTo>
                  <a:pt x="8" y="41"/>
                </a:moveTo>
                <a:cubicBezTo>
                  <a:pt x="21" y="45"/>
                  <a:pt x="27" y="46"/>
                  <a:pt x="42" y="48"/>
                </a:cubicBezTo>
                <a:cubicBezTo>
                  <a:pt x="49" y="71"/>
                  <a:pt x="47" y="94"/>
                  <a:pt x="51" y="118"/>
                </a:cubicBezTo>
                <a:cubicBezTo>
                  <a:pt x="72" y="94"/>
                  <a:pt x="71" y="52"/>
                  <a:pt x="42" y="38"/>
                </a:cubicBezTo>
                <a:cubicBezTo>
                  <a:pt x="39" y="36"/>
                  <a:pt x="24" y="34"/>
                  <a:pt x="22" y="34"/>
                </a:cubicBezTo>
                <a:cubicBezTo>
                  <a:pt x="15" y="31"/>
                  <a:pt x="8" y="29"/>
                  <a:pt x="1" y="26"/>
                </a:cubicBezTo>
                <a:cubicBezTo>
                  <a:pt x="3" y="25"/>
                  <a:pt x="6" y="26"/>
                  <a:pt x="8" y="24"/>
                </a:cubicBezTo>
                <a:cubicBezTo>
                  <a:pt x="10" y="22"/>
                  <a:pt x="8" y="17"/>
                  <a:pt x="10" y="17"/>
                </a:cubicBezTo>
                <a:cubicBezTo>
                  <a:pt x="24" y="15"/>
                  <a:pt x="37" y="18"/>
                  <a:pt x="51" y="19"/>
                </a:cubicBezTo>
                <a:cubicBezTo>
                  <a:pt x="78" y="39"/>
                  <a:pt x="43" y="32"/>
                  <a:pt x="111" y="29"/>
                </a:cubicBezTo>
                <a:cubicBezTo>
                  <a:pt x="108" y="9"/>
                  <a:pt x="97" y="20"/>
                  <a:pt x="80" y="26"/>
                </a:cubicBezTo>
                <a:cubicBezTo>
                  <a:pt x="71" y="23"/>
                  <a:pt x="60" y="16"/>
                  <a:pt x="51" y="14"/>
                </a:cubicBezTo>
                <a:cubicBezTo>
                  <a:pt x="39" y="12"/>
                  <a:pt x="27" y="12"/>
                  <a:pt x="15" y="10"/>
                </a:cubicBezTo>
                <a:cubicBezTo>
                  <a:pt x="12" y="6"/>
                  <a:pt x="1" y="0"/>
                  <a:pt x="1" y="5"/>
                </a:cubicBezTo>
                <a:cubicBezTo>
                  <a:pt x="0" y="17"/>
                  <a:pt x="6" y="29"/>
                  <a:pt x="8" y="41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7" name="Freeform 15"/>
          <p:cNvSpPr>
            <a:spLocks/>
          </p:cNvSpPr>
          <p:nvPr/>
        </p:nvSpPr>
        <p:spPr bwMode="auto">
          <a:xfrm>
            <a:off x="4945063" y="735013"/>
            <a:ext cx="190500" cy="88900"/>
          </a:xfrm>
          <a:custGeom>
            <a:avLst/>
            <a:gdLst>
              <a:gd name="T0" fmla="*/ 2147483646 w 120"/>
              <a:gd name="T1" fmla="*/ 2147483646 h 56"/>
              <a:gd name="T2" fmla="*/ 2147483646 w 120"/>
              <a:gd name="T3" fmla="*/ 2147483646 h 56"/>
              <a:gd name="T4" fmla="*/ 2147483646 w 120"/>
              <a:gd name="T5" fmla="*/ 2147483646 h 56"/>
              <a:gd name="T6" fmla="*/ 2147483646 w 120"/>
              <a:gd name="T7" fmla="*/ 2147483646 h 56"/>
              <a:gd name="T8" fmla="*/ 2147483646 w 120"/>
              <a:gd name="T9" fmla="*/ 2147483646 h 56"/>
              <a:gd name="T10" fmla="*/ 2147483646 w 120"/>
              <a:gd name="T11" fmla="*/ 2147483646 h 56"/>
              <a:gd name="T12" fmla="*/ 2147483646 w 120"/>
              <a:gd name="T13" fmla="*/ 0 h 56"/>
              <a:gd name="T14" fmla="*/ 2147483646 w 120"/>
              <a:gd name="T15" fmla="*/ 2147483646 h 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0"/>
              <a:gd name="T25" fmla="*/ 0 h 56"/>
              <a:gd name="T26" fmla="*/ 120 w 120"/>
              <a:gd name="T27" fmla="*/ 56 h 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0" h="56">
                <a:moveTo>
                  <a:pt x="15" y="7"/>
                </a:moveTo>
                <a:cubicBezTo>
                  <a:pt x="44" y="12"/>
                  <a:pt x="71" y="22"/>
                  <a:pt x="99" y="29"/>
                </a:cubicBezTo>
                <a:cubicBezTo>
                  <a:pt x="104" y="33"/>
                  <a:pt x="108" y="34"/>
                  <a:pt x="111" y="41"/>
                </a:cubicBezTo>
                <a:cubicBezTo>
                  <a:pt x="113" y="45"/>
                  <a:pt x="120" y="56"/>
                  <a:pt x="115" y="55"/>
                </a:cubicBezTo>
                <a:cubicBezTo>
                  <a:pt x="110" y="54"/>
                  <a:pt x="101" y="51"/>
                  <a:pt x="101" y="51"/>
                </a:cubicBezTo>
                <a:cubicBezTo>
                  <a:pt x="93" y="38"/>
                  <a:pt x="34" y="19"/>
                  <a:pt x="19" y="17"/>
                </a:cubicBezTo>
                <a:cubicBezTo>
                  <a:pt x="5" y="13"/>
                  <a:pt x="0" y="9"/>
                  <a:pt x="15" y="0"/>
                </a:cubicBezTo>
                <a:cubicBezTo>
                  <a:pt x="18" y="9"/>
                  <a:pt x="32" y="13"/>
                  <a:pt x="15" y="7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4941888" y="738188"/>
            <a:ext cx="203200" cy="141287"/>
          </a:xfrm>
          <a:custGeom>
            <a:avLst/>
            <a:gdLst>
              <a:gd name="T0" fmla="*/ 2147483646 w 128"/>
              <a:gd name="T1" fmla="*/ 2147483646 h 89"/>
              <a:gd name="T2" fmla="*/ 2147483646 w 128"/>
              <a:gd name="T3" fmla="*/ 2147483646 h 89"/>
              <a:gd name="T4" fmla="*/ 2147483646 w 128"/>
              <a:gd name="T5" fmla="*/ 2147483646 h 89"/>
              <a:gd name="T6" fmla="*/ 2147483646 w 128"/>
              <a:gd name="T7" fmla="*/ 2147483646 h 89"/>
              <a:gd name="T8" fmla="*/ 2147483646 w 128"/>
              <a:gd name="T9" fmla="*/ 2147483646 h 89"/>
              <a:gd name="T10" fmla="*/ 2147483646 w 128"/>
              <a:gd name="T11" fmla="*/ 2147483646 h 89"/>
              <a:gd name="T12" fmla="*/ 2147483646 w 128"/>
              <a:gd name="T13" fmla="*/ 2147483646 h 89"/>
              <a:gd name="T14" fmla="*/ 2147483646 w 128"/>
              <a:gd name="T15" fmla="*/ 2147483646 h 89"/>
              <a:gd name="T16" fmla="*/ 2147483646 w 128"/>
              <a:gd name="T17" fmla="*/ 2147483646 h 89"/>
              <a:gd name="T18" fmla="*/ 2147483646 w 128"/>
              <a:gd name="T19" fmla="*/ 2147483646 h 8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8"/>
              <a:gd name="T31" fmla="*/ 0 h 89"/>
              <a:gd name="T32" fmla="*/ 128 w 128"/>
              <a:gd name="T33" fmla="*/ 89 h 8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8" h="89">
                <a:moveTo>
                  <a:pt x="7" y="1"/>
                </a:moveTo>
                <a:cubicBezTo>
                  <a:pt x="34" y="2"/>
                  <a:pt x="45" y="0"/>
                  <a:pt x="65" y="13"/>
                </a:cubicBezTo>
                <a:cubicBezTo>
                  <a:pt x="75" y="30"/>
                  <a:pt x="62" y="10"/>
                  <a:pt x="77" y="25"/>
                </a:cubicBezTo>
                <a:cubicBezTo>
                  <a:pt x="82" y="30"/>
                  <a:pt x="84" y="41"/>
                  <a:pt x="89" y="46"/>
                </a:cubicBezTo>
                <a:cubicBezTo>
                  <a:pt x="98" y="55"/>
                  <a:pt x="113" y="68"/>
                  <a:pt x="125" y="73"/>
                </a:cubicBezTo>
                <a:cubicBezTo>
                  <a:pt x="128" y="83"/>
                  <a:pt x="125" y="86"/>
                  <a:pt x="115" y="89"/>
                </a:cubicBezTo>
                <a:cubicBezTo>
                  <a:pt x="108" y="85"/>
                  <a:pt x="100" y="82"/>
                  <a:pt x="93" y="77"/>
                </a:cubicBezTo>
                <a:cubicBezTo>
                  <a:pt x="89" y="64"/>
                  <a:pt x="89" y="58"/>
                  <a:pt x="77" y="53"/>
                </a:cubicBezTo>
                <a:cubicBezTo>
                  <a:pt x="54" y="21"/>
                  <a:pt x="42" y="24"/>
                  <a:pt x="5" y="13"/>
                </a:cubicBezTo>
                <a:cubicBezTo>
                  <a:pt x="1" y="3"/>
                  <a:pt x="0" y="7"/>
                  <a:pt x="7" y="1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49" name="Freeform 17"/>
          <p:cNvSpPr>
            <a:spLocks/>
          </p:cNvSpPr>
          <p:nvPr/>
        </p:nvSpPr>
        <p:spPr bwMode="auto">
          <a:xfrm>
            <a:off x="4778375" y="528638"/>
            <a:ext cx="223838" cy="195262"/>
          </a:xfrm>
          <a:custGeom>
            <a:avLst/>
            <a:gdLst>
              <a:gd name="T0" fmla="*/ 2147483646 w 141"/>
              <a:gd name="T1" fmla="*/ 2147483646 h 123"/>
              <a:gd name="T2" fmla="*/ 2147483646 w 141"/>
              <a:gd name="T3" fmla="*/ 2147483646 h 123"/>
              <a:gd name="T4" fmla="*/ 2147483646 w 141"/>
              <a:gd name="T5" fmla="*/ 2147483646 h 123"/>
              <a:gd name="T6" fmla="*/ 2147483646 w 141"/>
              <a:gd name="T7" fmla="*/ 2147483646 h 123"/>
              <a:gd name="T8" fmla="*/ 2147483646 w 141"/>
              <a:gd name="T9" fmla="*/ 2147483646 h 123"/>
              <a:gd name="T10" fmla="*/ 2147483646 w 141"/>
              <a:gd name="T11" fmla="*/ 2147483646 h 123"/>
              <a:gd name="T12" fmla="*/ 2147483646 w 141"/>
              <a:gd name="T13" fmla="*/ 2147483646 h 123"/>
              <a:gd name="T14" fmla="*/ 2147483646 w 141"/>
              <a:gd name="T15" fmla="*/ 2147483646 h 123"/>
              <a:gd name="T16" fmla="*/ 2147483646 w 141"/>
              <a:gd name="T17" fmla="*/ 2147483646 h 123"/>
              <a:gd name="T18" fmla="*/ 2147483646 w 141"/>
              <a:gd name="T19" fmla="*/ 2147483646 h 123"/>
              <a:gd name="T20" fmla="*/ 2147483646 w 141"/>
              <a:gd name="T21" fmla="*/ 2147483646 h 123"/>
              <a:gd name="T22" fmla="*/ 2147483646 w 141"/>
              <a:gd name="T23" fmla="*/ 2147483646 h 123"/>
              <a:gd name="T24" fmla="*/ 0 w 141"/>
              <a:gd name="T25" fmla="*/ 2147483646 h 123"/>
              <a:gd name="T26" fmla="*/ 2147483646 w 141"/>
              <a:gd name="T27" fmla="*/ 2147483646 h 123"/>
              <a:gd name="T28" fmla="*/ 2147483646 w 141"/>
              <a:gd name="T29" fmla="*/ 2147483646 h 12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41"/>
              <a:gd name="T46" fmla="*/ 0 h 123"/>
              <a:gd name="T47" fmla="*/ 141 w 141"/>
              <a:gd name="T48" fmla="*/ 123 h 12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41" h="123">
                <a:moveTo>
                  <a:pt x="24" y="29"/>
                </a:moveTo>
                <a:cubicBezTo>
                  <a:pt x="43" y="43"/>
                  <a:pt x="40" y="43"/>
                  <a:pt x="67" y="51"/>
                </a:cubicBezTo>
                <a:cubicBezTo>
                  <a:pt x="83" y="56"/>
                  <a:pt x="63" y="50"/>
                  <a:pt x="84" y="56"/>
                </a:cubicBezTo>
                <a:cubicBezTo>
                  <a:pt x="86" y="57"/>
                  <a:pt x="91" y="58"/>
                  <a:pt x="91" y="58"/>
                </a:cubicBezTo>
                <a:cubicBezTo>
                  <a:pt x="107" y="69"/>
                  <a:pt x="101" y="63"/>
                  <a:pt x="112" y="80"/>
                </a:cubicBezTo>
                <a:cubicBezTo>
                  <a:pt x="115" y="85"/>
                  <a:pt x="122" y="94"/>
                  <a:pt x="122" y="94"/>
                </a:cubicBezTo>
                <a:cubicBezTo>
                  <a:pt x="125" y="104"/>
                  <a:pt x="128" y="114"/>
                  <a:pt x="134" y="123"/>
                </a:cubicBezTo>
                <a:cubicBezTo>
                  <a:pt x="141" y="113"/>
                  <a:pt x="136" y="104"/>
                  <a:pt x="129" y="94"/>
                </a:cubicBezTo>
                <a:cubicBezTo>
                  <a:pt x="127" y="87"/>
                  <a:pt x="124" y="70"/>
                  <a:pt x="120" y="65"/>
                </a:cubicBezTo>
                <a:cubicBezTo>
                  <a:pt x="104" y="45"/>
                  <a:pt x="60" y="39"/>
                  <a:pt x="36" y="25"/>
                </a:cubicBezTo>
                <a:cubicBezTo>
                  <a:pt x="35" y="22"/>
                  <a:pt x="35" y="19"/>
                  <a:pt x="33" y="17"/>
                </a:cubicBezTo>
                <a:cubicBezTo>
                  <a:pt x="29" y="14"/>
                  <a:pt x="19" y="13"/>
                  <a:pt x="19" y="13"/>
                </a:cubicBezTo>
                <a:cubicBezTo>
                  <a:pt x="13" y="4"/>
                  <a:pt x="11" y="0"/>
                  <a:pt x="0" y="3"/>
                </a:cubicBezTo>
                <a:cubicBezTo>
                  <a:pt x="2" y="20"/>
                  <a:pt x="9" y="27"/>
                  <a:pt x="26" y="29"/>
                </a:cubicBezTo>
                <a:cubicBezTo>
                  <a:pt x="36" y="33"/>
                  <a:pt x="35" y="33"/>
                  <a:pt x="24" y="29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843338" y="201613"/>
            <a:ext cx="1300162" cy="1177925"/>
            <a:chOff x="2421" y="127"/>
            <a:chExt cx="819" cy="742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2421" y="127"/>
              <a:ext cx="819" cy="742"/>
              <a:chOff x="2421" y="127"/>
              <a:chExt cx="819" cy="742"/>
            </a:xfrm>
          </p:grpSpPr>
          <p:sp>
            <p:nvSpPr>
              <p:cNvPr id="69671" name="Freeform 20"/>
              <p:cNvSpPr>
                <a:spLocks/>
              </p:cNvSpPr>
              <p:nvPr/>
            </p:nvSpPr>
            <p:spPr bwMode="auto">
              <a:xfrm>
                <a:off x="2421" y="127"/>
                <a:ext cx="390" cy="632"/>
              </a:xfrm>
              <a:custGeom>
                <a:avLst/>
                <a:gdLst>
                  <a:gd name="T0" fmla="*/ 368 w 390"/>
                  <a:gd name="T1" fmla="*/ 82 h 632"/>
                  <a:gd name="T2" fmla="*/ 375 w 390"/>
                  <a:gd name="T3" fmla="*/ 113 h 632"/>
                  <a:gd name="T4" fmla="*/ 332 w 390"/>
                  <a:gd name="T5" fmla="*/ 132 h 632"/>
                  <a:gd name="T6" fmla="*/ 296 w 390"/>
                  <a:gd name="T7" fmla="*/ 144 h 632"/>
                  <a:gd name="T8" fmla="*/ 303 w 390"/>
                  <a:gd name="T9" fmla="*/ 147 h 632"/>
                  <a:gd name="T10" fmla="*/ 253 w 390"/>
                  <a:gd name="T11" fmla="*/ 163 h 632"/>
                  <a:gd name="T12" fmla="*/ 253 w 390"/>
                  <a:gd name="T13" fmla="*/ 173 h 632"/>
                  <a:gd name="T14" fmla="*/ 327 w 390"/>
                  <a:gd name="T15" fmla="*/ 147 h 632"/>
                  <a:gd name="T16" fmla="*/ 377 w 390"/>
                  <a:gd name="T17" fmla="*/ 123 h 632"/>
                  <a:gd name="T18" fmla="*/ 387 w 390"/>
                  <a:gd name="T19" fmla="*/ 171 h 632"/>
                  <a:gd name="T20" fmla="*/ 341 w 390"/>
                  <a:gd name="T21" fmla="*/ 197 h 632"/>
                  <a:gd name="T22" fmla="*/ 389 w 390"/>
                  <a:gd name="T23" fmla="*/ 214 h 632"/>
                  <a:gd name="T24" fmla="*/ 356 w 390"/>
                  <a:gd name="T25" fmla="*/ 315 h 632"/>
                  <a:gd name="T26" fmla="*/ 361 w 390"/>
                  <a:gd name="T27" fmla="*/ 375 h 632"/>
                  <a:gd name="T28" fmla="*/ 353 w 390"/>
                  <a:gd name="T29" fmla="*/ 389 h 632"/>
                  <a:gd name="T30" fmla="*/ 272 w 390"/>
                  <a:gd name="T31" fmla="*/ 387 h 632"/>
                  <a:gd name="T32" fmla="*/ 272 w 390"/>
                  <a:gd name="T33" fmla="*/ 418 h 632"/>
                  <a:gd name="T34" fmla="*/ 291 w 390"/>
                  <a:gd name="T35" fmla="*/ 430 h 632"/>
                  <a:gd name="T36" fmla="*/ 267 w 390"/>
                  <a:gd name="T37" fmla="*/ 459 h 632"/>
                  <a:gd name="T38" fmla="*/ 243 w 390"/>
                  <a:gd name="T39" fmla="*/ 473 h 632"/>
                  <a:gd name="T40" fmla="*/ 207 w 390"/>
                  <a:gd name="T41" fmla="*/ 487 h 632"/>
                  <a:gd name="T42" fmla="*/ 157 w 390"/>
                  <a:gd name="T43" fmla="*/ 521 h 632"/>
                  <a:gd name="T44" fmla="*/ 118 w 390"/>
                  <a:gd name="T45" fmla="*/ 562 h 632"/>
                  <a:gd name="T46" fmla="*/ 113 w 390"/>
                  <a:gd name="T47" fmla="*/ 598 h 632"/>
                  <a:gd name="T48" fmla="*/ 145 w 390"/>
                  <a:gd name="T49" fmla="*/ 562 h 632"/>
                  <a:gd name="T50" fmla="*/ 178 w 390"/>
                  <a:gd name="T51" fmla="*/ 538 h 632"/>
                  <a:gd name="T52" fmla="*/ 221 w 390"/>
                  <a:gd name="T53" fmla="*/ 516 h 632"/>
                  <a:gd name="T54" fmla="*/ 293 w 390"/>
                  <a:gd name="T55" fmla="*/ 471 h 632"/>
                  <a:gd name="T56" fmla="*/ 387 w 390"/>
                  <a:gd name="T57" fmla="*/ 432 h 632"/>
                  <a:gd name="T58" fmla="*/ 337 w 390"/>
                  <a:gd name="T59" fmla="*/ 497 h 632"/>
                  <a:gd name="T60" fmla="*/ 243 w 390"/>
                  <a:gd name="T61" fmla="*/ 547 h 632"/>
                  <a:gd name="T62" fmla="*/ 188 w 390"/>
                  <a:gd name="T63" fmla="*/ 583 h 632"/>
                  <a:gd name="T64" fmla="*/ 135 w 390"/>
                  <a:gd name="T65" fmla="*/ 624 h 632"/>
                  <a:gd name="T66" fmla="*/ 128 w 390"/>
                  <a:gd name="T67" fmla="*/ 622 h 632"/>
                  <a:gd name="T68" fmla="*/ 92 w 390"/>
                  <a:gd name="T69" fmla="*/ 583 h 632"/>
                  <a:gd name="T70" fmla="*/ 56 w 390"/>
                  <a:gd name="T71" fmla="*/ 523 h 632"/>
                  <a:gd name="T72" fmla="*/ 29 w 390"/>
                  <a:gd name="T73" fmla="*/ 473 h 632"/>
                  <a:gd name="T74" fmla="*/ 25 w 390"/>
                  <a:gd name="T75" fmla="*/ 281 h 632"/>
                  <a:gd name="T76" fmla="*/ 51 w 390"/>
                  <a:gd name="T77" fmla="*/ 207 h 632"/>
                  <a:gd name="T78" fmla="*/ 106 w 390"/>
                  <a:gd name="T79" fmla="*/ 127 h 632"/>
                  <a:gd name="T80" fmla="*/ 157 w 390"/>
                  <a:gd name="T81" fmla="*/ 84 h 632"/>
                  <a:gd name="T82" fmla="*/ 229 w 390"/>
                  <a:gd name="T83" fmla="*/ 41 h 632"/>
                  <a:gd name="T84" fmla="*/ 365 w 390"/>
                  <a:gd name="T85" fmla="*/ 0 h 63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90"/>
                  <a:gd name="T130" fmla="*/ 0 h 632"/>
                  <a:gd name="T131" fmla="*/ 390 w 390"/>
                  <a:gd name="T132" fmla="*/ 632 h 63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90" h="632">
                    <a:moveTo>
                      <a:pt x="365" y="0"/>
                    </a:moveTo>
                    <a:cubicBezTo>
                      <a:pt x="366" y="27"/>
                      <a:pt x="366" y="55"/>
                      <a:pt x="368" y="82"/>
                    </a:cubicBezTo>
                    <a:cubicBezTo>
                      <a:pt x="368" y="88"/>
                      <a:pt x="373" y="99"/>
                      <a:pt x="373" y="99"/>
                    </a:cubicBezTo>
                    <a:cubicBezTo>
                      <a:pt x="374" y="104"/>
                      <a:pt x="378" y="109"/>
                      <a:pt x="375" y="113"/>
                    </a:cubicBezTo>
                    <a:cubicBezTo>
                      <a:pt x="372" y="117"/>
                      <a:pt x="366" y="114"/>
                      <a:pt x="361" y="115"/>
                    </a:cubicBezTo>
                    <a:cubicBezTo>
                      <a:pt x="351" y="117"/>
                      <a:pt x="340" y="126"/>
                      <a:pt x="332" y="132"/>
                    </a:cubicBezTo>
                    <a:cubicBezTo>
                      <a:pt x="327" y="144"/>
                      <a:pt x="317" y="136"/>
                      <a:pt x="308" y="132"/>
                    </a:cubicBezTo>
                    <a:cubicBezTo>
                      <a:pt x="303" y="133"/>
                      <a:pt x="278" y="139"/>
                      <a:pt x="296" y="144"/>
                    </a:cubicBezTo>
                    <a:cubicBezTo>
                      <a:pt x="300" y="143"/>
                      <a:pt x="320" y="136"/>
                      <a:pt x="320" y="144"/>
                    </a:cubicBezTo>
                    <a:cubicBezTo>
                      <a:pt x="320" y="150"/>
                      <a:pt x="309" y="146"/>
                      <a:pt x="303" y="147"/>
                    </a:cubicBezTo>
                    <a:cubicBezTo>
                      <a:pt x="293" y="148"/>
                      <a:pt x="284" y="148"/>
                      <a:pt x="274" y="149"/>
                    </a:cubicBezTo>
                    <a:cubicBezTo>
                      <a:pt x="258" y="161"/>
                      <a:pt x="265" y="156"/>
                      <a:pt x="253" y="163"/>
                    </a:cubicBezTo>
                    <a:cubicBezTo>
                      <a:pt x="249" y="169"/>
                      <a:pt x="235" y="187"/>
                      <a:pt x="250" y="183"/>
                    </a:cubicBezTo>
                    <a:cubicBezTo>
                      <a:pt x="251" y="180"/>
                      <a:pt x="250" y="175"/>
                      <a:pt x="253" y="173"/>
                    </a:cubicBezTo>
                    <a:cubicBezTo>
                      <a:pt x="257" y="170"/>
                      <a:pt x="295" y="161"/>
                      <a:pt x="298" y="161"/>
                    </a:cubicBezTo>
                    <a:cubicBezTo>
                      <a:pt x="309" y="158"/>
                      <a:pt x="317" y="151"/>
                      <a:pt x="327" y="147"/>
                    </a:cubicBezTo>
                    <a:cubicBezTo>
                      <a:pt x="336" y="143"/>
                      <a:pt x="347" y="142"/>
                      <a:pt x="356" y="139"/>
                    </a:cubicBezTo>
                    <a:cubicBezTo>
                      <a:pt x="363" y="132"/>
                      <a:pt x="369" y="128"/>
                      <a:pt x="377" y="123"/>
                    </a:cubicBezTo>
                    <a:cubicBezTo>
                      <a:pt x="381" y="133"/>
                      <a:pt x="377" y="140"/>
                      <a:pt x="375" y="151"/>
                    </a:cubicBezTo>
                    <a:cubicBezTo>
                      <a:pt x="378" y="162"/>
                      <a:pt x="384" y="160"/>
                      <a:pt x="387" y="171"/>
                    </a:cubicBezTo>
                    <a:cubicBezTo>
                      <a:pt x="384" y="209"/>
                      <a:pt x="390" y="196"/>
                      <a:pt x="370" y="190"/>
                    </a:cubicBezTo>
                    <a:cubicBezTo>
                      <a:pt x="359" y="192"/>
                      <a:pt x="351" y="194"/>
                      <a:pt x="341" y="197"/>
                    </a:cubicBezTo>
                    <a:cubicBezTo>
                      <a:pt x="334" y="209"/>
                      <a:pt x="321" y="205"/>
                      <a:pt x="337" y="209"/>
                    </a:cubicBezTo>
                    <a:cubicBezTo>
                      <a:pt x="356" y="204"/>
                      <a:pt x="371" y="206"/>
                      <a:pt x="389" y="214"/>
                    </a:cubicBezTo>
                    <a:cubicBezTo>
                      <a:pt x="387" y="235"/>
                      <a:pt x="387" y="257"/>
                      <a:pt x="375" y="274"/>
                    </a:cubicBezTo>
                    <a:cubicBezTo>
                      <a:pt x="374" y="292"/>
                      <a:pt x="373" y="308"/>
                      <a:pt x="356" y="315"/>
                    </a:cubicBezTo>
                    <a:cubicBezTo>
                      <a:pt x="350" y="324"/>
                      <a:pt x="347" y="334"/>
                      <a:pt x="341" y="343"/>
                    </a:cubicBezTo>
                    <a:cubicBezTo>
                      <a:pt x="344" y="357"/>
                      <a:pt x="353" y="363"/>
                      <a:pt x="361" y="375"/>
                    </a:cubicBezTo>
                    <a:cubicBezTo>
                      <a:pt x="360" y="382"/>
                      <a:pt x="362" y="390"/>
                      <a:pt x="358" y="396"/>
                    </a:cubicBezTo>
                    <a:cubicBezTo>
                      <a:pt x="357" y="398"/>
                      <a:pt x="355" y="391"/>
                      <a:pt x="353" y="389"/>
                    </a:cubicBezTo>
                    <a:cubicBezTo>
                      <a:pt x="343" y="380"/>
                      <a:pt x="330" y="373"/>
                      <a:pt x="317" y="370"/>
                    </a:cubicBezTo>
                    <a:cubicBezTo>
                      <a:pt x="290" y="372"/>
                      <a:pt x="291" y="373"/>
                      <a:pt x="272" y="387"/>
                    </a:cubicBezTo>
                    <a:cubicBezTo>
                      <a:pt x="267" y="399"/>
                      <a:pt x="259" y="392"/>
                      <a:pt x="253" y="403"/>
                    </a:cubicBezTo>
                    <a:cubicBezTo>
                      <a:pt x="261" y="409"/>
                      <a:pt x="266" y="410"/>
                      <a:pt x="272" y="418"/>
                    </a:cubicBezTo>
                    <a:cubicBezTo>
                      <a:pt x="273" y="420"/>
                      <a:pt x="272" y="424"/>
                      <a:pt x="274" y="425"/>
                    </a:cubicBezTo>
                    <a:cubicBezTo>
                      <a:pt x="279" y="428"/>
                      <a:pt x="291" y="430"/>
                      <a:pt x="291" y="430"/>
                    </a:cubicBezTo>
                    <a:cubicBezTo>
                      <a:pt x="288" y="440"/>
                      <a:pt x="276" y="441"/>
                      <a:pt x="269" y="451"/>
                    </a:cubicBezTo>
                    <a:cubicBezTo>
                      <a:pt x="268" y="454"/>
                      <a:pt x="269" y="457"/>
                      <a:pt x="267" y="459"/>
                    </a:cubicBezTo>
                    <a:cubicBezTo>
                      <a:pt x="264" y="461"/>
                      <a:pt x="259" y="460"/>
                      <a:pt x="255" y="461"/>
                    </a:cubicBezTo>
                    <a:cubicBezTo>
                      <a:pt x="243" y="466"/>
                      <a:pt x="253" y="466"/>
                      <a:pt x="243" y="473"/>
                    </a:cubicBezTo>
                    <a:cubicBezTo>
                      <a:pt x="239" y="476"/>
                      <a:pt x="233" y="476"/>
                      <a:pt x="229" y="478"/>
                    </a:cubicBezTo>
                    <a:cubicBezTo>
                      <a:pt x="222" y="482"/>
                      <a:pt x="207" y="487"/>
                      <a:pt x="207" y="487"/>
                    </a:cubicBezTo>
                    <a:cubicBezTo>
                      <a:pt x="189" y="500"/>
                      <a:pt x="201" y="504"/>
                      <a:pt x="178" y="511"/>
                    </a:cubicBezTo>
                    <a:cubicBezTo>
                      <a:pt x="171" y="516"/>
                      <a:pt x="165" y="519"/>
                      <a:pt x="157" y="521"/>
                    </a:cubicBezTo>
                    <a:cubicBezTo>
                      <a:pt x="149" y="526"/>
                      <a:pt x="144" y="531"/>
                      <a:pt x="135" y="533"/>
                    </a:cubicBezTo>
                    <a:cubicBezTo>
                      <a:pt x="128" y="542"/>
                      <a:pt x="125" y="553"/>
                      <a:pt x="118" y="562"/>
                    </a:cubicBezTo>
                    <a:cubicBezTo>
                      <a:pt x="117" y="572"/>
                      <a:pt x="117" y="581"/>
                      <a:pt x="116" y="591"/>
                    </a:cubicBezTo>
                    <a:cubicBezTo>
                      <a:pt x="116" y="594"/>
                      <a:pt x="113" y="600"/>
                      <a:pt x="113" y="598"/>
                    </a:cubicBezTo>
                    <a:cubicBezTo>
                      <a:pt x="117" y="579"/>
                      <a:pt x="113" y="582"/>
                      <a:pt x="125" y="579"/>
                    </a:cubicBezTo>
                    <a:cubicBezTo>
                      <a:pt x="134" y="574"/>
                      <a:pt x="136" y="567"/>
                      <a:pt x="145" y="562"/>
                    </a:cubicBezTo>
                    <a:cubicBezTo>
                      <a:pt x="151" y="551"/>
                      <a:pt x="151" y="547"/>
                      <a:pt x="161" y="543"/>
                    </a:cubicBezTo>
                    <a:cubicBezTo>
                      <a:pt x="167" y="541"/>
                      <a:pt x="178" y="538"/>
                      <a:pt x="178" y="538"/>
                    </a:cubicBezTo>
                    <a:cubicBezTo>
                      <a:pt x="185" y="533"/>
                      <a:pt x="191" y="528"/>
                      <a:pt x="200" y="526"/>
                    </a:cubicBezTo>
                    <a:cubicBezTo>
                      <a:pt x="207" y="521"/>
                      <a:pt x="213" y="519"/>
                      <a:pt x="221" y="516"/>
                    </a:cubicBezTo>
                    <a:cubicBezTo>
                      <a:pt x="229" y="509"/>
                      <a:pt x="240" y="503"/>
                      <a:pt x="250" y="499"/>
                    </a:cubicBezTo>
                    <a:cubicBezTo>
                      <a:pt x="262" y="487"/>
                      <a:pt x="280" y="482"/>
                      <a:pt x="293" y="471"/>
                    </a:cubicBezTo>
                    <a:cubicBezTo>
                      <a:pt x="310" y="458"/>
                      <a:pt x="311" y="437"/>
                      <a:pt x="334" y="430"/>
                    </a:cubicBezTo>
                    <a:cubicBezTo>
                      <a:pt x="345" y="422"/>
                      <a:pt x="376" y="431"/>
                      <a:pt x="387" y="432"/>
                    </a:cubicBezTo>
                    <a:cubicBezTo>
                      <a:pt x="385" y="441"/>
                      <a:pt x="375" y="456"/>
                      <a:pt x="375" y="456"/>
                    </a:cubicBezTo>
                    <a:cubicBezTo>
                      <a:pt x="372" y="465"/>
                      <a:pt x="346" y="494"/>
                      <a:pt x="337" y="497"/>
                    </a:cubicBezTo>
                    <a:cubicBezTo>
                      <a:pt x="327" y="503"/>
                      <a:pt x="317" y="504"/>
                      <a:pt x="305" y="507"/>
                    </a:cubicBezTo>
                    <a:cubicBezTo>
                      <a:pt x="296" y="537"/>
                      <a:pt x="270" y="545"/>
                      <a:pt x="243" y="547"/>
                    </a:cubicBezTo>
                    <a:cubicBezTo>
                      <a:pt x="234" y="551"/>
                      <a:pt x="231" y="555"/>
                      <a:pt x="224" y="562"/>
                    </a:cubicBezTo>
                    <a:cubicBezTo>
                      <a:pt x="215" y="571"/>
                      <a:pt x="199" y="577"/>
                      <a:pt x="188" y="583"/>
                    </a:cubicBezTo>
                    <a:cubicBezTo>
                      <a:pt x="183" y="595"/>
                      <a:pt x="169" y="598"/>
                      <a:pt x="157" y="603"/>
                    </a:cubicBezTo>
                    <a:cubicBezTo>
                      <a:pt x="151" y="611"/>
                      <a:pt x="144" y="622"/>
                      <a:pt x="135" y="624"/>
                    </a:cubicBezTo>
                    <a:cubicBezTo>
                      <a:pt x="133" y="626"/>
                      <a:pt x="133" y="632"/>
                      <a:pt x="130" y="631"/>
                    </a:cubicBezTo>
                    <a:cubicBezTo>
                      <a:pt x="127" y="630"/>
                      <a:pt x="129" y="625"/>
                      <a:pt x="128" y="622"/>
                    </a:cubicBezTo>
                    <a:cubicBezTo>
                      <a:pt x="125" y="612"/>
                      <a:pt x="121" y="601"/>
                      <a:pt x="111" y="598"/>
                    </a:cubicBezTo>
                    <a:cubicBezTo>
                      <a:pt x="106" y="590"/>
                      <a:pt x="100" y="588"/>
                      <a:pt x="92" y="583"/>
                    </a:cubicBezTo>
                    <a:cubicBezTo>
                      <a:pt x="87" y="580"/>
                      <a:pt x="77" y="574"/>
                      <a:pt x="77" y="574"/>
                    </a:cubicBezTo>
                    <a:cubicBezTo>
                      <a:pt x="72" y="557"/>
                      <a:pt x="64" y="539"/>
                      <a:pt x="56" y="523"/>
                    </a:cubicBezTo>
                    <a:cubicBezTo>
                      <a:pt x="52" y="515"/>
                      <a:pt x="41" y="502"/>
                      <a:pt x="41" y="502"/>
                    </a:cubicBezTo>
                    <a:cubicBezTo>
                      <a:pt x="38" y="491"/>
                      <a:pt x="36" y="482"/>
                      <a:pt x="29" y="473"/>
                    </a:cubicBezTo>
                    <a:cubicBezTo>
                      <a:pt x="25" y="458"/>
                      <a:pt x="19" y="443"/>
                      <a:pt x="15" y="427"/>
                    </a:cubicBezTo>
                    <a:cubicBezTo>
                      <a:pt x="15" y="425"/>
                      <a:pt x="0" y="317"/>
                      <a:pt x="25" y="281"/>
                    </a:cubicBezTo>
                    <a:cubicBezTo>
                      <a:pt x="30" y="264"/>
                      <a:pt x="27" y="272"/>
                      <a:pt x="32" y="259"/>
                    </a:cubicBezTo>
                    <a:cubicBezTo>
                      <a:pt x="34" y="241"/>
                      <a:pt x="40" y="222"/>
                      <a:pt x="51" y="207"/>
                    </a:cubicBezTo>
                    <a:cubicBezTo>
                      <a:pt x="54" y="192"/>
                      <a:pt x="60" y="187"/>
                      <a:pt x="68" y="175"/>
                    </a:cubicBezTo>
                    <a:cubicBezTo>
                      <a:pt x="74" y="155"/>
                      <a:pt x="95" y="144"/>
                      <a:pt x="106" y="127"/>
                    </a:cubicBezTo>
                    <a:cubicBezTo>
                      <a:pt x="111" y="119"/>
                      <a:pt x="125" y="106"/>
                      <a:pt x="125" y="106"/>
                    </a:cubicBezTo>
                    <a:cubicBezTo>
                      <a:pt x="131" y="91"/>
                      <a:pt x="144" y="89"/>
                      <a:pt x="157" y="84"/>
                    </a:cubicBezTo>
                    <a:cubicBezTo>
                      <a:pt x="167" y="74"/>
                      <a:pt x="185" y="62"/>
                      <a:pt x="200" y="58"/>
                    </a:cubicBezTo>
                    <a:cubicBezTo>
                      <a:pt x="211" y="50"/>
                      <a:pt x="217" y="44"/>
                      <a:pt x="229" y="41"/>
                    </a:cubicBezTo>
                    <a:cubicBezTo>
                      <a:pt x="253" y="24"/>
                      <a:pt x="292" y="18"/>
                      <a:pt x="320" y="12"/>
                    </a:cubicBezTo>
                    <a:cubicBezTo>
                      <a:pt x="333" y="9"/>
                      <a:pt x="359" y="14"/>
                      <a:pt x="365" y="0"/>
                    </a:cubicBezTo>
                    <a:close/>
                  </a:path>
                </a:pathLst>
              </a:custGeom>
              <a:solidFill>
                <a:srgbClr val="00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672" name="Freeform 21"/>
              <p:cNvSpPr>
                <a:spLocks/>
              </p:cNvSpPr>
              <p:nvPr/>
            </p:nvSpPr>
            <p:spPr bwMode="auto">
              <a:xfrm>
                <a:off x="2554" y="599"/>
                <a:ext cx="616" cy="270"/>
              </a:xfrm>
              <a:custGeom>
                <a:avLst/>
                <a:gdLst>
                  <a:gd name="T0" fmla="*/ 26 w 616"/>
                  <a:gd name="T1" fmla="*/ 167 h 270"/>
                  <a:gd name="T2" fmla="*/ 40 w 616"/>
                  <a:gd name="T3" fmla="*/ 147 h 270"/>
                  <a:gd name="T4" fmla="*/ 96 w 616"/>
                  <a:gd name="T5" fmla="*/ 109 h 270"/>
                  <a:gd name="T6" fmla="*/ 180 w 616"/>
                  <a:gd name="T7" fmla="*/ 71 h 270"/>
                  <a:gd name="T8" fmla="*/ 244 w 616"/>
                  <a:gd name="T9" fmla="*/ 59 h 270"/>
                  <a:gd name="T10" fmla="*/ 280 w 616"/>
                  <a:gd name="T11" fmla="*/ 47 h 270"/>
                  <a:gd name="T12" fmla="*/ 261 w 616"/>
                  <a:gd name="T13" fmla="*/ 145 h 270"/>
                  <a:gd name="T14" fmla="*/ 266 w 616"/>
                  <a:gd name="T15" fmla="*/ 191 h 270"/>
                  <a:gd name="T16" fmla="*/ 302 w 616"/>
                  <a:gd name="T17" fmla="*/ 131 h 270"/>
                  <a:gd name="T18" fmla="*/ 328 w 616"/>
                  <a:gd name="T19" fmla="*/ 143 h 270"/>
                  <a:gd name="T20" fmla="*/ 357 w 616"/>
                  <a:gd name="T21" fmla="*/ 167 h 270"/>
                  <a:gd name="T22" fmla="*/ 396 w 616"/>
                  <a:gd name="T23" fmla="*/ 200 h 270"/>
                  <a:gd name="T24" fmla="*/ 360 w 616"/>
                  <a:gd name="T25" fmla="*/ 140 h 270"/>
                  <a:gd name="T26" fmla="*/ 340 w 616"/>
                  <a:gd name="T27" fmla="*/ 104 h 270"/>
                  <a:gd name="T28" fmla="*/ 360 w 616"/>
                  <a:gd name="T29" fmla="*/ 102 h 270"/>
                  <a:gd name="T30" fmla="*/ 376 w 616"/>
                  <a:gd name="T31" fmla="*/ 155 h 270"/>
                  <a:gd name="T32" fmla="*/ 403 w 616"/>
                  <a:gd name="T33" fmla="*/ 174 h 270"/>
                  <a:gd name="T34" fmla="*/ 434 w 616"/>
                  <a:gd name="T35" fmla="*/ 219 h 270"/>
                  <a:gd name="T36" fmla="*/ 417 w 616"/>
                  <a:gd name="T37" fmla="*/ 123 h 270"/>
                  <a:gd name="T38" fmla="*/ 434 w 616"/>
                  <a:gd name="T39" fmla="*/ 119 h 270"/>
                  <a:gd name="T40" fmla="*/ 475 w 616"/>
                  <a:gd name="T41" fmla="*/ 145 h 270"/>
                  <a:gd name="T42" fmla="*/ 552 w 616"/>
                  <a:gd name="T43" fmla="*/ 181 h 270"/>
                  <a:gd name="T44" fmla="*/ 492 w 616"/>
                  <a:gd name="T45" fmla="*/ 143 h 270"/>
                  <a:gd name="T46" fmla="*/ 424 w 616"/>
                  <a:gd name="T47" fmla="*/ 99 h 270"/>
                  <a:gd name="T48" fmla="*/ 403 w 616"/>
                  <a:gd name="T49" fmla="*/ 18 h 270"/>
                  <a:gd name="T50" fmla="*/ 391 w 616"/>
                  <a:gd name="T51" fmla="*/ 3 h 270"/>
                  <a:gd name="T52" fmla="*/ 444 w 616"/>
                  <a:gd name="T53" fmla="*/ 47 h 270"/>
                  <a:gd name="T54" fmla="*/ 460 w 616"/>
                  <a:gd name="T55" fmla="*/ 95 h 270"/>
                  <a:gd name="T56" fmla="*/ 504 w 616"/>
                  <a:gd name="T57" fmla="*/ 164 h 270"/>
                  <a:gd name="T58" fmla="*/ 489 w 616"/>
                  <a:gd name="T59" fmla="*/ 78 h 270"/>
                  <a:gd name="T60" fmla="*/ 429 w 616"/>
                  <a:gd name="T61" fmla="*/ 30 h 270"/>
                  <a:gd name="T62" fmla="*/ 453 w 616"/>
                  <a:gd name="T63" fmla="*/ 27 h 270"/>
                  <a:gd name="T64" fmla="*/ 523 w 616"/>
                  <a:gd name="T65" fmla="*/ 56 h 270"/>
                  <a:gd name="T66" fmla="*/ 564 w 616"/>
                  <a:gd name="T67" fmla="*/ 78 h 270"/>
                  <a:gd name="T68" fmla="*/ 578 w 616"/>
                  <a:gd name="T69" fmla="*/ 99 h 270"/>
                  <a:gd name="T70" fmla="*/ 549 w 616"/>
                  <a:gd name="T71" fmla="*/ 47 h 270"/>
                  <a:gd name="T72" fmla="*/ 528 w 616"/>
                  <a:gd name="T73" fmla="*/ 25 h 270"/>
                  <a:gd name="T74" fmla="*/ 590 w 616"/>
                  <a:gd name="T75" fmla="*/ 47 h 270"/>
                  <a:gd name="T76" fmla="*/ 592 w 616"/>
                  <a:gd name="T77" fmla="*/ 121 h 270"/>
                  <a:gd name="T78" fmla="*/ 571 w 616"/>
                  <a:gd name="T79" fmla="*/ 162 h 270"/>
                  <a:gd name="T80" fmla="*/ 532 w 616"/>
                  <a:gd name="T81" fmla="*/ 188 h 270"/>
                  <a:gd name="T82" fmla="*/ 472 w 616"/>
                  <a:gd name="T83" fmla="*/ 219 h 270"/>
                  <a:gd name="T84" fmla="*/ 408 w 616"/>
                  <a:gd name="T85" fmla="*/ 243 h 270"/>
                  <a:gd name="T86" fmla="*/ 271 w 616"/>
                  <a:gd name="T87" fmla="*/ 270 h 270"/>
                  <a:gd name="T88" fmla="*/ 127 w 616"/>
                  <a:gd name="T89" fmla="*/ 239 h 270"/>
                  <a:gd name="T90" fmla="*/ 36 w 616"/>
                  <a:gd name="T91" fmla="*/ 205 h 270"/>
                  <a:gd name="T92" fmla="*/ 0 w 616"/>
                  <a:gd name="T93" fmla="*/ 169 h 27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16"/>
                  <a:gd name="T142" fmla="*/ 0 h 270"/>
                  <a:gd name="T143" fmla="*/ 616 w 616"/>
                  <a:gd name="T144" fmla="*/ 270 h 27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16" h="270">
                    <a:moveTo>
                      <a:pt x="0" y="169"/>
                    </a:moveTo>
                    <a:cubicBezTo>
                      <a:pt x="9" y="168"/>
                      <a:pt x="18" y="169"/>
                      <a:pt x="26" y="167"/>
                    </a:cubicBezTo>
                    <a:cubicBezTo>
                      <a:pt x="28" y="166"/>
                      <a:pt x="19" y="167"/>
                      <a:pt x="19" y="164"/>
                    </a:cubicBezTo>
                    <a:cubicBezTo>
                      <a:pt x="19" y="155"/>
                      <a:pt x="40" y="147"/>
                      <a:pt x="40" y="147"/>
                    </a:cubicBezTo>
                    <a:cubicBezTo>
                      <a:pt x="46" y="133"/>
                      <a:pt x="52" y="129"/>
                      <a:pt x="67" y="126"/>
                    </a:cubicBezTo>
                    <a:cubicBezTo>
                      <a:pt x="78" y="121"/>
                      <a:pt x="84" y="112"/>
                      <a:pt x="96" y="109"/>
                    </a:cubicBezTo>
                    <a:cubicBezTo>
                      <a:pt x="111" y="101"/>
                      <a:pt x="128" y="95"/>
                      <a:pt x="144" y="92"/>
                    </a:cubicBezTo>
                    <a:cubicBezTo>
                      <a:pt x="155" y="84"/>
                      <a:pt x="166" y="74"/>
                      <a:pt x="180" y="71"/>
                    </a:cubicBezTo>
                    <a:cubicBezTo>
                      <a:pt x="188" y="61"/>
                      <a:pt x="196" y="57"/>
                      <a:pt x="208" y="54"/>
                    </a:cubicBezTo>
                    <a:cubicBezTo>
                      <a:pt x="220" y="55"/>
                      <a:pt x="232" y="60"/>
                      <a:pt x="244" y="59"/>
                    </a:cubicBezTo>
                    <a:cubicBezTo>
                      <a:pt x="251" y="58"/>
                      <a:pt x="257" y="56"/>
                      <a:pt x="264" y="54"/>
                    </a:cubicBezTo>
                    <a:cubicBezTo>
                      <a:pt x="270" y="53"/>
                      <a:pt x="280" y="47"/>
                      <a:pt x="280" y="47"/>
                    </a:cubicBezTo>
                    <a:cubicBezTo>
                      <a:pt x="273" y="73"/>
                      <a:pt x="283" y="93"/>
                      <a:pt x="290" y="116"/>
                    </a:cubicBezTo>
                    <a:cubicBezTo>
                      <a:pt x="277" y="122"/>
                      <a:pt x="273" y="137"/>
                      <a:pt x="261" y="145"/>
                    </a:cubicBezTo>
                    <a:cubicBezTo>
                      <a:pt x="256" y="162"/>
                      <a:pt x="251" y="179"/>
                      <a:pt x="244" y="195"/>
                    </a:cubicBezTo>
                    <a:cubicBezTo>
                      <a:pt x="255" y="199"/>
                      <a:pt x="255" y="194"/>
                      <a:pt x="266" y="191"/>
                    </a:cubicBezTo>
                    <a:cubicBezTo>
                      <a:pt x="272" y="182"/>
                      <a:pt x="275" y="170"/>
                      <a:pt x="285" y="167"/>
                    </a:cubicBezTo>
                    <a:cubicBezTo>
                      <a:pt x="292" y="155"/>
                      <a:pt x="294" y="142"/>
                      <a:pt x="302" y="131"/>
                    </a:cubicBezTo>
                    <a:cubicBezTo>
                      <a:pt x="307" y="113"/>
                      <a:pt x="318" y="124"/>
                      <a:pt x="324" y="135"/>
                    </a:cubicBezTo>
                    <a:cubicBezTo>
                      <a:pt x="326" y="138"/>
                      <a:pt x="326" y="141"/>
                      <a:pt x="328" y="143"/>
                    </a:cubicBezTo>
                    <a:cubicBezTo>
                      <a:pt x="330" y="145"/>
                      <a:pt x="333" y="144"/>
                      <a:pt x="336" y="145"/>
                    </a:cubicBezTo>
                    <a:cubicBezTo>
                      <a:pt x="339" y="157"/>
                      <a:pt x="346" y="162"/>
                      <a:pt x="357" y="167"/>
                    </a:cubicBezTo>
                    <a:cubicBezTo>
                      <a:pt x="361" y="177"/>
                      <a:pt x="361" y="180"/>
                      <a:pt x="372" y="183"/>
                    </a:cubicBezTo>
                    <a:cubicBezTo>
                      <a:pt x="376" y="201"/>
                      <a:pt x="372" y="198"/>
                      <a:pt x="396" y="200"/>
                    </a:cubicBezTo>
                    <a:cubicBezTo>
                      <a:pt x="393" y="187"/>
                      <a:pt x="392" y="172"/>
                      <a:pt x="381" y="164"/>
                    </a:cubicBezTo>
                    <a:cubicBezTo>
                      <a:pt x="377" y="151"/>
                      <a:pt x="374" y="145"/>
                      <a:pt x="360" y="140"/>
                    </a:cubicBezTo>
                    <a:cubicBezTo>
                      <a:pt x="354" y="132"/>
                      <a:pt x="349" y="131"/>
                      <a:pt x="340" y="126"/>
                    </a:cubicBezTo>
                    <a:cubicBezTo>
                      <a:pt x="335" y="117"/>
                      <a:pt x="337" y="114"/>
                      <a:pt x="340" y="104"/>
                    </a:cubicBezTo>
                    <a:cubicBezTo>
                      <a:pt x="324" y="101"/>
                      <a:pt x="320" y="95"/>
                      <a:pt x="338" y="90"/>
                    </a:cubicBezTo>
                    <a:cubicBezTo>
                      <a:pt x="347" y="92"/>
                      <a:pt x="352" y="97"/>
                      <a:pt x="360" y="102"/>
                    </a:cubicBezTo>
                    <a:cubicBezTo>
                      <a:pt x="363" y="114"/>
                      <a:pt x="370" y="120"/>
                      <a:pt x="372" y="133"/>
                    </a:cubicBezTo>
                    <a:cubicBezTo>
                      <a:pt x="372" y="134"/>
                      <a:pt x="375" y="153"/>
                      <a:pt x="376" y="155"/>
                    </a:cubicBezTo>
                    <a:cubicBezTo>
                      <a:pt x="379" y="163"/>
                      <a:pt x="381" y="162"/>
                      <a:pt x="388" y="164"/>
                    </a:cubicBezTo>
                    <a:cubicBezTo>
                      <a:pt x="389" y="165"/>
                      <a:pt x="402" y="172"/>
                      <a:pt x="403" y="174"/>
                    </a:cubicBezTo>
                    <a:cubicBezTo>
                      <a:pt x="412" y="186"/>
                      <a:pt x="405" y="193"/>
                      <a:pt x="422" y="198"/>
                    </a:cubicBezTo>
                    <a:cubicBezTo>
                      <a:pt x="424" y="209"/>
                      <a:pt x="424" y="214"/>
                      <a:pt x="434" y="219"/>
                    </a:cubicBezTo>
                    <a:cubicBezTo>
                      <a:pt x="446" y="238"/>
                      <a:pt x="435" y="215"/>
                      <a:pt x="434" y="210"/>
                    </a:cubicBezTo>
                    <a:cubicBezTo>
                      <a:pt x="432" y="152"/>
                      <a:pt x="448" y="147"/>
                      <a:pt x="417" y="123"/>
                    </a:cubicBezTo>
                    <a:cubicBezTo>
                      <a:pt x="418" y="120"/>
                      <a:pt x="417" y="116"/>
                      <a:pt x="420" y="114"/>
                    </a:cubicBezTo>
                    <a:cubicBezTo>
                      <a:pt x="421" y="113"/>
                      <a:pt x="433" y="119"/>
                      <a:pt x="434" y="119"/>
                    </a:cubicBezTo>
                    <a:cubicBezTo>
                      <a:pt x="444" y="124"/>
                      <a:pt x="454" y="132"/>
                      <a:pt x="465" y="135"/>
                    </a:cubicBezTo>
                    <a:cubicBezTo>
                      <a:pt x="474" y="158"/>
                      <a:pt x="461" y="131"/>
                      <a:pt x="475" y="145"/>
                    </a:cubicBezTo>
                    <a:cubicBezTo>
                      <a:pt x="477" y="147"/>
                      <a:pt x="476" y="150"/>
                      <a:pt x="477" y="152"/>
                    </a:cubicBezTo>
                    <a:cubicBezTo>
                      <a:pt x="492" y="172"/>
                      <a:pt x="530" y="175"/>
                      <a:pt x="552" y="181"/>
                    </a:cubicBezTo>
                    <a:cubicBezTo>
                      <a:pt x="546" y="162"/>
                      <a:pt x="529" y="166"/>
                      <a:pt x="513" y="159"/>
                    </a:cubicBezTo>
                    <a:cubicBezTo>
                      <a:pt x="508" y="152"/>
                      <a:pt x="492" y="143"/>
                      <a:pt x="492" y="143"/>
                    </a:cubicBezTo>
                    <a:cubicBezTo>
                      <a:pt x="486" y="127"/>
                      <a:pt x="463" y="112"/>
                      <a:pt x="446" y="109"/>
                    </a:cubicBezTo>
                    <a:cubicBezTo>
                      <a:pt x="439" y="104"/>
                      <a:pt x="432" y="102"/>
                      <a:pt x="424" y="99"/>
                    </a:cubicBezTo>
                    <a:cubicBezTo>
                      <a:pt x="427" y="92"/>
                      <a:pt x="429" y="85"/>
                      <a:pt x="432" y="78"/>
                    </a:cubicBezTo>
                    <a:cubicBezTo>
                      <a:pt x="411" y="65"/>
                      <a:pt x="418" y="35"/>
                      <a:pt x="403" y="18"/>
                    </a:cubicBezTo>
                    <a:cubicBezTo>
                      <a:pt x="398" y="13"/>
                      <a:pt x="382" y="10"/>
                      <a:pt x="376" y="8"/>
                    </a:cubicBezTo>
                    <a:cubicBezTo>
                      <a:pt x="381" y="7"/>
                      <a:pt x="387" y="0"/>
                      <a:pt x="391" y="3"/>
                    </a:cubicBezTo>
                    <a:cubicBezTo>
                      <a:pt x="404" y="13"/>
                      <a:pt x="396" y="22"/>
                      <a:pt x="412" y="27"/>
                    </a:cubicBezTo>
                    <a:cubicBezTo>
                      <a:pt x="422" y="33"/>
                      <a:pt x="433" y="43"/>
                      <a:pt x="444" y="47"/>
                    </a:cubicBezTo>
                    <a:cubicBezTo>
                      <a:pt x="450" y="49"/>
                      <a:pt x="463" y="51"/>
                      <a:pt x="463" y="51"/>
                    </a:cubicBezTo>
                    <a:cubicBezTo>
                      <a:pt x="472" y="65"/>
                      <a:pt x="465" y="80"/>
                      <a:pt x="460" y="95"/>
                    </a:cubicBezTo>
                    <a:cubicBezTo>
                      <a:pt x="464" y="105"/>
                      <a:pt x="475" y="106"/>
                      <a:pt x="482" y="116"/>
                    </a:cubicBezTo>
                    <a:cubicBezTo>
                      <a:pt x="484" y="130"/>
                      <a:pt x="497" y="148"/>
                      <a:pt x="504" y="164"/>
                    </a:cubicBezTo>
                    <a:cubicBezTo>
                      <a:pt x="502" y="146"/>
                      <a:pt x="503" y="130"/>
                      <a:pt x="496" y="114"/>
                    </a:cubicBezTo>
                    <a:cubicBezTo>
                      <a:pt x="512" y="104"/>
                      <a:pt x="505" y="83"/>
                      <a:pt x="489" y="78"/>
                    </a:cubicBezTo>
                    <a:cubicBezTo>
                      <a:pt x="485" y="64"/>
                      <a:pt x="484" y="53"/>
                      <a:pt x="468" y="49"/>
                    </a:cubicBezTo>
                    <a:cubicBezTo>
                      <a:pt x="453" y="36"/>
                      <a:pt x="448" y="32"/>
                      <a:pt x="429" y="30"/>
                    </a:cubicBezTo>
                    <a:cubicBezTo>
                      <a:pt x="417" y="25"/>
                      <a:pt x="422" y="20"/>
                      <a:pt x="432" y="18"/>
                    </a:cubicBezTo>
                    <a:cubicBezTo>
                      <a:pt x="438" y="22"/>
                      <a:pt x="453" y="27"/>
                      <a:pt x="453" y="27"/>
                    </a:cubicBezTo>
                    <a:cubicBezTo>
                      <a:pt x="462" y="34"/>
                      <a:pt x="469" y="35"/>
                      <a:pt x="480" y="37"/>
                    </a:cubicBezTo>
                    <a:cubicBezTo>
                      <a:pt x="486" y="58"/>
                      <a:pt x="505" y="55"/>
                      <a:pt x="523" y="56"/>
                    </a:cubicBezTo>
                    <a:cubicBezTo>
                      <a:pt x="535" y="61"/>
                      <a:pt x="547" y="66"/>
                      <a:pt x="559" y="71"/>
                    </a:cubicBezTo>
                    <a:cubicBezTo>
                      <a:pt x="561" y="73"/>
                      <a:pt x="562" y="76"/>
                      <a:pt x="564" y="78"/>
                    </a:cubicBezTo>
                    <a:cubicBezTo>
                      <a:pt x="565" y="80"/>
                      <a:pt x="567" y="83"/>
                      <a:pt x="568" y="85"/>
                    </a:cubicBezTo>
                    <a:cubicBezTo>
                      <a:pt x="571" y="90"/>
                      <a:pt x="578" y="99"/>
                      <a:pt x="578" y="99"/>
                    </a:cubicBezTo>
                    <a:cubicBezTo>
                      <a:pt x="577" y="88"/>
                      <a:pt x="574" y="59"/>
                      <a:pt x="564" y="51"/>
                    </a:cubicBezTo>
                    <a:cubicBezTo>
                      <a:pt x="560" y="48"/>
                      <a:pt x="554" y="48"/>
                      <a:pt x="549" y="47"/>
                    </a:cubicBezTo>
                    <a:cubicBezTo>
                      <a:pt x="544" y="43"/>
                      <a:pt x="536" y="44"/>
                      <a:pt x="532" y="39"/>
                    </a:cubicBezTo>
                    <a:cubicBezTo>
                      <a:pt x="529" y="35"/>
                      <a:pt x="528" y="25"/>
                      <a:pt x="528" y="25"/>
                    </a:cubicBezTo>
                    <a:cubicBezTo>
                      <a:pt x="538" y="22"/>
                      <a:pt x="546" y="29"/>
                      <a:pt x="556" y="32"/>
                    </a:cubicBezTo>
                    <a:cubicBezTo>
                      <a:pt x="562" y="46"/>
                      <a:pt x="577" y="44"/>
                      <a:pt x="590" y="47"/>
                    </a:cubicBezTo>
                    <a:cubicBezTo>
                      <a:pt x="595" y="48"/>
                      <a:pt x="604" y="51"/>
                      <a:pt x="604" y="51"/>
                    </a:cubicBezTo>
                    <a:cubicBezTo>
                      <a:pt x="615" y="68"/>
                      <a:pt x="616" y="115"/>
                      <a:pt x="592" y="121"/>
                    </a:cubicBezTo>
                    <a:cubicBezTo>
                      <a:pt x="586" y="132"/>
                      <a:pt x="585" y="148"/>
                      <a:pt x="578" y="157"/>
                    </a:cubicBezTo>
                    <a:cubicBezTo>
                      <a:pt x="576" y="159"/>
                      <a:pt x="573" y="160"/>
                      <a:pt x="571" y="162"/>
                    </a:cubicBezTo>
                    <a:cubicBezTo>
                      <a:pt x="569" y="164"/>
                      <a:pt x="568" y="167"/>
                      <a:pt x="566" y="169"/>
                    </a:cubicBezTo>
                    <a:cubicBezTo>
                      <a:pt x="563" y="181"/>
                      <a:pt x="544" y="186"/>
                      <a:pt x="532" y="188"/>
                    </a:cubicBezTo>
                    <a:cubicBezTo>
                      <a:pt x="523" y="192"/>
                      <a:pt x="516" y="193"/>
                      <a:pt x="508" y="198"/>
                    </a:cubicBezTo>
                    <a:cubicBezTo>
                      <a:pt x="500" y="213"/>
                      <a:pt x="487" y="214"/>
                      <a:pt x="472" y="219"/>
                    </a:cubicBezTo>
                    <a:cubicBezTo>
                      <a:pt x="462" y="222"/>
                      <a:pt x="459" y="229"/>
                      <a:pt x="451" y="234"/>
                    </a:cubicBezTo>
                    <a:cubicBezTo>
                      <a:pt x="440" y="241"/>
                      <a:pt x="421" y="241"/>
                      <a:pt x="408" y="243"/>
                    </a:cubicBezTo>
                    <a:cubicBezTo>
                      <a:pt x="393" y="247"/>
                      <a:pt x="379" y="252"/>
                      <a:pt x="364" y="255"/>
                    </a:cubicBezTo>
                    <a:cubicBezTo>
                      <a:pt x="335" y="268"/>
                      <a:pt x="302" y="266"/>
                      <a:pt x="271" y="270"/>
                    </a:cubicBezTo>
                    <a:cubicBezTo>
                      <a:pt x="242" y="268"/>
                      <a:pt x="217" y="263"/>
                      <a:pt x="189" y="258"/>
                    </a:cubicBezTo>
                    <a:cubicBezTo>
                      <a:pt x="169" y="250"/>
                      <a:pt x="148" y="245"/>
                      <a:pt x="127" y="239"/>
                    </a:cubicBezTo>
                    <a:cubicBezTo>
                      <a:pt x="106" y="233"/>
                      <a:pt x="86" y="222"/>
                      <a:pt x="64" y="217"/>
                    </a:cubicBezTo>
                    <a:cubicBezTo>
                      <a:pt x="56" y="211"/>
                      <a:pt x="46" y="208"/>
                      <a:pt x="36" y="205"/>
                    </a:cubicBezTo>
                    <a:cubicBezTo>
                      <a:pt x="31" y="194"/>
                      <a:pt x="31" y="185"/>
                      <a:pt x="19" y="181"/>
                    </a:cubicBezTo>
                    <a:cubicBezTo>
                      <a:pt x="9" y="174"/>
                      <a:pt x="13" y="169"/>
                      <a:pt x="0" y="169"/>
                    </a:cubicBezTo>
                    <a:close/>
                  </a:path>
                </a:pathLst>
              </a:custGeom>
              <a:solidFill>
                <a:srgbClr val="00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673" name="Freeform 22"/>
              <p:cNvSpPr>
                <a:spLocks/>
              </p:cNvSpPr>
              <p:nvPr/>
            </p:nvSpPr>
            <p:spPr bwMode="auto">
              <a:xfrm>
                <a:off x="2891" y="133"/>
                <a:ext cx="349" cy="585"/>
              </a:xfrm>
              <a:custGeom>
                <a:avLst/>
                <a:gdLst>
                  <a:gd name="T0" fmla="*/ 229 w 349"/>
                  <a:gd name="T1" fmla="*/ 503 h 585"/>
                  <a:gd name="T2" fmla="*/ 222 w 349"/>
                  <a:gd name="T3" fmla="*/ 450 h 585"/>
                  <a:gd name="T4" fmla="*/ 239 w 349"/>
                  <a:gd name="T5" fmla="*/ 455 h 585"/>
                  <a:gd name="T6" fmla="*/ 191 w 349"/>
                  <a:gd name="T7" fmla="*/ 421 h 585"/>
                  <a:gd name="T8" fmla="*/ 200 w 349"/>
                  <a:gd name="T9" fmla="*/ 412 h 585"/>
                  <a:gd name="T10" fmla="*/ 270 w 349"/>
                  <a:gd name="T11" fmla="*/ 419 h 585"/>
                  <a:gd name="T12" fmla="*/ 169 w 349"/>
                  <a:gd name="T13" fmla="*/ 388 h 585"/>
                  <a:gd name="T14" fmla="*/ 200 w 349"/>
                  <a:gd name="T15" fmla="*/ 345 h 585"/>
                  <a:gd name="T16" fmla="*/ 243 w 349"/>
                  <a:gd name="T17" fmla="*/ 337 h 585"/>
                  <a:gd name="T18" fmla="*/ 195 w 349"/>
                  <a:gd name="T19" fmla="*/ 311 h 585"/>
                  <a:gd name="T20" fmla="*/ 119 w 349"/>
                  <a:gd name="T21" fmla="*/ 309 h 585"/>
                  <a:gd name="T22" fmla="*/ 109 w 349"/>
                  <a:gd name="T23" fmla="*/ 299 h 585"/>
                  <a:gd name="T24" fmla="*/ 99 w 349"/>
                  <a:gd name="T25" fmla="*/ 275 h 585"/>
                  <a:gd name="T26" fmla="*/ 73 w 349"/>
                  <a:gd name="T27" fmla="*/ 270 h 585"/>
                  <a:gd name="T28" fmla="*/ 35 w 349"/>
                  <a:gd name="T29" fmla="*/ 201 h 585"/>
                  <a:gd name="T30" fmla="*/ 73 w 349"/>
                  <a:gd name="T31" fmla="*/ 217 h 585"/>
                  <a:gd name="T32" fmla="*/ 145 w 349"/>
                  <a:gd name="T33" fmla="*/ 234 h 585"/>
                  <a:gd name="T34" fmla="*/ 128 w 349"/>
                  <a:gd name="T35" fmla="*/ 208 h 585"/>
                  <a:gd name="T36" fmla="*/ 133 w 349"/>
                  <a:gd name="T37" fmla="*/ 196 h 585"/>
                  <a:gd name="T38" fmla="*/ 164 w 349"/>
                  <a:gd name="T39" fmla="*/ 165 h 585"/>
                  <a:gd name="T40" fmla="*/ 97 w 349"/>
                  <a:gd name="T41" fmla="*/ 167 h 585"/>
                  <a:gd name="T42" fmla="*/ 54 w 349"/>
                  <a:gd name="T43" fmla="*/ 191 h 585"/>
                  <a:gd name="T44" fmla="*/ 20 w 349"/>
                  <a:gd name="T45" fmla="*/ 102 h 585"/>
                  <a:gd name="T46" fmla="*/ 8 w 349"/>
                  <a:gd name="T47" fmla="*/ 54 h 585"/>
                  <a:gd name="T48" fmla="*/ 1 w 349"/>
                  <a:gd name="T49" fmla="*/ 9 h 585"/>
                  <a:gd name="T50" fmla="*/ 121 w 349"/>
                  <a:gd name="T51" fmla="*/ 37 h 585"/>
                  <a:gd name="T52" fmla="*/ 176 w 349"/>
                  <a:gd name="T53" fmla="*/ 64 h 585"/>
                  <a:gd name="T54" fmla="*/ 188 w 349"/>
                  <a:gd name="T55" fmla="*/ 73 h 585"/>
                  <a:gd name="T56" fmla="*/ 219 w 349"/>
                  <a:gd name="T57" fmla="*/ 97 h 585"/>
                  <a:gd name="T58" fmla="*/ 263 w 349"/>
                  <a:gd name="T59" fmla="*/ 141 h 585"/>
                  <a:gd name="T60" fmla="*/ 289 w 349"/>
                  <a:gd name="T61" fmla="*/ 189 h 585"/>
                  <a:gd name="T62" fmla="*/ 313 w 349"/>
                  <a:gd name="T63" fmla="*/ 237 h 585"/>
                  <a:gd name="T64" fmla="*/ 335 w 349"/>
                  <a:gd name="T65" fmla="*/ 323 h 585"/>
                  <a:gd name="T66" fmla="*/ 313 w 349"/>
                  <a:gd name="T67" fmla="*/ 520 h 585"/>
                  <a:gd name="T68" fmla="*/ 289 w 349"/>
                  <a:gd name="T69" fmla="*/ 563 h 585"/>
                  <a:gd name="T70" fmla="*/ 270 w 349"/>
                  <a:gd name="T71" fmla="*/ 582 h 585"/>
                  <a:gd name="T72" fmla="*/ 272 w 349"/>
                  <a:gd name="T73" fmla="*/ 570 h 58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49"/>
                  <a:gd name="T112" fmla="*/ 0 h 585"/>
                  <a:gd name="T113" fmla="*/ 349 w 349"/>
                  <a:gd name="T114" fmla="*/ 585 h 58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49" h="585">
                    <a:moveTo>
                      <a:pt x="272" y="570"/>
                    </a:moveTo>
                    <a:cubicBezTo>
                      <a:pt x="288" y="532"/>
                      <a:pt x="261" y="509"/>
                      <a:pt x="229" y="503"/>
                    </a:cubicBezTo>
                    <a:cubicBezTo>
                      <a:pt x="246" y="491"/>
                      <a:pt x="240" y="481"/>
                      <a:pt x="231" y="465"/>
                    </a:cubicBezTo>
                    <a:cubicBezTo>
                      <a:pt x="228" y="460"/>
                      <a:pt x="219" y="455"/>
                      <a:pt x="222" y="450"/>
                    </a:cubicBezTo>
                    <a:cubicBezTo>
                      <a:pt x="223" y="448"/>
                      <a:pt x="227" y="452"/>
                      <a:pt x="229" y="453"/>
                    </a:cubicBezTo>
                    <a:cubicBezTo>
                      <a:pt x="232" y="454"/>
                      <a:pt x="236" y="454"/>
                      <a:pt x="239" y="455"/>
                    </a:cubicBezTo>
                    <a:cubicBezTo>
                      <a:pt x="236" y="444"/>
                      <a:pt x="230" y="432"/>
                      <a:pt x="219" y="429"/>
                    </a:cubicBezTo>
                    <a:cubicBezTo>
                      <a:pt x="197" y="414"/>
                      <a:pt x="237" y="440"/>
                      <a:pt x="191" y="421"/>
                    </a:cubicBezTo>
                    <a:cubicBezTo>
                      <a:pt x="191" y="421"/>
                      <a:pt x="185" y="408"/>
                      <a:pt x="186" y="407"/>
                    </a:cubicBezTo>
                    <a:cubicBezTo>
                      <a:pt x="187" y="406"/>
                      <a:pt x="200" y="412"/>
                      <a:pt x="200" y="412"/>
                    </a:cubicBezTo>
                    <a:cubicBezTo>
                      <a:pt x="206" y="413"/>
                      <a:pt x="211" y="413"/>
                      <a:pt x="217" y="414"/>
                    </a:cubicBezTo>
                    <a:cubicBezTo>
                      <a:pt x="238" y="425"/>
                      <a:pt x="239" y="421"/>
                      <a:pt x="270" y="419"/>
                    </a:cubicBezTo>
                    <a:cubicBezTo>
                      <a:pt x="257" y="401"/>
                      <a:pt x="224" y="401"/>
                      <a:pt x="205" y="400"/>
                    </a:cubicBezTo>
                    <a:cubicBezTo>
                      <a:pt x="191" y="397"/>
                      <a:pt x="182" y="392"/>
                      <a:pt x="169" y="388"/>
                    </a:cubicBezTo>
                    <a:cubicBezTo>
                      <a:pt x="179" y="374"/>
                      <a:pt x="170" y="367"/>
                      <a:pt x="157" y="361"/>
                    </a:cubicBezTo>
                    <a:cubicBezTo>
                      <a:pt x="172" y="352"/>
                      <a:pt x="182" y="348"/>
                      <a:pt x="200" y="345"/>
                    </a:cubicBezTo>
                    <a:cubicBezTo>
                      <a:pt x="220" y="346"/>
                      <a:pt x="227" y="344"/>
                      <a:pt x="241" y="354"/>
                    </a:cubicBezTo>
                    <a:cubicBezTo>
                      <a:pt x="253" y="352"/>
                      <a:pt x="253" y="346"/>
                      <a:pt x="243" y="337"/>
                    </a:cubicBezTo>
                    <a:cubicBezTo>
                      <a:pt x="236" y="331"/>
                      <a:pt x="221" y="331"/>
                      <a:pt x="212" y="325"/>
                    </a:cubicBezTo>
                    <a:cubicBezTo>
                      <a:pt x="209" y="315"/>
                      <a:pt x="204" y="316"/>
                      <a:pt x="195" y="311"/>
                    </a:cubicBezTo>
                    <a:cubicBezTo>
                      <a:pt x="189" y="321"/>
                      <a:pt x="198" y="327"/>
                      <a:pt x="186" y="330"/>
                    </a:cubicBezTo>
                    <a:cubicBezTo>
                      <a:pt x="164" y="324"/>
                      <a:pt x="142" y="314"/>
                      <a:pt x="119" y="309"/>
                    </a:cubicBezTo>
                    <a:cubicBezTo>
                      <a:pt x="131" y="301"/>
                      <a:pt x="132" y="299"/>
                      <a:pt x="128" y="285"/>
                    </a:cubicBezTo>
                    <a:cubicBezTo>
                      <a:pt x="116" y="288"/>
                      <a:pt x="119" y="292"/>
                      <a:pt x="109" y="299"/>
                    </a:cubicBezTo>
                    <a:cubicBezTo>
                      <a:pt x="95" y="297"/>
                      <a:pt x="86" y="291"/>
                      <a:pt x="73" y="287"/>
                    </a:cubicBezTo>
                    <a:cubicBezTo>
                      <a:pt x="84" y="284"/>
                      <a:pt x="95" y="288"/>
                      <a:pt x="99" y="275"/>
                    </a:cubicBezTo>
                    <a:cubicBezTo>
                      <a:pt x="98" y="270"/>
                      <a:pt x="98" y="264"/>
                      <a:pt x="90" y="265"/>
                    </a:cubicBezTo>
                    <a:cubicBezTo>
                      <a:pt x="84" y="265"/>
                      <a:pt x="73" y="270"/>
                      <a:pt x="73" y="270"/>
                    </a:cubicBezTo>
                    <a:cubicBezTo>
                      <a:pt x="61" y="279"/>
                      <a:pt x="55" y="271"/>
                      <a:pt x="51" y="258"/>
                    </a:cubicBezTo>
                    <a:cubicBezTo>
                      <a:pt x="45" y="240"/>
                      <a:pt x="38" y="220"/>
                      <a:pt x="35" y="201"/>
                    </a:cubicBezTo>
                    <a:cubicBezTo>
                      <a:pt x="44" y="194"/>
                      <a:pt x="46" y="197"/>
                      <a:pt x="56" y="201"/>
                    </a:cubicBezTo>
                    <a:cubicBezTo>
                      <a:pt x="64" y="209"/>
                      <a:pt x="70" y="207"/>
                      <a:pt x="73" y="217"/>
                    </a:cubicBezTo>
                    <a:cubicBezTo>
                      <a:pt x="93" y="215"/>
                      <a:pt x="101" y="213"/>
                      <a:pt x="119" y="217"/>
                    </a:cubicBezTo>
                    <a:cubicBezTo>
                      <a:pt x="124" y="227"/>
                      <a:pt x="134" y="231"/>
                      <a:pt x="145" y="234"/>
                    </a:cubicBezTo>
                    <a:cubicBezTo>
                      <a:pt x="149" y="221"/>
                      <a:pt x="148" y="232"/>
                      <a:pt x="138" y="222"/>
                    </a:cubicBezTo>
                    <a:cubicBezTo>
                      <a:pt x="134" y="218"/>
                      <a:pt x="128" y="208"/>
                      <a:pt x="128" y="208"/>
                    </a:cubicBezTo>
                    <a:cubicBezTo>
                      <a:pt x="130" y="207"/>
                      <a:pt x="133" y="206"/>
                      <a:pt x="135" y="205"/>
                    </a:cubicBezTo>
                    <a:cubicBezTo>
                      <a:pt x="156" y="199"/>
                      <a:pt x="146" y="200"/>
                      <a:pt x="133" y="196"/>
                    </a:cubicBezTo>
                    <a:cubicBezTo>
                      <a:pt x="131" y="196"/>
                      <a:pt x="75" y="207"/>
                      <a:pt x="97" y="181"/>
                    </a:cubicBezTo>
                    <a:cubicBezTo>
                      <a:pt x="103" y="174"/>
                      <a:pt x="158" y="166"/>
                      <a:pt x="164" y="165"/>
                    </a:cubicBezTo>
                    <a:cubicBezTo>
                      <a:pt x="154" y="162"/>
                      <a:pt x="143" y="158"/>
                      <a:pt x="133" y="155"/>
                    </a:cubicBezTo>
                    <a:cubicBezTo>
                      <a:pt x="119" y="157"/>
                      <a:pt x="110" y="164"/>
                      <a:pt x="97" y="167"/>
                    </a:cubicBezTo>
                    <a:cubicBezTo>
                      <a:pt x="88" y="173"/>
                      <a:pt x="78" y="176"/>
                      <a:pt x="68" y="179"/>
                    </a:cubicBezTo>
                    <a:cubicBezTo>
                      <a:pt x="65" y="189"/>
                      <a:pt x="65" y="194"/>
                      <a:pt x="54" y="191"/>
                    </a:cubicBezTo>
                    <a:cubicBezTo>
                      <a:pt x="46" y="185"/>
                      <a:pt x="40" y="184"/>
                      <a:pt x="37" y="174"/>
                    </a:cubicBezTo>
                    <a:cubicBezTo>
                      <a:pt x="35" y="151"/>
                      <a:pt x="29" y="123"/>
                      <a:pt x="20" y="102"/>
                    </a:cubicBezTo>
                    <a:cubicBezTo>
                      <a:pt x="35" y="98"/>
                      <a:pt x="31" y="80"/>
                      <a:pt x="18" y="76"/>
                    </a:cubicBezTo>
                    <a:cubicBezTo>
                      <a:pt x="13" y="69"/>
                      <a:pt x="11" y="62"/>
                      <a:pt x="8" y="54"/>
                    </a:cubicBezTo>
                    <a:cubicBezTo>
                      <a:pt x="6" y="48"/>
                      <a:pt x="3" y="37"/>
                      <a:pt x="3" y="37"/>
                    </a:cubicBezTo>
                    <a:cubicBezTo>
                      <a:pt x="2" y="28"/>
                      <a:pt x="0" y="18"/>
                      <a:pt x="1" y="9"/>
                    </a:cubicBezTo>
                    <a:cubicBezTo>
                      <a:pt x="2" y="0"/>
                      <a:pt x="33" y="12"/>
                      <a:pt x="37" y="13"/>
                    </a:cubicBezTo>
                    <a:cubicBezTo>
                      <a:pt x="65" y="21"/>
                      <a:pt x="92" y="31"/>
                      <a:pt x="121" y="37"/>
                    </a:cubicBezTo>
                    <a:cubicBezTo>
                      <a:pt x="130" y="41"/>
                      <a:pt x="140" y="41"/>
                      <a:pt x="150" y="45"/>
                    </a:cubicBezTo>
                    <a:cubicBezTo>
                      <a:pt x="161" y="50"/>
                      <a:pt x="166" y="60"/>
                      <a:pt x="176" y="64"/>
                    </a:cubicBezTo>
                    <a:cubicBezTo>
                      <a:pt x="178" y="66"/>
                      <a:pt x="179" y="69"/>
                      <a:pt x="181" y="71"/>
                    </a:cubicBezTo>
                    <a:cubicBezTo>
                      <a:pt x="183" y="72"/>
                      <a:pt x="186" y="71"/>
                      <a:pt x="188" y="73"/>
                    </a:cubicBezTo>
                    <a:cubicBezTo>
                      <a:pt x="190" y="75"/>
                      <a:pt x="189" y="79"/>
                      <a:pt x="191" y="81"/>
                    </a:cubicBezTo>
                    <a:cubicBezTo>
                      <a:pt x="197" y="88"/>
                      <a:pt x="209" y="94"/>
                      <a:pt x="219" y="97"/>
                    </a:cubicBezTo>
                    <a:cubicBezTo>
                      <a:pt x="230" y="104"/>
                      <a:pt x="229" y="110"/>
                      <a:pt x="243" y="114"/>
                    </a:cubicBezTo>
                    <a:cubicBezTo>
                      <a:pt x="250" y="124"/>
                      <a:pt x="253" y="135"/>
                      <a:pt x="263" y="141"/>
                    </a:cubicBezTo>
                    <a:cubicBezTo>
                      <a:pt x="268" y="149"/>
                      <a:pt x="269" y="154"/>
                      <a:pt x="277" y="160"/>
                    </a:cubicBezTo>
                    <a:cubicBezTo>
                      <a:pt x="280" y="170"/>
                      <a:pt x="283" y="180"/>
                      <a:pt x="289" y="189"/>
                    </a:cubicBezTo>
                    <a:cubicBezTo>
                      <a:pt x="291" y="197"/>
                      <a:pt x="294" y="203"/>
                      <a:pt x="299" y="210"/>
                    </a:cubicBezTo>
                    <a:cubicBezTo>
                      <a:pt x="302" y="222"/>
                      <a:pt x="303" y="230"/>
                      <a:pt x="313" y="237"/>
                    </a:cubicBezTo>
                    <a:cubicBezTo>
                      <a:pt x="315" y="245"/>
                      <a:pt x="318" y="251"/>
                      <a:pt x="323" y="258"/>
                    </a:cubicBezTo>
                    <a:cubicBezTo>
                      <a:pt x="329" y="279"/>
                      <a:pt x="332" y="301"/>
                      <a:pt x="335" y="323"/>
                    </a:cubicBezTo>
                    <a:cubicBezTo>
                      <a:pt x="336" y="374"/>
                      <a:pt x="349" y="435"/>
                      <a:pt x="323" y="481"/>
                    </a:cubicBezTo>
                    <a:cubicBezTo>
                      <a:pt x="321" y="498"/>
                      <a:pt x="322" y="507"/>
                      <a:pt x="313" y="520"/>
                    </a:cubicBezTo>
                    <a:cubicBezTo>
                      <a:pt x="311" y="528"/>
                      <a:pt x="301" y="541"/>
                      <a:pt x="301" y="541"/>
                    </a:cubicBezTo>
                    <a:cubicBezTo>
                      <a:pt x="299" y="549"/>
                      <a:pt x="289" y="563"/>
                      <a:pt x="289" y="563"/>
                    </a:cubicBezTo>
                    <a:cubicBezTo>
                      <a:pt x="286" y="573"/>
                      <a:pt x="280" y="575"/>
                      <a:pt x="277" y="585"/>
                    </a:cubicBezTo>
                    <a:cubicBezTo>
                      <a:pt x="275" y="584"/>
                      <a:pt x="271" y="584"/>
                      <a:pt x="270" y="582"/>
                    </a:cubicBezTo>
                    <a:cubicBezTo>
                      <a:pt x="269" y="579"/>
                      <a:pt x="274" y="575"/>
                      <a:pt x="272" y="573"/>
                    </a:cubicBezTo>
                    <a:cubicBezTo>
                      <a:pt x="269" y="569"/>
                      <a:pt x="244" y="570"/>
                      <a:pt x="272" y="570"/>
                    </a:cubicBezTo>
                    <a:close/>
                  </a:path>
                </a:pathLst>
              </a:custGeom>
              <a:solidFill>
                <a:srgbClr val="00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9670" name="Freeform 23"/>
            <p:cNvSpPr>
              <a:spLocks/>
            </p:cNvSpPr>
            <p:nvPr/>
          </p:nvSpPr>
          <p:spPr bwMode="auto">
            <a:xfrm>
              <a:off x="3029" y="303"/>
              <a:ext cx="81" cy="81"/>
            </a:xfrm>
            <a:custGeom>
              <a:avLst/>
              <a:gdLst>
                <a:gd name="T0" fmla="*/ 33 w 81"/>
                <a:gd name="T1" fmla="*/ 4 h 81"/>
                <a:gd name="T2" fmla="*/ 12 w 81"/>
                <a:gd name="T3" fmla="*/ 19 h 81"/>
                <a:gd name="T4" fmla="*/ 2 w 81"/>
                <a:gd name="T5" fmla="*/ 40 h 81"/>
                <a:gd name="T6" fmla="*/ 21 w 81"/>
                <a:gd name="T7" fmla="*/ 81 h 81"/>
                <a:gd name="T8" fmla="*/ 67 w 81"/>
                <a:gd name="T9" fmla="*/ 69 h 81"/>
                <a:gd name="T10" fmla="*/ 81 w 81"/>
                <a:gd name="T11" fmla="*/ 47 h 81"/>
                <a:gd name="T12" fmla="*/ 60 w 81"/>
                <a:gd name="T13" fmla="*/ 23 h 81"/>
                <a:gd name="T14" fmla="*/ 41 w 81"/>
                <a:gd name="T15" fmla="*/ 9 h 81"/>
                <a:gd name="T16" fmla="*/ 33 w 81"/>
                <a:gd name="T17" fmla="*/ 4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"/>
                <a:gd name="T28" fmla="*/ 0 h 81"/>
                <a:gd name="T29" fmla="*/ 81 w 81"/>
                <a:gd name="T30" fmla="*/ 81 h 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" h="81">
                  <a:moveTo>
                    <a:pt x="33" y="4"/>
                  </a:moveTo>
                  <a:cubicBezTo>
                    <a:pt x="24" y="10"/>
                    <a:pt x="19" y="11"/>
                    <a:pt x="12" y="19"/>
                  </a:cubicBezTo>
                  <a:cubicBezTo>
                    <a:pt x="9" y="27"/>
                    <a:pt x="7" y="33"/>
                    <a:pt x="2" y="40"/>
                  </a:cubicBezTo>
                  <a:cubicBezTo>
                    <a:pt x="4" y="61"/>
                    <a:pt x="0" y="75"/>
                    <a:pt x="21" y="81"/>
                  </a:cubicBezTo>
                  <a:cubicBezTo>
                    <a:pt x="44" y="79"/>
                    <a:pt x="48" y="74"/>
                    <a:pt x="67" y="69"/>
                  </a:cubicBezTo>
                  <a:cubicBezTo>
                    <a:pt x="74" y="62"/>
                    <a:pt x="78" y="57"/>
                    <a:pt x="81" y="47"/>
                  </a:cubicBezTo>
                  <a:cubicBezTo>
                    <a:pt x="78" y="30"/>
                    <a:pt x="75" y="29"/>
                    <a:pt x="60" y="23"/>
                  </a:cubicBezTo>
                  <a:cubicBezTo>
                    <a:pt x="54" y="15"/>
                    <a:pt x="50" y="12"/>
                    <a:pt x="41" y="9"/>
                  </a:cubicBezTo>
                  <a:cubicBezTo>
                    <a:pt x="27" y="0"/>
                    <a:pt x="19" y="14"/>
                    <a:pt x="33" y="4"/>
                  </a:cubicBezTo>
                  <a:close/>
                </a:path>
              </a:pathLst>
            </a:cu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9651" name="Freeform 24"/>
          <p:cNvSpPr>
            <a:spLocks/>
          </p:cNvSpPr>
          <p:nvPr/>
        </p:nvSpPr>
        <p:spPr bwMode="auto">
          <a:xfrm>
            <a:off x="4756150" y="530225"/>
            <a:ext cx="163513" cy="147638"/>
          </a:xfrm>
          <a:custGeom>
            <a:avLst/>
            <a:gdLst>
              <a:gd name="T0" fmla="*/ 2147483646 w 103"/>
              <a:gd name="T1" fmla="*/ 2147483646 h 93"/>
              <a:gd name="T2" fmla="*/ 2147483646 w 103"/>
              <a:gd name="T3" fmla="*/ 2147483646 h 93"/>
              <a:gd name="T4" fmla="*/ 2147483646 w 103"/>
              <a:gd name="T5" fmla="*/ 2147483646 h 93"/>
              <a:gd name="T6" fmla="*/ 2147483646 w 103"/>
              <a:gd name="T7" fmla="*/ 2147483646 h 93"/>
              <a:gd name="T8" fmla="*/ 2147483646 w 103"/>
              <a:gd name="T9" fmla="*/ 2147483646 h 93"/>
              <a:gd name="T10" fmla="*/ 2147483646 w 103"/>
              <a:gd name="T11" fmla="*/ 2147483646 h 93"/>
              <a:gd name="T12" fmla="*/ 2147483646 w 103"/>
              <a:gd name="T13" fmla="*/ 2147483646 h 93"/>
              <a:gd name="T14" fmla="*/ 2147483646 w 103"/>
              <a:gd name="T15" fmla="*/ 0 h 93"/>
              <a:gd name="T16" fmla="*/ 2147483646 w 103"/>
              <a:gd name="T17" fmla="*/ 2147483646 h 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"/>
              <a:gd name="T28" fmla="*/ 0 h 93"/>
              <a:gd name="T29" fmla="*/ 103 w 103"/>
              <a:gd name="T30" fmla="*/ 93 h 9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" h="93">
                <a:moveTo>
                  <a:pt x="14" y="7"/>
                </a:moveTo>
                <a:cubicBezTo>
                  <a:pt x="19" y="15"/>
                  <a:pt x="21" y="20"/>
                  <a:pt x="30" y="24"/>
                </a:cubicBezTo>
                <a:cubicBezTo>
                  <a:pt x="35" y="31"/>
                  <a:pt x="36" y="39"/>
                  <a:pt x="42" y="45"/>
                </a:cubicBezTo>
                <a:cubicBezTo>
                  <a:pt x="50" y="53"/>
                  <a:pt x="68" y="58"/>
                  <a:pt x="78" y="64"/>
                </a:cubicBezTo>
                <a:cubicBezTo>
                  <a:pt x="84" y="73"/>
                  <a:pt x="89" y="83"/>
                  <a:pt x="93" y="93"/>
                </a:cubicBezTo>
                <a:cubicBezTo>
                  <a:pt x="102" y="81"/>
                  <a:pt x="103" y="65"/>
                  <a:pt x="86" y="60"/>
                </a:cubicBezTo>
                <a:cubicBezTo>
                  <a:pt x="76" y="44"/>
                  <a:pt x="62" y="36"/>
                  <a:pt x="45" y="31"/>
                </a:cubicBezTo>
                <a:cubicBezTo>
                  <a:pt x="41" y="21"/>
                  <a:pt x="22" y="3"/>
                  <a:pt x="11" y="0"/>
                </a:cubicBezTo>
                <a:cubicBezTo>
                  <a:pt x="0" y="3"/>
                  <a:pt x="3" y="10"/>
                  <a:pt x="14" y="7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2" name="Freeform 25"/>
          <p:cNvSpPr>
            <a:spLocks/>
          </p:cNvSpPr>
          <p:nvPr/>
        </p:nvSpPr>
        <p:spPr bwMode="auto">
          <a:xfrm>
            <a:off x="4403725" y="1220788"/>
            <a:ext cx="96838" cy="161925"/>
          </a:xfrm>
          <a:custGeom>
            <a:avLst/>
            <a:gdLst>
              <a:gd name="T0" fmla="*/ 2147483646 w 61"/>
              <a:gd name="T1" fmla="*/ 2147483646 h 102"/>
              <a:gd name="T2" fmla="*/ 2147483646 w 61"/>
              <a:gd name="T3" fmla="*/ 2147483646 h 102"/>
              <a:gd name="T4" fmla="*/ 2147483646 w 61"/>
              <a:gd name="T5" fmla="*/ 2147483646 h 102"/>
              <a:gd name="T6" fmla="*/ 2147483646 w 61"/>
              <a:gd name="T7" fmla="*/ 2147483646 h 102"/>
              <a:gd name="T8" fmla="*/ 2147483646 w 61"/>
              <a:gd name="T9" fmla="*/ 2147483646 h 102"/>
              <a:gd name="T10" fmla="*/ 2147483646 w 61"/>
              <a:gd name="T11" fmla="*/ 2147483646 h 102"/>
              <a:gd name="T12" fmla="*/ 2147483646 w 61"/>
              <a:gd name="T13" fmla="*/ 2147483646 h 1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"/>
              <a:gd name="T22" fmla="*/ 0 h 102"/>
              <a:gd name="T23" fmla="*/ 61 w 61"/>
              <a:gd name="T24" fmla="*/ 102 h 1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" h="102">
                <a:moveTo>
                  <a:pt x="29" y="13"/>
                </a:moveTo>
                <a:cubicBezTo>
                  <a:pt x="21" y="26"/>
                  <a:pt x="16" y="31"/>
                  <a:pt x="12" y="47"/>
                </a:cubicBezTo>
                <a:cubicBezTo>
                  <a:pt x="11" y="63"/>
                  <a:pt x="0" y="98"/>
                  <a:pt x="22" y="102"/>
                </a:cubicBezTo>
                <a:cubicBezTo>
                  <a:pt x="44" y="96"/>
                  <a:pt x="29" y="65"/>
                  <a:pt x="24" y="47"/>
                </a:cubicBezTo>
                <a:cubicBezTo>
                  <a:pt x="28" y="33"/>
                  <a:pt x="36" y="28"/>
                  <a:pt x="48" y="21"/>
                </a:cubicBezTo>
                <a:cubicBezTo>
                  <a:pt x="61" y="0"/>
                  <a:pt x="41" y="9"/>
                  <a:pt x="29" y="13"/>
                </a:cubicBezTo>
                <a:cubicBezTo>
                  <a:pt x="19" y="20"/>
                  <a:pt x="22" y="15"/>
                  <a:pt x="22" y="28"/>
                </a:cubicBezTo>
              </a:path>
            </a:pathLst>
          </a:custGeom>
          <a:gradFill rotWithShape="1">
            <a:gsLst>
              <a:gs pos="0">
                <a:srgbClr val="333333"/>
              </a:gs>
              <a:gs pos="50000">
                <a:srgbClr val="EAEAEA"/>
              </a:gs>
              <a:gs pos="100000">
                <a:srgbClr val="3333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3" name="Freeform 26"/>
          <p:cNvSpPr>
            <a:spLocks/>
          </p:cNvSpPr>
          <p:nvPr/>
        </p:nvSpPr>
        <p:spPr bwMode="auto">
          <a:xfrm>
            <a:off x="4640263" y="1208088"/>
            <a:ext cx="95250" cy="157162"/>
          </a:xfrm>
          <a:custGeom>
            <a:avLst/>
            <a:gdLst>
              <a:gd name="T0" fmla="*/ 0 w 60"/>
              <a:gd name="T1" fmla="*/ 2147483646 h 99"/>
              <a:gd name="T2" fmla="*/ 2147483646 w 60"/>
              <a:gd name="T3" fmla="*/ 2147483646 h 99"/>
              <a:gd name="T4" fmla="*/ 2147483646 w 60"/>
              <a:gd name="T5" fmla="*/ 2147483646 h 99"/>
              <a:gd name="T6" fmla="*/ 2147483646 w 60"/>
              <a:gd name="T7" fmla="*/ 2147483646 h 99"/>
              <a:gd name="T8" fmla="*/ 2147483646 w 60"/>
              <a:gd name="T9" fmla="*/ 2147483646 h 99"/>
              <a:gd name="T10" fmla="*/ 2147483646 w 60"/>
              <a:gd name="T11" fmla="*/ 0 h 99"/>
              <a:gd name="T12" fmla="*/ 0 w 60"/>
              <a:gd name="T13" fmla="*/ 2147483646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99"/>
              <a:gd name="T23" fmla="*/ 60 w 60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99">
                <a:moveTo>
                  <a:pt x="0" y="9"/>
                </a:moveTo>
                <a:cubicBezTo>
                  <a:pt x="4" y="15"/>
                  <a:pt x="15" y="43"/>
                  <a:pt x="17" y="45"/>
                </a:cubicBezTo>
                <a:cubicBezTo>
                  <a:pt x="29" y="57"/>
                  <a:pt x="32" y="54"/>
                  <a:pt x="39" y="69"/>
                </a:cubicBezTo>
                <a:cubicBezTo>
                  <a:pt x="44" y="99"/>
                  <a:pt x="35" y="94"/>
                  <a:pt x="60" y="91"/>
                </a:cubicBezTo>
                <a:cubicBezTo>
                  <a:pt x="58" y="68"/>
                  <a:pt x="57" y="27"/>
                  <a:pt x="29" y="19"/>
                </a:cubicBezTo>
                <a:cubicBezTo>
                  <a:pt x="24" y="11"/>
                  <a:pt x="18" y="9"/>
                  <a:pt x="15" y="0"/>
                </a:cubicBezTo>
                <a:cubicBezTo>
                  <a:pt x="10" y="1"/>
                  <a:pt x="0" y="2"/>
                  <a:pt x="0" y="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4" name="Freeform 27"/>
          <p:cNvSpPr>
            <a:spLocks/>
          </p:cNvSpPr>
          <p:nvPr/>
        </p:nvSpPr>
        <p:spPr bwMode="auto">
          <a:xfrm>
            <a:off x="4933950" y="1036638"/>
            <a:ext cx="88900" cy="144462"/>
          </a:xfrm>
          <a:custGeom>
            <a:avLst/>
            <a:gdLst>
              <a:gd name="T0" fmla="*/ 2147483646 w 56"/>
              <a:gd name="T1" fmla="*/ 2147483646 h 91"/>
              <a:gd name="T2" fmla="*/ 2147483646 w 56"/>
              <a:gd name="T3" fmla="*/ 2147483646 h 91"/>
              <a:gd name="T4" fmla="*/ 2147483646 w 56"/>
              <a:gd name="T5" fmla="*/ 2147483646 h 91"/>
              <a:gd name="T6" fmla="*/ 2147483646 w 56"/>
              <a:gd name="T7" fmla="*/ 2147483646 h 91"/>
              <a:gd name="T8" fmla="*/ 2147483646 w 56"/>
              <a:gd name="T9" fmla="*/ 0 h 91"/>
              <a:gd name="T10" fmla="*/ 2147483646 w 56"/>
              <a:gd name="T11" fmla="*/ 2147483646 h 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6"/>
              <a:gd name="T19" fmla="*/ 0 h 91"/>
              <a:gd name="T20" fmla="*/ 56 w 56"/>
              <a:gd name="T21" fmla="*/ 91 h 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6" h="91">
                <a:moveTo>
                  <a:pt x="5" y="19"/>
                </a:moveTo>
                <a:cubicBezTo>
                  <a:pt x="14" y="22"/>
                  <a:pt x="15" y="28"/>
                  <a:pt x="24" y="33"/>
                </a:cubicBezTo>
                <a:cubicBezTo>
                  <a:pt x="29" y="52"/>
                  <a:pt x="35" y="72"/>
                  <a:pt x="41" y="91"/>
                </a:cubicBezTo>
                <a:cubicBezTo>
                  <a:pt x="56" y="70"/>
                  <a:pt x="52" y="24"/>
                  <a:pt x="29" y="7"/>
                </a:cubicBezTo>
                <a:cubicBezTo>
                  <a:pt x="24" y="3"/>
                  <a:pt x="13" y="2"/>
                  <a:pt x="7" y="0"/>
                </a:cubicBezTo>
                <a:cubicBezTo>
                  <a:pt x="0" y="10"/>
                  <a:pt x="5" y="7"/>
                  <a:pt x="5" y="19"/>
                </a:cubicBezTo>
                <a:close/>
              </a:path>
            </a:pathLst>
          </a:cu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5" name="Freeform 28"/>
          <p:cNvSpPr>
            <a:spLocks/>
          </p:cNvSpPr>
          <p:nvPr/>
        </p:nvSpPr>
        <p:spPr bwMode="auto">
          <a:xfrm>
            <a:off x="4960938" y="857250"/>
            <a:ext cx="117475" cy="231775"/>
          </a:xfrm>
          <a:custGeom>
            <a:avLst/>
            <a:gdLst>
              <a:gd name="T0" fmla="*/ 0 w 74"/>
              <a:gd name="T1" fmla="*/ 2147483646 h 146"/>
              <a:gd name="T2" fmla="*/ 2147483646 w 74"/>
              <a:gd name="T3" fmla="*/ 2147483646 h 146"/>
              <a:gd name="T4" fmla="*/ 2147483646 w 74"/>
              <a:gd name="T5" fmla="*/ 2147483646 h 146"/>
              <a:gd name="T6" fmla="*/ 2147483646 w 74"/>
              <a:gd name="T7" fmla="*/ 2147483646 h 146"/>
              <a:gd name="T8" fmla="*/ 2147483646 w 74"/>
              <a:gd name="T9" fmla="*/ 2147483646 h 146"/>
              <a:gd name="T10" fmla="*/ 2147483646 w 74"/>
              <a:gd name="T11" fmla="*/ 2147483646 h 146"/>
              <a:gd name="T12" fmla="*/ 2147483646 w 74"/>
              <a:gd name="T13" fmla="*/ 2147483646 h 146"/>
              <a:gd name="T14" fmla="*/ 2147483646 w 74"/>
              <a:gd name="T15" fmla="*/ 0 h 146"/>
              <a:gd name="T16" fmla="*/ 0 w 74"/>
              <a:gd name="T17" fmla="*/ 2147483646 h 1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4"/>
              <a:gd name="T28" fmla="*/ 0 h 146"/>
              <a:gd name="T29" fmla="*/ 74 w 74"/>
              <a:gd name="T30" fmla="*/ 146 h 1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4" h="146">
                <a:moveTo>
                  <a:pt x="0" y="10"/>
                </a:moveTo>
                <a:cubicBezTo>
                  <a:pt x="11" y="13"/>
                  <a:pt x="23" y="13"/>
                  <a:pt x="31" y="24"/>
                </a:cubicBezTo>
                <a:cubicBezTo>
                  <a:pt x="38" y="33"/>
                  <a:pt x="42" y="45"/>
                  <a:pt x="53" y="48"/>
                </a:cubicBezTo>
                <a:cubicBezTo>
                  <a:pt x="55" y="57"/>
                  <a:pt x="65" y="72"/>
                  <a:pt x="65" y="72"/>
                </a:cubicBezTo>
                <a:cubicBezTo>
                  <a:pt x="71" y="95"/>
                  <a:pt x="65" y="122"/>
                  <a:pt x="67" y="146"/>
                </a:cubicBezTo>
                <a:cubicBezTo>
                  <a:pt x="69" y="139"/>
                  <a:pt x="72" y="132"/>
                  <a:pt x="74" y="125"/>
                </a:cubicBezTo>
                <a:cubicBezTo>
                  <a:pt x="73" y="94"/>
                  <a:pt x="74" y="39"/>
                  <a:pt x="43" y="17"/>
                </a:cubicBezTo>
                <a:cubicBezTo>
                  <a:pt x="40" y="7"/>
                  <a:pt x="29" y="3"/>
                  <a:pt x="19" y="0"/>
                </a:cubicBezTo>
                <a:cubicBezTo>
                  <a:pt x="1" y="7"/>
                  <a:pt x="5" y="2"/>
                  <a:pt x="0" y="1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6" name="Freeform 29"/>
          <p:cNvSpPr>
            <a:spLocks/>
          </p:cNvSpPr>
          <p:nvPr/>
        </p:nvSpPr>
        <p:spPr bwMode="auto">
          <a:xfrm>
            <a:off x="4899025" y="711200"/>
            <a:ext cx="249238" cy="68263"/>
          </a:xfrm>
          <a:custGeom>
            <a:avLst/>
            <a:gdLst>
              <a:gd name="T0" fmla="*/ 2147483646 w 157"/>
              <a:gd name="T1" fmla="*/ 2147483646 h 43"/>
              <a:gd name="T2" fmla="*/ 2147483646 w 157"/>
              <a:gd name="T3" fmla="*/ 2147483646 h 43"/>
              <a:gd name="T4" fmla="*/ 2147483646 w 157"/>
              <a:gd name="T5" fmla="*/ 2147483646 h 43"/>
              <a:gd name="T6" fmla="*/ 2147483646 w 157"/>
              <a:gd name="T7" fmla="*/ 2147483646 h 43"/>
              <a:gd name="T8" fmla="*/ 2147483646 w 157"/>
              <a:gd name="T9" fmla="*/ 2147483646 h 43"/>
              <a:gd name="T10" fmla="*/ 2147483646 w 157"/>
              <a:gd name="T11" fmla="*/ 2147483646 h 43"/>
              <a:gd name="T12" fmla="*/ 2147483646 w 157"/>
              <a:gd name="T13" fmla="*/ 2147483646 h 43"/>
              <a:gd name="T14" fmla="*/ 2147483646 w 157"/>
              <a:gd name="T15" fmla="*/ 2147483646 h 43"/>
              <a:gd name="T16" fmla="*/ 2147483646 w 157"/>
              <a:gd name="T17" fmla="*/ 2147483646 h 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7"/>
              <a:gd name="T28" fmla="*/ 0 h 43"/>
              <a:gd name="T29" fmla="*/ 157 w 157"/>
              <a:gd name="T30" fmla="*/ 43 h 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7" h="43">
                <a:moveTo>
                  <a:pt x="32" y="18"/>
                </a:moveTo>
                <a:cubicBezTo>
                  <a:pt x="54" y="21"/>
                  <a:pt x="75" y="25"/>
                  <a:pt x="96" y="27"/>
                </a:cubicBezTo>
                <a:cubicBezTo>
                  <a:pt x="102" y="26"/>
                  <a:pt x="107" y="26"/>
                  <a:pt x="113" y="25"/>
                </a:cubicBezTo>
                <a:cubicBezTo>
                  <a:pt x="119" y="24"/>
                  <a:pt x="130" y="20"/>
                  <a:pt x="130" y="20"/>
                </a:cubicBezTo>
                <a:cubicBezTo>
                  <a:pt x="138" y="14"/>
                  <a:pt x="143" y="14"/>
                  <a:pt x="149" y="6"/>
                </a:cubicBezTo>
                <a:cubicBezTo>
                  <a:pt x="157" y="24"/>
                  <a:pt x="139" y="29"/>
                  <a:pt x="125" y="32"/>
                </a:cubicBezTo>
                <a:cubicBezTo>
                  <a:pt x="110" y="43"/>
                  <a:pt x="93" y="38"/>
                  <a:pt x="75" y="37"/>
                </a:cubicBezTo>
                <a:cubicBezTo>
                  <a:pt x="57" y="29"/>
                  <a:pt x="33" y="30"/>
                  <a:pt x="12" y="22"/>
                </a:cubicBezTo>
                <a:cubicBezTo>
                  <a:pt x="0" y="0"/>
                  <a:pt x="22" y="12"/>
                  <a:pt x="32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7" name="Freeform 30"/>
          <p:cNvSpPr>
            <a:spLocks/>
          </p:cNvSpPr>
          <p:nvPr/>
        </p:nvSpPr>
        <p:spPr bwMode="auto">
          <a:xfrm>
            <a:off x="4414838" y="201613"/>
            <a:ext cx="49212" cy="149225"/>
          </a:xfrm>
          <a:custGeom>
            <a:avLst/>
            <a:gdLst>
              <a:gd name="T0" fmla="*/ 2147483646 w 31"/>
              <a:gd name="T1" fmla="*/ 2147483646 h 94"/>
              <a:gd name="T2" fmla="*/ 2147483646 w 31"/>
              <a:gd name="T3" fmla="*/ 2147483646 h 94"/>
              <a:gd name="T4" fmla="*/ 2147483646 w 31"/>
              <a:gd name="T5" fmla="*/ 2147483646 h 94"/>
              <a:gd name="T6" fmla="*/ 2147483646 w 31"/>
              <a:gd name="T7" fmla="*/ 2147483646 h 94"/>
              <a:gd name="T8" fmla="*/ 2147483646 w 31"/>
              <a:gd name="T9" fmla="*/ 0 h 94"/>
              <a:gd name="T10" fmla="*/ 2147483646 w 31"/>
              <a:gd name="T11" fmla="*/ 2147483646 h 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"/>
              <a:gd name="T19" fmla="*/ 0 h 94"/>
              <a:gd name="T20" fmla="*/ 31 w 31"/>
              <a:gd name="T21" fmla="*/ 94 h 9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" h="94">
                <a:moveTo>
                  <a:pt x="3" y="7"/>
                </a:moveTo>
                <a:cubicBezTo>
                  <a:pt x="4" y="31"/>
                  <a:pt x="6" y="48"/>
                  <a:pt x="10" y="70"/>
                </a:cubicBezTo>
                <a:cubicBezTo>
                  <a:pt x="12" y="78"/>
                  <a:pt x="15" y="94"/>
                  <a:pt x="15" y="94"/>
                </a:cubicBezTo>
                <a:cubicBezTo>
                  <a:pt x="31" y="89"/>
                  <a:pt x="23" y="81"/>
                  <a:pt x="15" y="70"/>
                </a:cubicBezTo>
                <a:cubicBezTo>
                  <a:pt x="7" y="42"/>
                  <a:pt x="10" y="45"/>
                  <a:pt x="8" y="0"/>
                </a:cubicBezTo>
                <a:cubicBezTo>
                  <a:pt x="0" y="4"/>
                  <a:pt x="0" y="1"/>
                  <a:pt x="3" y="7"/>
                </a:cubicBezTo>
                <a:close/>
              </a:path>
            </a:pathLst>
          </a:cu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8" name="Freeform 31"/>
          <p:cNvSpPr>
            <a:spLocks/>
          </p:cNvSpPr>
          <p:nvPr/>
        </p:nvSpPr>
        <p:spPr bwMode="auto">
          <a:xfrm>
            <a:off x="4573588" y="217488"/>
            <a:ext cx="66675" cy="141287"/>
          </a:xfrm>
          <a:custGeom>
            <a:avLst/>
            <a:gdLst>
              <a:gd name="T0" fmla="*/ 2147483646 w 42"/>
              <a:gd name="T1" fmla="*/ 2147483646 h 89"/>
              <a:gd name="T2" fmla="*/ 2147483646 w 42"/>
              <a:gd name="T3" fmla="*/ 2147483646 h 89"/>
              <a:gd name="T4" fmla="*/ 2147483646 w 42"/>
              <a:gd name="T5" fmla="*/ 2147483646 h 89"/>
              <a:gd name="T6" fmla="*/ 2147483646 w 42"/>
              <a:gd name="T7" fmla="*/ 2147483646 h 89"/>
              <a:gd name="T8" fmla="*/ 2147483646 w 42"/>
              <a:gd name="T9" fmla="*/ 2147483646 h 89"/>
              <a:gd name="T10" fmla="*/ 2147483646 w 42"/>
              <a:gd name="T11" fmla="*/ 2147483646 h 89"/>
              <a:gd name="T12" fmla="*/ 2147483646 w 42"/>
              <a:gd name="T13" fmla="*/ 2147483646 h 89"/>
              <a:gd name="T14" fmla="*/ 2147483646 w 42"/>
              <a:gd name="T15" fmla="*/ 0 h 89"/>
              <a:gd name="T16" fmla="*/ 2147483646 w 42"/>
              <a:gd name="T17" fmla="*/ 2147483646 h 8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2"/>
              <a:gd name="T28" fmla="*/ 0 h 89"/>
              <a:gd name="T29" fmla="*/ 42 w 42"/>
              <a:gd name="T30" fmla="*/ 89 h 8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2" h="89">
                <a:moveTo>
                  <a:pt x="11" y="5"/>
                </a:moveTo>
                <a:cubicBezTo>
                  <a:pt x="13" y="11"/>
                  <a:pt x="21" y="67"/>
                  <a:pt x="28" y="74"/>
                </a:cubicBezTo>
                <a:cubicBezTo>
                  <a:pt x="30" y="76"/>
                  <a:pt x="40" y="78"/>
                  <a:pt x="42" y="79"/>
                </a:cubicBezTo>
                <a:cubicBezTo>
                  <a:pt x="24" y="84"/>
                  <a:pt x="42" y="77"/>
                  <a:pt x="42" y="84"/>
                </a:cubicBezTo>
                <a:cubicBezTo>
                  <a:pt x="42" y="87"/>
                  <a:pt x="37" y="87"/>
                  <a:pt x="35" y="89"/>
                </a:cubicBezTo>
                <a:cubicBezTo>
                  <a:pt x="21" y="85"/>
                  <a:pt x="21" y="76"/>
                  <a:pt x="13" y="65"/>
                </a:cubicBezTo>
                <a:cubicBezTo>
                  <a:pt x="12" y="49"/>
                  <a:pt x="12" y="42"/>
                  <a:pt x="6" y="29"/>
                </a:cubicBezTo>
                <a:cubicBezTo>
                  <a:pt x="4" y="18"/>
                  <a:pt x="0" y="10"/>
                  <a:pt x="4" y="0"/>
                </a:cubicBezTo>
                <a:cubicBezTo>
                  <a:pt x="7" y="1"/>
                  <a:pt x="29" y="10"/>
                  <a:pt x="11" y="5"/>
                </a:cubicBezTo>
                <a:close/>
              </a:path>
            </a:pathLst>
          </a:custGeom>
          <a:solidFill>
            <a:srgbClr val="5F5F5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59" name="Freeform 32"/>
          <p:cNvSpPr>
            <a:spLocks/>
          </p:cNvSpPr>
          <p:nvPr/>
        </p:nvSpPr>
        <p:spPr bwMode="auto">
          <a:xfrm>
            <a:off x="4384675" y="201613"/>
            <a:ext cx="150813" cy="144462"/>
          </a:xfrm>
          <a:custGeom>
            <a:avLst/>
            <a:gdLst>
              <a:gd name="T0" fmla="*/ 2147483646 w 95"/>
              <a:gd name="T1" fmla="*/ 0 h 91"/>
              <a:gd name="T2" fmla="*/ 2147483646 w 95"/>
              <a:gd name="T3" fmla="*/ 2147483646 h 91"/>
              <a:gd name="T4" fmla="*/ 2147483646 w 95"/>
              <a:gd name="T5" fmla="*/ 2147483646 h 91"/>
              <a:gd name="T6" fmla="*/ 2147483646 w 95"/>
              <a:gd name="T7" fmla="*/ 2147483646 h 91"/>
              <a:gd name="T8" fmla="*/ 2147483646 w 95"/>
              <a:gd name="T9" fmla="*/ 2147483646 h 91"/>
              <a:gd name="T10" fmla="*/ 2147483646 w 95"/>
              <a:gd name="T11" fmla="*/ 2147483646 h 91"/>
              <a:gd name="T12" fmla="*/ 2147483646 w 95"/>
              <a:gd name="T13" fmla="*/ 2147483646 h 91"/>
              <a:gd name="T14" fmla="*/ 2147483646 w 95"/>
              <a:gd name="T15" fmla="*/ 2147483646 h 91"/>
              <a:gd name="T16" fmla="*/ 2147483646 w 95"/>
              <a:gd name="T17" fmla="*/ 0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5"/>
              <a:gd name="T28" fmla="*/ 0 h 91"/>
              <a:gd name="T29" fmla="*/ 95 w 95"/>
              <a:gd name="T30" fmla="*/ 91 h 9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5" h="91">
                <a:moveTo>
                  <a:pt x="27" y="0"/>
                </a:moveTo>
                <a:cubicBezTo>
                  <a:pt x="24" y="16"/>
                  <a:pt x="17" y="32"/>
                  <a:pt x="27" y="46"/>
                </a:cubicBezTo>
                <a:cubicBezTo>
                  <a:pt x="31" y="63"/>
                  <a:pt x="32" y="82"/>
                  <a:pt x="48" y="91"/>
                </a:cubicBezTo>
                <a:cubicBezTo>
                  <a:pt x="63" y="90"/>
                  <a:pt x="77" y="91"/>
                  <a:pt x="92" y="89"/>
                </a:cubicBezTo>
                <a:cubicBezTo>
                  <a:pt x="95" y="89"/>
                  <a:pt x="86" y="89"/>
                  <a:pt x="84" y="87"/>
                </a:cubicBezTo>
                <a:cubicBezTo>
                  <a:pt x="75" y="78"/>
                  <a:pt x="88" y="74"/>
                  <a:pt x="72" y="70"/>
                </a:cubicBezTo>
                <a:cubicBezTo>
                  <a:pt x="54" y="60"/>
                  <a:pt x="47" y="70"/>
                  <a:pt x="60" y="48"/>
                </a:cubicBezTo>
                <a:cubicBezTo>
                  <a:pt x="59" y="44"/>
                  <a:pt x="48" y="10"/>
                  <a:pt x="48" y="10"/>
                </a:cubicBezTo>
                <a:cubicBezTo>
                  <a:pt x="39" y="6"/>
                  <a:pt x="0" y="7"/>
                  <a:pt x="27" y="0"/>
                </a:cubicBezTo>
                <a:close/>
              </a:path>
            </a:pathLst>
          </a:custGeom>
          <a:gradFill rotWithShape="1">
            <a:gsLst>
              <a:gs pos="0">
                <a:srgbClr val="666633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60" name="Freeform 33"/>
          <p:cNvSpPr>
            <a:spLocks/>
          </p:cNvSpPr>
          <p:nvPr/>
        </p:nvSpPr>
        <p:spPr bwMode="auto">
          <a:xfrm>
            <a:off x="4514850" y="206375"/>
            <a:ext cx="103188" cy="142875"/>
          </a:xfrm>
          <a:custGeom>
            <a:avLst/>
            <a:gdLst>
              <a:gd name="T0" fmla="*/ 2147483646 w 65"/>
              <a:gd name="T1" fmla="*/ 2147483646 h 90"/>
              <a:gd name="T2" fmla="*/ 2147483646 w 65"/>
              <a:gd name="T3" fmla="*/ 2147483646 h 90"/>
              <a:gd name="T4" fmla="*/ 2147483646 w 65"/>
              <a:gd name="T5" fmla="*/ 2147483646 h 90"/>
              <a:gd name="T6" fmla="*/ 2147483646 w 65"/>
              <a:gd name="T7" fmla="*/ 2147483646 h 90"/>
              <a:gd name="T8" fmla="*/ 2147483646 w 65"/>
              <a:gd name="T9" fmla="*/ 2147483646 h 90"/>
              <a:gd name="T10" fmla="*/ 2147483646 w 65"/>
              <a:gd name="T11" fmla="*/ 2147483646 h 90"/>
              <a:gd name="T12" fmla="*/ 0 w 65"/>
              <a:gd name="T13" fmla="*/ 2147483646 h 90"/>
              <a:gd name="T14" fmla="*/ 2147483646 w 65"/>
              <a:gd name="T15" fmla="*/ 2147483646 h 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5"/>
              <a:gd name="T25" fmla="*/ 0 h 90"/>
              <a:gd name="T26" fmla="*/ 65 w 65"/>
              <a:gd name="T27" fmla="*/ 90 h 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5" h="90">
                <a:moveTo>
                  <a:pt x="41" y="4"/>
                </a:moveTo>
                <a:cubicBezTo>
                  <a:pt x="37" y="18"/>
                  <a:pt x="37" y="30"/>
                  <a:pt x="46" y="43"/>
                </a:cubicBezTo>
                <a:cubicBezTo>
                  <a:pt x="48" y="54"/>
                  <a:pt x="51" y="64"/>
                  <a:pt x="55" y="74"/>
                </a:cubicBezTo>
                <a:cubicBezTo>
                  <a:pt x="57" y="79"/>
                  <a:pt x="65" y="87"/>
                  <a:pt x="60" y="88"/>
                </a:cubicBezTo>
                <a:cubicBezTo>
                  <a:pt x="50" y="90"/>
                  <a:pt x="41" y="87"/>
                  <a:pt x="31" y="86"/>
                </a:cubicBezTo>
                <a:cubicBezTo>
                  <a:pt x="21" y="79"/>
                  <a:pt x="16" y="63"/>
                  <a:pt x="10" y="52"/>
                </a:cubicBezTo>
                <a:cubicBezTo>
                  <a:pt x="15" y="36"/>
                  <a:pt x="4" y="27"/>
                  <a:pt x="0" y="12"/>
                </a:cubicBezTo>
                <a:cubicBezTo>
                  <a:pt x="16" y="0"/>
                  <a:pt x="4" y="7"/>
                  <a:pt x="41" y="4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6666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61" name="Freeform 34"/>
          <p:cNvSpPr>
            <a:spLocks/>
          </p:cNvSpPr>
          <p:nvPr/>
        </p:nvSpPr>
        <p:spPr bwMode="auto">
          <a:xfrm>
            <a:off x="4440238" y="201613"/>
            <a:ext cx="142875" cy="149225"/>
          </a:xfrm>
          <a:custGeom>
            <a:avLst/>
            <a:gdLst>
              <a:gd name="T0" fmla="*/ 2147483646 w 90"/>
              <a:gd name="T1" fmla="*/ 2147483646 h 94"/>
              <a:gd name="T2" fmla="*/ 2147483646 w 90"/>
              <a:gd name="T3" fmla="*/ 2147483646 h 94"/>
              <a:gd name="T4" fmla="*/ 2147483646 w 90"/>
              <a:gd name="T5" fmla="*/ 2147483646 h 94"/>
              <a:gd name="T6" fmla="*/ 2147483646 w 90"/>
              <a:gd name="T7" fmla="*/ 2147483646 h 94"/>
              <a:gd name="T8" fmla="*/ 2147483646 w 90"/>
              <a:gd name="T9" fmla="*/ 2147483646 h 94"/>
              <a:gd name="T10" fmla="*/ 2147483646 w 90"/>
              <a:gd name="T11" fmla="*/ 2147483646 h 94"/>
              <a:gd name="T12" fmla="*/ 2147483646 w 90"/>
              <a:gd name="T13" fmla="*/ 2147483646 h 94"/>
              <a:gd name="T14" fmla="*/ 2147483646 w 90"/>
              <a:gd name="T15" fmla="*/ 2147483646 h 94"/>
              <a:gd name="T16" fmla="*/ 2147483646 w 90"/>
              <a:gd name="T17" fmla="*/ 2147483646 h 94"/>
              <a:gd name="T18" fmla="*/ 2147483646 w 90"/>
              <a:gd name="T19" fmla="*/ 2147483646 h 94"/>
              <a:gd name="T20" fmla="*/ 2147483646 w 90"/>
              <a:gd name="T21" fmla="*/ 2147483646 h 94"/>
              <a:gd name="T22" fmla="*/ 2147483646 w 90"/>
              <a:gd name="T23" fmla="*/ 0 h 94"/>
              <a:gd name="T24" fmla="*/ 2147483646 w 90"/>
              <a:gd name="T25" fmla="*/ 2147483646 h 9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0"/>
              <a:gd name="T40" fmla="*/ 0 h 94"/>
              <a:gd name="T41" fmla="*/ 90 w 90"/>
              <a:gd name="T42" fmla="*/ 94 h 9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0" h="94">
                <a:moveTo>
                  <a:pt x="9" y="10"/>
                </a:moveTo>
                <a:cubicBezTo>
                  <a:pt x="12" y="11"/>
                  <a:pt x="26" y="22"/>
                  <a:pt x="23" y="27"/>
                </a:cubicBezTo>
                <a:cubicBezTo>
                  <a:pt x="21" y="30"/>
                  <a:pt x="15" y="21"/>
                  <a:pt x="11" y="15"/>
                </a:cubicBezTo>
                <a:cubicBezTo>
                  <a:pt x="14" y="31"/>
                  <a:pt x="20" y="25"/>
                  <a:pt x="23" y="39"/>
                </a:cubicBezTo>
                <a:cubicBezTo>
                  <a:pt x="21" y="56"/>
                  <a:pt x="14" y="62"/>
                  <a:pt x="33" y="67"/>
                </a:cubicBezTo>
                <a:cubicBezTo>
                  <a:pt x="34" y="70"/>
                  <a:pt x="35" y="73"/>
                  <a:pt x="37" y="75"/>
                </a:cubicBezTo>
                <a:cubicBezTo>
                  <a:pt x="39" y="77"/>
                  <a:pt x="43" y="75"/>
                  <a:pt x="45" y="77"/>
                </a:cubicBezTo>
                <a:cubicBezTo>
                  <a:pt x="52" y="83"/>
                  <a:pt x="48" y="89"/>
                  <a:pt x="59" y="94"/>
                </a:cubicBezTo>
                <a:cubicBezTo>
                  <a:pt x="64" y="93"/>
                  <a:pt x="90" y="87"/>
                  <a:pt x="71" y="82"/>
                </a:cubicBezTo>
                <a:cubicBezTo>
                  <a:pt x="65" y="62"/>
                  <a:pt x="58" y="45"/>
                  <a:pt x="54" y="24"/>
                </a:cubicBezTo>
                <a:cubicBezTo>
                  <a:pt x="54" y="22"/>
                  <a:pt x="48" y="3"/>
                  <a:pt x="47" y="3"/>
                </a:cubicBezTo>
                <a:cubicBezTo>
                  <a:pt x="35" y="0"/>
                  <a:pt x="23" y="1"/>
                  <a:pt x="11" y="0"/>
                </a:cubicBezTo>
                <a:cubicBezTo>
                  <a:pt x="0" y="15"/>
                  <a:pt x="24" y="30"/>
                  <a:pt x="9" y="10"/>
                </a:cubicBezTo>
                <a:close/>
              </a:path>
            </a:pathLst>
          </a:custGeom>
          <a:solidFill>
            <a:srgbClr val="F8F8F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62" name="Oval 35"/>
          <p:cNvSpPr>
            <a:spLocks noChangeArrowheads="1"/>
          </p:cNvSpPr>
          <p:nvPr/>
        </p:nvSpPr>
        <p:spPr bwMode="auto">
          <a:xfrm>
            <a:off x="3876675" y="212725"/>
            <a:ext cx="1244600" cy="1162050"/>
          </a:xfrm>
          <a:prstGeom prst="ellipse">
            <a:avLst/>
          </a:prstGeom>
          <a:noFill/>
          <a:ln w="6350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9663" name="Oval 36"/>
          <p:cNvSpPr>
            <a:spLocks noChangeArrowheads="1"/>
          </p:cNvSpPr>
          <p:nvPr/>
        </p:nvSpPr>
        <p:spPr bwMode="auto">
          <a:xfrm>
            <a:off x="3908425" y="246063"/>
            <a:ext cx="1179513" cy="1095375"/>
          </a:xfrm>
          <a:prstGeom prst="ellips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9664" name="Oval 37"/>
          <p:cNvSpPr>
            <a:spLocks noChangeArrowheads="1"/>
          </p:cNvSpPr>
          <p:nvPr/>
        </p:nvSpPr>
        <p:spPr bwMode="auto">
          <a:xfrm>
            <a:off x="3843338" y="179388"/>
            <a:ext cx="1314450" cy="1227137"/>
          </a:xfrm>
          <a:prstGeom prst="ellips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9665" name="WordArt 38"/>
          <p:cNvSpPr>
            <a:spLocks noChangeArrowheads="1" noChangeShapeType="1" noTextEdit="1"/>
          </p:cNvSpPr>
          <p:nvPr/>
        </p:nvSpPr>
        <p:spPr bwMode="auto">
          <a:xfrm rot="-156837">
            <a:off x="3630613" y="1844675"/>
            <a:ext cx="2146300" cy="311150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kern="10">
                <a:ln w="381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Азот</a:t>
            </a:r>
          </a:p>
        </p:txBody>
      </p:sp>
      <p:sp>
        <p:nvSpPr>
          <p:cNvPr id="69666" name="Freeform 39"/>
          <p:cNvSpPr>
            <a:spLocks/>
          </p:cNvSpPr>
          <p:nvPr/>
        </p:nvSpPr>
        <p:spPr bwMode="auto">
          <a:xfrm>
            <a:off x="3048000" y="5105400"/>
            <a:ext cx="3200400" cy="1371600"/>
          </a:xfrm>
          <a:custGeom>
            <a:avLst/>
            <a:gdLst>
              <a:gd name="T0" fmla="*/ 2147483646 w 1747"/>
              <a:gd name="T1" fmla="*/ 2147483646 h 567"/>
              <a:gd name="T2" fmla="*/ 2147483646 w 1747"/>
              <a:gd name="T3" fmla="*/ 2147483646 h 567"/>
              <a:gd name="T4" fmla="*/ 2147483646 w 1747"/>
              <a:gd name="T5" fmla="*/ 2147483646 h 567"/>
              <a:gd name="T6" fmla="*/ 2147483646 w 1747"/>
              <a:gd name="T7" fmla="*/ 2147483646 h 567"/>
              <a:gd name="T8" fmla="*/ 2147483646 w 1747"/>
              <a:gd name="T9" fmla="*/ 2147483646 h 567"/>
              <a:gd name="T10" fmla="*/ 2147483646 w 1747"/>
              <a:gd name="T11" fmla="*/ 2147483646 h 567"/>
              <a:gd name="T12" fmla="*/ 2147483646 w 1747"/>
              <a:gd name="T13" fmla="*/ 2147483646 h 567"/>
              <a:gd name="T14" fmla="*/ 2147483646 w 1747"/>
              <a:gd name="T15" fmla="*/ 2147483646 h 567"/>
              <a:gd name="T16" fmla="*/ 2147483646 w 1747"/>
              <a:gd name="T17" fmla="*/ 2147483646 h 567"/>
              <a:gd name="T18" fmla="*/ 2147483646 w 1747"/>
              <a:gd name="T19" fmla="*/ 0 h 567"/>
              <a:gd name="T20" fmla="*/ 2147483646 w 1747"/>
              <a:gd name="T21" fmla="*/ 2147483646 h 567"/>
              <a:gd name="T22" fmla="*/ 2147483646 w 1747"/>
              <a:gd name="T23" fmla="*/ 2147483646 h 567"/>
              <a:gd name="T24" fmla="*/ 2147483646 w 1747"/>
              <a:gd name="T25" fmla="*/ 2147483646 h 567"/>
              <a:gd name="T26" fmla="*/ 2147483646 w 1747"/>
              <a:gd name="T27" fmla="*/ 2147483646 h 567"/>
              <a:gd name="T28" fmla="*/ 2147483646 w 1747"/>
              <a:gd name="T29" fmla="*/ 2147483646 h 567"/>
              <a:gd name="T30" fmla="*/ 2147483646 w 1747"/>
              <a:gd name="T31" fmla="*/ 2147483646 h 567"/>
              <a:gd name="T32" fmla="*/ 2147483646 w 1747"/>
              <a:gd name="T33" fmla="*/ 2147483646 h 567"/>
              <a:gd name="T34" fmla="*/ 2147483646 w 1747"/>
              <a:gd name="T35" fmla="*/ 2147483646 h 567"/>
              <a:gd name="T36" fmla="*/ 2147483646 w 1747"/>
              <a:gd name="T37" fmla="*/ 2147483646 h 567"/>
              <a:gd name="T38" fmla="*/ 2147483646 w 1747"/>
              <a:gd name="T39" fmla="*/ 2147483646 h 567"/>
              <a:gd name="T40" fmla="*/ 2147483646 w 1747"/>
              <a:gd name="T41" fmla="*/ 2147483646 h 567"/>
              <a:gd name="T42" fmla="*/ 2147483646 w 1747"/>
              <a:gd name="T43" fmla="*/ 2147483646 h 567"/>
              <a:gd name="T44" fmla="*/ 2147483646 w 1747"/>
              <a:gd name="T45" fmla="*/ 2147483646 h 567"/>
              <a:gd name="T46" fmla="*/ 2147483646 w 1747"/>
              <a:gd name="T47" fmla="*/ 2147483646 h 567"/>
              <a:gd name="T48" fmla="*/ 2147483646 w 1747"/>
              <a:gd name="T49" fmla="*/ 2147483646 h 567"/>
              <a:gd name="T50" fmla="*/ 2147483646 w 1747"/>
              <a:gd name="T51" fmla="*/ 2147483646 h 567"/>
              <a:gd name="T52" fmla="*/ 2147483646 w 1747"/>
              <a:gd name="T53" fmla="*/ 2147483646 h 567"/>
              <a:gd name="T54" fmla="*/ 2147483646 w 1747"/>
              <a:gd name="T55" fmla="*/ 2147483646 h 567"/>
              <a:gd name="T56" fmla="*/ 2147483646 w 1747"/>
              <a:gd name="T57" fmla="*/ 2147483646 h 567"/>
              <a:gd name="T58" fmla="*/ 2147483646 w 1747"/>
              <a:gd name="T59" fmla="*/ 2147483646 h 567"/>
              <a:gd name="T60" fmla="*/ 2147483646 w 1747"/>
              <a:gd name="T61" fmla="*/ 2147483646 h 567"/>
              <a:gd name="T62" fmla="*/ 2147483646 w 1747"/>
              <a:gd name="T63" fmla="*/ 2147483646 h 567"/>
              <a:gd name="T64" fmla="*/ 2147483646 w 1747"/>
              <a:gd name="T65" fmla="*/ 2147483646 h 567"/>
              <a:gd name="T66" fmla="*/ 0 w 1747"/>
              <a:gd name="T67" fmla="*/ 2147483646 h 567"/>
              <a:gd name="T68" fmla="*/ 2147483646 w 1747"/>
              <a:gd name="T69" fmla="*/ 2147483646 h 567"/>
              <a:gd name="T70" fmla="*/ 2147483646 w 1747"/>
              <a:gd name="T71" fmla="*/ 2147483646 h 567"/>
              <a:gd name="T72" fmla="*/ 2147483646 w 1747"/>
              <a:gd name="T73" fmla="*/ 2147483646 h 567"/>
              <a:gd name="T74" fmla="*/ 2147483646 w 1747"/>
              <a:gd name="T75" fmla="*/ 2147483646 h 567"/>
              <a:gd name="T76" fmla="*/ 2147483646 w 1747"/>
              <a:gd name="T77" fmla="*/ 2147483646 h 56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747"/>
              <a:gd name="T118" fmla="*/ 0 h 567"/>
              <a:gd name="T119" fmla="*/ 1747 w 1747"/>
              <a:gd name="T120" fmla="*/ 567 h 56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747" h="567">
                <a:moveTo>
                  <a:pt x="163" y="192"/>
                </a:moveTo>
                <a:cubicBezTo>
                  <a:pt x="194" y="172"/>
                  <a:pt x="224" y="156"/>
                  <a:pt x="259" y="144"/>
                </a:cubicBezTo>
                <a:cubicBezTo>
                  <a:pt x="328" y="94"/>
                  <a:pt x="361" y="108"/>
                  <a:pt x="451" y="116"/>
                </a:cubicBezTo>
                <a:cubicBezTo>
                  <a:pt x="486" y="139"/>
                  <a:pt x="516" y="153"/>
                  <a:pt x="556" y="164"/>
                </a:cubicBezTo>
                <a:cubicBezTo>
                  <a:pt x="595" y="161"/>
                  <a:pt x="634" y="159"/>
                  <a:pt x="672" y="154"/>
                </a:cubicBezTo>
                <a:cubicBezTo>
                  <a:pt x="702" y="150"/>
                  <a:pt x="719" y="125"/>
                  <a:pt x="748" y="116"/>
                </a:cubicBezTo>
                <a:cubicBezTo>
                  <a:pt x="798" y="81"/>
                  <a:pt x="825" y="85"/>
                  <a:pt x="892" y="77"/>
                </a:cubicBezTo>
                <a:cubicBezTo>
                  <a:pt x="956" y="80"/>
                  <a:pt x="1021" y="100"/>
                  <a:pt x="1084" y="87"/>
                </a:cubicBezTo>
                <a:cubicBezTo>
                  <a:pt x="1107" y="82"/>
                  <a:pt x="1104" y="42"/>
                  <a:pt x="1123" y="29"/>
                </a:cubicBezTo>
                <a:cubicBezTo>
                  <a:pt x="1160" y="5"/>
                  <a:pt x="1141" y="14"/>
                  <a:pt x="1180" y="0"/>
                </a:cubicBezTo>
                <a:cubicBezTo>
                  <a:pt x="1199" y="7"/>
                  <a:pt x="1219" y="13"/>
                  <a:pt x="1238" y="20"/>
                </a:cubicBezTo>
                <a:cubicBezTo>
                  <a:pt x="1264" y="29"/>
                  <a:pt x="1282" y="52"/>
                  <a:pt x="1305" y="68"/>
                </a:cubicBezTo>
                <a:cubicBezTo>
                  <a:pt x="1333" y="87"/>
                  <a:pt x="1359" y="97"/>
                  <a:pt x="1392" y="106"/>
                </a:cubicBezTo>
                <a:cubicBezTo>
                  <a:pt x="1408" y="110"/>
                  <a:pt x="1424" y="112"/>
                  <a:pt x="1440" y="116"/>
                </a:cubicBezTo>
                <a:cubicBezTo>
                  <a:pt x="1459" y="121"/>
                  <a:pt x="1497" y="135"/>
                  <a:pt x="1497" y="135"/>
                </a:cubicBezTo>
                <a:cubicBezTo>
                  <a:pt x="1534" y="172"/>
                  <a:pt x="1547" y="167"/>
                  <a:pt x="1593" y="183"/>
                </a:cubicBezTo>
                <a:cubicBezTo>
                  <a:pt x="1632" y="222"/>
                  <a:pt x="1661" y="268"/>
                  <a:pt x="1699" y="308"/>
                </a:cubicBezTo>
                <a:cubicBezTo>
                  <a:pt x="1702" y="317"/>
                  <a:pt x="1704" y="327"/>
                  <a:pt x="1708" y="336"/>
                </a:cubicBezTo>
                <a:cubicBezTo>
                  <a:pt x="1713" y="346"/>
                  <a:pt x="1723" y="354"/>
                  <a:pt x="1728" y="365"/>
                </a:cubicBezTo>
                <a:cubicBezTo>
                  <a:pt x="1736" y="384"/>
                  <a:pt x="1747" y="423"/>
                  <a:pt x="1747" y="423"/>
                </a:cubicBezTo>
                <a:cubicBezTo>
                  <a:pt x="1733" y="475"/>
                  <a:pt x="1729" y="473"/>
                  <a:pt x="1680" y="490"/>
                </a:cubicBezTo>
                <a:cubicBezTo>
                  <a:pt x="1569" y="485"/>
                  <a:pt x="1349" y="499"/>
                  <a:pt x="1238" y="461"/>
                </a:cubicBezTo>
                <a:cubicBezTo>
                  <a:pt x="1160" y="474"/>
                  <a:pt x="1199" y="465"/>
                  <a:pt x="1123" y="490"/>
                </a:cubicBezTo>
                <a:cubicBezTo>
                  <a:pt x="1111" y="494"/>
                  <a:pt x="1073" y="517"/>
                  <a:pt x="1056" y="519"/>
                </a:cubicBezTo>
                <a:cubicBezTo>
                  <a:pt x="995" y="524"/>
                  <a:pt x="934" y="525"/>
                  <a:pt x="873" y="528"/>
                </a:cubicBezTo>
                <a:cubicBezTo>
                  <a:pt x="831" y="525"/>
                  <a:pt x="789" y="524"/>
                  <a:pt x="748" y="519"/>
                </a:cubicBezTo>
                <a:cubicBezTo>
                  <a:pt x="708" y="514"/>
                  <a:pt x="730" y="508"/>
                  <a:pt x="700" y="490"/>
                </a:cubicBezTo>
                <a:cubicBezTo>
                  <a:pt x="676" y="476"/>
                  <a:pt x="640" y="470"/>
                  <a:pt x="614" y="461"/>
                </a:cubicBezTo>
                <a:cubicBezTo>
                  <a:pt x="496" y="470"/>
                  <a:pt x="396" y="492"/>
                  <a:pt x="278" y="500"/>
                </a:cubicBezTo>
                <a:cubicBezTo>
                  <a:pt x="265" y="537"/>
                  <a:pt x="258" y="554"/>
                  <a:pt x="220" y="567"/>
                </a:cubicBezTo>
                <a:cubicBezTo>
                  <a:pt x="153" y="521"/>
                  <a:pt x="182" y="541"/>
                  <a:pt x="134" y="509"/>
                </a:cubicBezTo>
                <a:cubicBezTo>
                  <a:pt x="124" y="503"/>
                  <a:pt x="105" y="490"/>
                  <a:pt x="105" y="490"/>
                </a:cubicBezTo>
                <a:cubicBezTo>
                  <a:pt x="61" y="424"/>
                  <a:pt x="89" y="439"/>
                  <a:pt x="38" y="423"/>
                </a:cubicBezTo>
                <a:cubicBezTo>
                  <a:pt x="27" y="392"/>
                  <a:pt x="10" y="368"/>
                  <a:pt x="0" y="336"/>
                </a:cubicBezTo>
                <a:cubicBezTo>
                  <a:pt x="6" y="314"/>
                  <a:pt x="8" y="289"/>
                  <a:pt x="19" y="269"/>
                </a:cubicBezTo>
                <a:cubicBezTo>
                  <a:pt x="38" y="235"/>
                  <a:pt x="134" y="226"/>
                  <a:pt x="163" y="221"/>
                </a:cubicBezTo>
                <a:cubicBezTo>
                  <a:pt x="166" y="208"/>
                  <a:pt x="164" y="193"/>
                  <a:pt x="172" y="183"/>
                </a:cubicBezTo>
                <a:cubicBezTo>
                  <a:pt x="178" y="175"/>
                  <a:pt x="208" y="166"/>
                  <a:pt x="201" y="173"/>
                </a:cubicBezTo>
                <a:cubicBezTo>
                  <a:pt x="191" y="183"/>
                  <a:pt x="176" y="186"/>
                  <a:pt x="163" y="192"/>
                </a:cubicBezTo>
                <a:close/>
              </a:path>
            </a:pathLst>
          </a:custGeom>
          <a:solidFill>
            <a:srgbClr val="00FFFF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67" name="WordArt 40"/>
          <p:cNvSpPr>
            <a:spLocks noChangeArrowheads="1" noChangeShapeType="1" noTextEdit="1"/>
          </p:cNvSpPr>
          <p:nvPr/>
        </p:nvSpPr>
        <p:spPr bwMode="auto">
          <a:xfrm>
            <a:off x="3819525" y="5562600"/>
            <a:ext cx="1069975" cy="4826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60-80 </a:t>
            </a:r>
          </a:p>
        </p:txBody>
      </p:sp>
      <p:sp>
        <p:nvSpPr>
          <p:cNvPr id="69668" name="WordArt 41"/>
          <p:cNvSpPr>
            <a:spLocks noChangeArrowheads="1" noChangeShapeType="1" noTextEdit="1"/>
          </p:cNvSpPr>
          <p:nvPr/>
        </p:nvSpPr>
        <p:spPr bwMode="auto">
          <a:xfrm>
            <a:off x="4933950" y="5638800"/>
            <a:ext cx="819150" cy="3175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800" kern="10">
                <a:ln w="127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кг/га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429684" cy="1296988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0000CC"/>
                </a:solidFill>
              </a:rPr>
              <a:t>Преимущества симбиотического азота перед азотными удобрениями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1714488"/>
          <a:ext cx="9144001" cy="5526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20493"/>
                <a:gridCol w="4075507"/>
                <a:gridCol w="3048001"/>
              </a:tblGrid>
              <a:tr h="37190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Характеристики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8" marB="4572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Биологический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азот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8" marB="4572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Азотные удобрения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8" marB="45728">
                    <a:solidFill>
                      <a:srgbClr val="92D050"/>
                    </a:solidFill>
                  </a:tcPr>
                </a:tc>
              </a:tr>
              <a:tr h="801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Использование азота</a:t>
                      </a:r>
                      <a:endParaRPr lang="ru-RU" sz="20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Азот используется только</a:t>
                      </a:r>
                      <a:r>
                        <a:rPr lang="ru-RU" sz="2000" baseline="0" dirty="0" smtClean="0"/>
                        <a:t> растением-хозяином</a:t>
                      </a:r>
                      <a:endParaRPr lang="ru-RU" sz="20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Азот доступен и сорнякам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8" marB="45728"/>
                </a:tc>
              </a:tr>
              <a:tr h="80102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Поступление азота</a:t>
                      </a:r>
                      <a:endParaRPr lang="ru-RU" sz="20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Равномерное поступление азота по мере необходимости растению</a:t>
                      </a:r>
                      <a:endParaRPr lang="ru-RU" sz="20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Неравномерное поступление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8" marB="45728"/>
                </a:tc>
              </a:tr>
              <a:tr h="114432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Вымывание </a:t>
                      </a:r>
                      <a:endParaRPr lang="ru-RU" sz="20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Зафиксированный азот не подвержен процессам выветривания и вымывания</a:t>
                      </a:r>
                      <a:endParaRPr lang="ru-RU" sz="20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Потери с испарением, вымыванием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8" marB="45728"/>
                </a:tc>
              </a:tr>
              <a:tr h="100601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Влияние</a:t>
                      </a:r>
                      <a:r>
                        <a:rPr lang="ru-RU" sz="2000" baseline="0" dirty="0" smtClean="0"/>
                        <a:t> на окружающую среду</a:t>
                      </a:r>
                      <a:endParaRPr lang="ru-RU" sz="20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Повышают плодородие почв,</a:t>
                      </a:r>
                      <a:r>
                        <a:rPr lang="ru-RU" sz="2000" baseline="0" dirty="0" smtClean="0"/>
                        <a:t> не загрязняют окружающую  среду</a:t>
                      </a:r>
                      <a:endParaRPr lang="ru-RU" sz="20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Загрязняют почву, водоемы, атмосферу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8" marB="45728"/>
                </a:tc>
              </a:tr>
              <a:tr h="46408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Затраты</a:t>
                      </a:r>
                      <a:endParaRPr lang="ru-RU" sz="20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Эквиваленты стоимости 30-40 кг товарной сои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FF0000"/>
                          </a:solidFill>
                        </a:rPr>
                        <a:t>Увеличиваются в 10 раз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 marT="45728" marB="45728"/>
                </a:tc>
              </a:tr>
              <a:tr h="70116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Плодородие почвы</a:t>
                      </a:r>
                      <a:endParaRPr lang="ru-RU" sz="20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Накопление азота в почве</a:t>
                      </a:r>
                      <a:endParaRPr lang="ru-RU" sz="20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Азот не накапливается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8" marB="45728"/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85750" y="214313"/>
            <a:ext cx="7858150" cy="706437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Симбиотическая </a:t>
            </a:r>
            <a:r>
              <a:rPr lang="ru-RU" sz="3200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азотфиксация</a:t>
            </a:r>
            <a:endParaRPr lang="ru-RU" sz="3200" b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43808" y="-12551"/>
            <a:ext cx="622926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ru-RU" sz="1600" b="1" dirty="0">
              <a:solidFill>
                <a:schemeClr val="bg1"/>
              </a:solidFill>
              <a:latin typeface="Museo Sans Cyrl 900" pitchFamily="50" charset="-52"/>
              <a:ea typeface="Tahoma" pitchFamily="34" charset="0"/>
              <a:cs typeface="Tahoma" pitchFamily="34" charset="0"/>
            </a:endParaRPr>
          </a:p>
          <a:p>
            <a:pPr algn="r"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ЭФФЕКТИВНОСТЬ ПРИМЕНЕНИЯ ПРЕПАРАТОВ </a:t>
            </a:r>
          </a:p>
          <a:p>
            <a:pPr algn="r"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КЛУБЕНЬКОВЫХ БАКТЕРИЙ НА СОЕ </a:t>
            </a:r>
          </a:p>
          <a:p>
            <a:pPr algn="r"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(средние данные ВНИИМК по результатам полевых опытов в различных зонах, 1957-2016 гг.)</a:t>
            </a: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02" t="3801" r="8263" b="-398"/>
          <a:stretch>
            <a:fillRect/>
          </a:stretch>
        </p:blipFill>
        <p:spPr bwMode="auto">
          <a:xfrm>
            <a:off x="5538788" y="2109130"/>
            <a:ext cx="360521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431949" y="3066496"/>
            <a:ext cx="4614411" cy="1993553"/>
            <a:chOff x="1723" y="1901"/>
            <a:chExt cx="4453" cy="2098"/>
          </a:xfrm>
        </p:grpSpPr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1768" y="3202"/>
              <a:ext cx="1639" cy="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ru-RU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useo Sans Cyrl 700" panose="02000000000000000000" pitchFamily="50" charset="-52"/>
                  <a:cs typeface="Arial" charset="0"/>
                </a:rPr>
                <a:t>Урожайность</a:t>
              </a:r>
            </a:p>
            <a:p>
              <a:pPr algn="ctr" eaLnBrk="1" hangingPunct="1">
                <a:lnSpc>
                  <a:spcPct val="80000"/>
                </a:lnSpc>
                <a:defRPr/>
              </a:pPr>
              <a:r>
                <a:rPr lang="ru-RU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useo Sans Cyrl 700" panose="02000000000000000000" pitchFamily="50" charset="-52"/>
                  <a:cs typeface="Arial" charset="0"/>
                </a:rPr>
                <a:t>семян, </a:t>
              </a:r>
              <a:r>
                <a:rPr lang="ru-RU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useo Sans Cyrl 700" panose="02000000000000000000" pitchFamily="50" charset="-52"/>
                  <a:cs typeface="Arial" charset="0"/>
                </a:rPr>
                <a:t>ц/га</a:t>
              </a:r>
            </a:p>
            <a:p>
              <a:pPr algn="ctr" eaLnBrk="1" hangingPunct="1">
                <a:lnSpc>
                  <a:spcPct val="80000"/>
                </a:lnSpc>
                <a:defRPr/>
              </a:pPr>
              <a:r>
                <a:rPr lang="ru-RU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useo Sans Cyrl 700" panose="02000000000000000000" pitchFamily="50" charset="-52"/>
                </a:rPr>
                <a:t>(+15-25%)</a:t>
              </a:r>
              <a:endPara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700" panose="02000000000000000000" pitchFamily="50" charset="-52"/>
                <a:cs typeface="Arial" charset="0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926" y="3217"/>
              <a:ext cx="2250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ru-RU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useo Sans Cyrl 700" panose="02000000000000000000" pitchFamily="50" charset="-52"/>
                  <a:cs typeface="Arial" charset="0"/>
                </a:rPr>
                <a:t>Содержание белка</a:t>
              </a:r>
            </a:p>
            <a:p>
              <a:pPr algn="ctr" eaLnBrk="1" hangingPunct="1">
                <a:lnSpc>
                  <a:spcPct val="80000"/>
                </a:lnSpc>
                <a:defRPr/>
              </a:pPr>
              <a:r>
                <a:rPr lang="ru-RU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useo Sans Cyrl 700" panose="02000000000000000000" pitchFamily="50" charset="-52"/>
                  <a:cs typeface="Arial" charset="0"/>
                </a:rPr>
                <a:t>в семенах, %</a:t>
              </a: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1723" y="2156"/>
              <a:ext cx="745" cy="943"/>
            </a:xfrm>
            <a:prstGeom prst="rect">
              <a:avLst/>
            </a:prstGeom>
            <a:solidFill>
              <a:srgbClr val="BED62E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ru-RU" sz="1400" b="1">
                <a:latin typeface="Verdana" panose="020B0604030504040204" pitchFamily="34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2477" y="1901"/>
              <a:ext cx="757" cy="119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ru-RU" sz="1400" b="1">
                <a:solidFill>
                  <a:srgbClr val="47C1A1"/>
                </a:solidFill>
                <a:latin typeface="Verdana" panose="020B0604030504040204" pitchFamily="34" charset="0"/>
              </a:endParaRPr>
            </a:p>
          </p:txBody>
        </p:sp>
      </p:grp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514543" y="5684580"/>
            <a:ext cx="2842807" cy="646972"/>
            <a:chOff x="2531" y="3633"/>
            <a:chExt cx="2780" cy="41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3018" y="3633"/>
              <a:ext cx="2293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ru-RU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useo Sans Cyrl 700" panose="02000000000000000000" pitchFamily="50" charset="-52"/>
                  <a:cs typeface="Arial" charset="0"/>
                </a:rPr>
                <a:t>Контроль, </a:t>
              </a:r>
            </a:p>
            <a:p>
              <a:pPr eaLnBrk="1" hangingPunct="1">
                <a:defRPr/>
              </a:pPr>
              <a:r>
                <a:rPr lang="ru-RU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useo Sans Cyrl 700" panose="02000000000000000000" pitchFamily="50" charset="-52"/>
                  <a:cs typeface="Arial" charset="0"/>
                </a:rPr>
                <a:t>без обработки</a:t>
              </a: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2531" y="3683"/>
              <a:ext cx="334" cy="182"/>
            </a:xfrm>
            <a:prstGeom prst="rect">
              <a:avLst/>
            </a:prstGeom>
            <a:solidFill>
              <a:srgbClr val="9EB323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>
                <a:latin typeface="Calibri" panose="020F0502020204030204" pitchFamily="34" charset="0"/>
              </a:endParaRPr>
            </a:p>
          </p:txBody>
        </p:sp>
      </p:grpSp>
      <p:grpSp>
        <p:nvGrpSpPr>
          <p:cNvPr id="23" name="Group 24"/>
          <p:cNvGrpSpPr>
            <a:grpSpLocks/>
          </p:cNvGrpSpPr>
          <p:nvPr/>
        </p:nvGrpSpPr>
        <p:grpSpPr bwMode="auto">
          <a:xfrm>
            <a:off x="3357350" y="5720768"/>
            <a:ext cx="1968031" cy="369382"/>
            <a:chOff x="2423" y="3849"/>
            <a:chExt cx="1736" cy="412"/>
          </a:xfrm>
        </p:grpSpPr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2787" y="3849"/>
              <a:ext cx="1372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ru-RU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useo Sans Cyrl 700" panose="02000000000000000000" pitchFamily="50" charset="-52"/>
                  <a:cs typeface="Arial" charset="0"/>
                </a:rPr>
                <a:t>Инокуляция</a:t>
              </a:r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2423" y="3874"/>
              <a:ext cx="271" cy="31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>
                <a:latin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2538" y="352349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Museo Sans Cyrl 700" panose="02000000000000000000" pitchFamily="50" charset="-52"/>
              </a:rPr>
              <a:t>18,0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02472" y="33975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Museo Sans Cyrl 700" panose="02000000000000000000" pitchFamily="50" charset="-52"/>
              </a:rPr>
              <a:t>23,2</a:t>
            </a: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3262619" y="2471781"/>
            <a:ext cx="772005" cy="1680586"/>
          </a:xfrm>
          <a:prstGeom prst="rect">
            <a:avLst/>
          </a:prstGeom>
          <a:solidFill>
            <a:srgbClr val="BED62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400" b="1">
              <a:latin typeface="Verdana" panose="020B0604030504040204" pitchFamily="34" charset="0"/>
            </a:endParaRP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4043950" y="2110419"/>
            <a:ext cx="784440" cy="204004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400" b="1">
              <a:solidFill>
                <a:srgbClr val="47C1A1"/>
              </a:solidFill>
              <a:latin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23852" y="309813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Museo Sans Cyrl 700" panose="02000000000000000000" pitchFamily="50" charset="-52"/>
              </a:rPr>
              <a:t>35,2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07394" y="2882422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Museo Sans Cyrl 700" panose="02000000000000000000" pitchFamily="50" charset="-52"/>
              </a:rPr>
              <a:t>38,3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011" y="-4611"/>
            <a:ext cx="931561" cy="93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1286548" y="109129"/>
            <a:ext cx="7403312" cy="1491194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ЭФФЕКТИВНОСТЬ ПРИМЕНЕНИЯ ПРЕПАРАТОВ </a:t>
            </a:r>
          </a:p>
          <a:p>
            <a:pPr algn="r"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КЛУБЕНЬКОВЫХ БАКТЕРИЙ НА СОЕ </a:t>
            </a:r>
          </a:p>
          <a:p>
            <a:pPr algn="r"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(средние данные ВНИИМК по результатам полевых опытов </a:t>
            </a:r>
            <a:endParaRPr lang="ru-RU" sz="1600" b="1" dirty="0" smtClean="0">
              <a:solidFill>
                <a:schemeClr val="bg1"/>
              </a:solidFill>
              <a:latin typeface="Museo Sans Cyrl 900" pitchFamily="50" charset="-52"/>
              <a:ea typeface="Tahoma" pitchFamily="34" charset="0"/>
              <a:cs typeface="Tahoma" pitchFamily="34" charset="0"/>
            </a:endParaRPr>
          </a:p>
          <a:p>
            <a:pPr algn="r">
              <a:spcAft>
                <a:spcPts val="60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в </a:t>
            </a:r>
            <a:r>
              <a:rPr lang="ru-RU" sz="16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различных зонах, </a:t>
            </a:r>
            <a:r>
              <a:rPr lang="ru-RU" sz="1600" b="1" dirty="0" smtClean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1957-2016 </a:t>
            </a:r>
            <a:r>
              <a:rPr lang="ru-RU" sz="16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гг</a:t>
            </a:r>
            <a:r>
              <a:rPr lang="ru-RU" sz="20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xmlns="" val="3594309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3" t="16400" r="39343" b="12201"/>
          <a:stretch>
            <a:fillRect/>
          </a:stretch>
        </p:blipFill>
        <p:spPr bwMode="auto">
          <a:xfrm>
            <a:off x="3531371" y="2389584"/>
            <a:ext cx="5100940" cy="444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489362"/>
            <a:ext cx="6590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b="1" dirty="0" err="1">
                <a:solidFill>
                  <a:srgbClr val="005B31"/>
                </a:solidFill>
                <a:latin typeface="Museo Sans Cyrl 900" panose="02000000000000000000" pitchFamily="50" charset="-52"/>
                <a:cs typeface="Arial" charset="0"/>
              </a:rPr>
              <a:t>Инокулянты</a:t>
            </a:r>
            <a:r>
              <a:rPr lang="ru-RU" b="1" dirty="0">
                <a:solidFill>
                  <a:srgbClr val="005B31"/>
                </a:solidFill>
                <a:latin typeface="Museo Sans Cyrl 900" panose="02000000000000000000" pitchFamily="50" charset="-52"/>
                <a:cs typeface="Arial" charset="0"/>
              </a:rPr>
              <a:t> </a:t>
            </a:r>
            <a:r>
              <a:rPr lang="ru-RU" dirty="0">
                <a:latin typeface="Museo Sans Cyrl 300" panose="02000000000000000000" pitchFamily="50" charset="-52"/>
                <a:cs typeface="Arial" charset="0"/>
              </a:rPr>
              <a:t>– разделяются на 2 основных вида  по типу </a:t>
            </a:r>
          </a:p>
          <a:p>
            <a:pPr>
              <a:defRPr/>
            </a:pPr>
            <a:r>
              <a:rPr lang="ru-RU" dirty="0">
                <a:latin typeface="Museo Sans Cyrl 300" panose="02000000000000000000" pitchFamily="50" charset="-52"/>
                <a:cs typeface="Arial" charset="0"/>
              </a:rPr>
              <a:t>субстрата-«носителя</a:t>
            </a:r>
            <a:r>
              <a:rPr lang="ru-RU" dirty="0" smtClean="0">
                <a:latin typeface="Museo Sans Cyrl 300" panose="02000000000000000000" pitchFamily="50" charset="-52"/>
                <a:cs typeface="Arial" charset="0"/>
              </a:rPr>
              <a:t>»: </a:t>
            </a:r>
            <a:r>
              <a:rPr lang="ru-RU" b="1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сухие </a:t>
            </a:r>
            <a:r>
              <a:rPr lang="ru-RU" b="1" dirty="0">
                <a:solidFill>
                  <a:srgbClr val="005B31"/>
                </a:solidFill>
                <a:latin typeface="Museo Sans Cyrl 900" panose="02000000000000000000" pitchFamily="50" charset="-52"/>
              </a:rPr>
              <a:t>и </a:t>
            </a:r>
            <a:r>
              <a:rPr lang="ru-RU" b="1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жидкие</a:t>
            </a:r>
            <a:endParaRPr lang="ru-RU" sz="1600" dirty="0">
              <a:solidFill>
                <a:srgbClr val="005B31"/>
              </a:solidFill>
              <a:latin typeface="Museo Sans Cyrl 900" panose="02000000000000000000" pitchFamily="50" charset="-52"/>
              <a:cs typeface="Arial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4564" y="2203132"/>
            <a:ext cx="1673379" cy="195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339752" y="109129"/>
            <a:ext cx="6350108" cy="1097739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  <a:spcAft>
                <a:spcPts val="6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ВИДЫ ИНОКУЛЯНТОВ  </a:t>
            </a:r>
            <a:endParaRPr lang="ru-RU" sz="2000" b="1" dirty="0">
              <a:solidFill>
                <a:schemeClr val="bg1"/>
              </a:solidFill>
              <a:latin typeface="Museo Sans Cyrl 900" pitchFamily="50" charset="-52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011" y="-4611"/>
            <a:ext cx="931561" cy="93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223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636" t="25850" r="6688" b="19551"/>
          <a:stretch>
            <a:fillRect/>
          </a:stretch>
        </p:blipFill>
        <p:spPr bwMode="auto">
          <a:xfrm>
            <a:off x="368908" y="4153753"/>
            <a:ext cx="2528029" cy="226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86" t="35020" r="31889" b="16402"/>
          <a:stretch/>
        </p:blipFill>
        <p:spPr bwMode="auto">
          <a:xfrm>
            <a:off x="896938" y="2214375"/>
            <a:ext cx="2376264" cy="236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83117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614363"/>
            <a:ext cx="8461509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  <a:spcAft>
                <a:spcPts val="600"/>
              </a:spcAft>
            </a:pPr>
            <a:r>
              <a:rPr lang="ru-RU" sz="24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СПОСОБЫ ИНОКУЛЯЦИИ СЕМЯН</a:t>
            </a:r>
            <a:endParaRPr lang="ru-RU" dirty="0">
              <a:solidFill>
                <a:schemeClr val="bg1"/>
              </a:solidFill>
              <a:latin typeface="Museo Sans Cyrl 300" pitchFamily="50" charset="-52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785794"/>
            <a:ext cx="87495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5B31"/>
                </a:solidFill>
                <a:latin typeface="Museo Sans Cyrl 900" panose="02000000000000000000" pitchFamily="50" charset="-52"/>
              </a:rPr>
              <a:t>Полусухой: с увлажнением </a:t>
            </a:r>
            <a:r>
              <a:rPr lang="ru-RU" sz="1600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семян рабочим раствором с нормой 6-8 </a:t>
            </a:r>
            <a:r>
              <a:rPr lang="ru-RU" sz="1600" dirty="0">
                <a:solidFill>
                  <a:srgbClr val="005B31"/>
                </a:solidFill>
                <a:latin typeface="Museo Sans Cyrl 900" panose="02000000000000000000" pitchFamily="50" charset="-52"/>
              </a:rPr>
              <a:t>л на 1 т </a:t>
            </a:r>
            <a:r>
              <a:rPr lang="ru-RU" sz="1600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семян:</a:t>
            </a:r>
          </a:p>
          <a:p>
            <a:endParaRPr lang="ru-RU" sz="1600" dirty="0">
              <a:solidFill>
                <a:srgbClr val="005B31"/>
              </a:solidFill>
              <a:latin typeface="Museo Sans Cyrl 900" panose="02000000000000000000" pitchFamily="50" charset="-52"/>
            </a:endParaRPr>
          </a:p>
          <a:p>
            <a:pPr marL="174625" lvl="1" indent="-8096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5B31"/>
                </a:solidFill>
                <a:latin typeface="Museo Sans Cyrl 900" panose="02000000000000000000" pitchFamily="50" charset="-52"/>
              </a:rPr>
              <a:t>Вручную – перелопачиванием или перемешиванием в мешках небольшого количества </a:t>
            </a:r>
            <a:r>
              <a:rPr lang="ru-RU" sz="1600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семян – в складах или в затененном месте в поле.</a:t>
            </a:r>
          </a:p>
          <a:p>
            <a:pPr marL="174625" lvl="1" indent="-80963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5B31"/>
              </a:solidFill>
              <a:latin typeface="Museo Sans Cyrl 900" panose="02000000000000000000" pitchFamily="50" charset="-52"/>
            </a:endParaRPr>
          </a:p>
          <a:p>
            <a:pPr marL="174625" lvl="1" indent="-8096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5B31"/>
                </a:solidFill>
                <a:latin typeface="Museo Sans Cyrl 900" panose="02000000000000000000" pitchFamily="50" charset="-52"/>
              </a:rPr>
              <a:t>Средствами «малой механизации» – в бетономешалках </a:t>
            </a:r>
            <a:r>
              <a:rPr lang="ru-RU" sz="1600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и т.п.</a:t>
            </a:r>
            <a:endParaRPr lang="ru-RU" sz="1600" dirty="0">
              <a:solidFill>
                <a:srgbClr val="005B31"/>
              </a:solidFill>
              <a:latin typeface="Museo Sans Cyrl 900" panose="02000000000000000000" pitchFamily="50" charset="-52"/>
            </a:endParaRPr>
          </a:p>
          <a:p>
            <a:pPr marL="174625" lvl="1" indent="-80963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5B31"/>
                </a:solidFill>
                <a:latin typeface="Museo Sans Cyrl 900" panose="02000000000000000000" pitchFamily="50" charset="-52"/>
              </a:rPr>
              <a:t>Протравительными</a:t>
            </a:r>
            <a:r>
              <a:rPr lang="ru-RU" sz="1600" dirty="0">
                <a:solidFill>
                  <a:srgbClr val="005B31"/>
                </a:solidFill>
                <a:latin typeface="Museo Sans Cyrl 900" panose="02000000000000000000" pitchFamily="50" charset="-52"/>
              </a:rPr>
              <a:t> машинами</a:t>
            </a:r>
            <a:r>
              <a:rPr lang="ru-RU" sz="1600" dirty="0" smtClean="0">
                <a:solidFill>
                  <a:srgbClr val="005B31"/>
                </a:solidFill>
                <a:latin typeface="Museo Sans Cyrl 900" panose="02000000000000000000" pitchFamily="50" charset="-52"/>
              </a:rPr>
              <a:t>.</a:t>
            </a:r>
          </a:p>
          <a:p>
            <a:pPr marL="174625" lvl="1" indent="-80963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5B31"/>
              </a:solidFill>
              <a:latin typeface="Museo Sans Cyrl 900" panose="02000000000000000000" pitchFamily="50" charset="-52"/>
            </a:endParaRPr>
          </a:p>
          <a:p>
            <a:pPr marL="174625" lvl="1" indent="-8096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5B31"/>
                </a:solidFill>
                <a:latin typeface="Museo Sans Cyrl 900" panose="02000000000000000000" pitchFamily="50" charset="-52"/>
              </a:rPr>
              <a:t>Посредством зерновых погрузчиков при загрузке семян из бурта в кузов транспорта, отвозящего их в поле.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-8518" y="3482012"/>
            <a:ext cx="9152518" cy="3422026"/>
            <a:chOff x="-8518" y="3482012"/>
            <a:chExt cx="9152518" cy="3422026"/>
          </a:xfrm>
        </p:grpSpPr>
        <p:sp>
          <p:nvSpPr>
            <p:cNvPr id="8" name="object 6"/>
            <p:cNvSpPr>
              <a:spLocks noChangeArrowheads="1"/>
            </p:cNvSpPr>
            <p:nvPr/>
          </p:nvSpPr>
          <p:spPr bwMode="auto">
            <a:xfrm>
              <a:off x="-8518" y="5272088"/>
              <a:ext cx="2664296" cy="1631950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 l="-2465" r="-240679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ru-RU" altLang="ru-RU"/>
            </a:p>
          </p:txBody>
        </p:sp>
        <p:pic>
          <p:nvPicPr>
            <p:cNvPr id="9" name="Рисунок 11" descr="D:\Фотографии\Фото Уго\Ширинян 04(диск.)\P101003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285" t="52809" r="1"/>
            <a:stretch/>
          </p:blipFill>
          <p:spPr bwMode="auto">
            <a:xfrm>
              <a:off x="2627784" y="5054601"/>
              <a:ext cx="2185516" cy="184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907" b="17554"/>
            <a:stretch>
              <a:fillRect/>
            </a:stretch>
          </p:blipFill>
          <p:spPr bwMode="auto">
            <a:xfrm>
              <a:off x="-8517" y="3482012"/>
              <a:ext cx="3203810" cy="215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562" t="14699" r="33852" b="1302"/>
            <a:stretch>
              <a:fillRect/>
            </a:stretch>
          </p:blipFill>
          <p:spPr bwMode="auto">
            <a:xfrm>
              <a:off x="3132138" y="3508376"/>
              <a:ext cx="1655762" cy="267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01" t="19551" r="27951" b="9052"/>
            <a:stretch>
              <a:fillRect/>
            </a:stretch>
          </p:blipFill>
          <p:spPr bwMode="auto">
            <a:xfrm>
              <a:off x="4787900" y="3508375"/>
              <a:ext cx="4356100" cy="339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Скругленный прямоугольник 12"/>
          <p:cNvSpPr/>
          <p:nvPr/>
        </p:nvSpPr>
        <p:spPr>
          <a:xfrm>
            <a:off x="3500430" y="118939"/>
            <a:ext cx="5045414" cy="595417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2600"/>
              </a:lnSpc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Museo Sans Cyrl 900" pitchFamily="50" charset="-52"/>
                <a:ea typeface="Tahoma" pitchFamily="34" charset="0"/>
                <a:cs typeface="Tahoma" pitchFamily="34" charset="0"/>
              </a:rPr>
              <a:t>СПОСОБЫ ИНОКУЛЯЦИИ СЕМЯН</a:t>
            </a:r>
            <a:endParaRPr lang="ru-RU" sz="1600" dirty="0">
              <a:solidFill>
                <a:schemeClr val="bg1"/>
              </a:solidFill>
              <a:latin typeface="Museo Sans Cyrl 300" pitchFamily="50" charset="-52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011" y="-4611"/>
            <a:ext cx="931561" cy="93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66488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935772"/>
            <a:ext cx="87467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b="1" dirty="0">
                <a:solidFill>
                  <a:srgbClr val="005B31"/>
                </a:solidFill>
                <a:latin typeface="Museo Sans Cyrl 900" panose="02000000000000000000" pitchFamily="50" charset="-52"/>
              </a:rPr>
              <a:t>ПРЕИМУЩЕСТВА БИОЛОГИЧЕСКИХ ПРЕПАРАТОВ </a:t>
            </a:r>
          </a:p>
          <a:p>
            <a:pPr>
              <a:lnSpc>
                <a:spcPct val="150000"/>
              </a:lnSpc>
              <a:defRPr/>
            </a:pPr>
            <a:r>
              <a:rPr lang="ru-RU" b="1" dirty="0">
                <a:solidFill>
                  <a:srgbClr val="005B31"/>
                </a:solidFill>
                <a:latin typeface="Museo Sans Cyrl 900" panose="02000000000000000000" pitchFamily="50" charset="-52"/>
              </a:rPr>
              <a:t>ПЕРЕД ПЕСТИЦИДАМИ:</a:t>
            </a:r>
          </a:p>
          <a:p>
            <a:pPr>
              <a:lnSpc>
                <a:spcPct val="150000"/>
              </a:lnSpc>
              <a:defRPr/>
            </a:pPr>
            <a:r>
              <a:rPr lang="ru-RU" b="1" dirty="0">
                <a:latin typeface="Museo Sans Cyrl 700" panose="02000000000000000000" pitchFamily="50" charset="-52"/>
              </a:rPr>
              <a:t>Многофункциональность: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Museo Sans Cyrl 300" panose="02000000000000000000" pitchFamily="50" charset="-52"/>
              </a:rPr>
              <a:t>фунгицид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Museo Sans Cyrl 300" panose="02000000000000000000" pitchFamily="50" charset="-52"/>
              </a:rPr>
              <a:t>бактерицид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 err="1">
                <a:latin typeface="Museo Sans Cyrl 300" panose="02000000000000000000" pitchFamily="50" charset="-52"/>
              </a:rPr>
              <a:t>фосфатмобилизатор</a:t>
            </a:r>
            <a:endParaRPr lang="ru-RU" dirty="0">
              <a:latin typeface="Museo Sans Cyrl 300" panose="02000000000000000000" pitchFamily="50" charset="-5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Museo Sans Cyrl 300" panose="02000000000000000000" pitchFamily="50" charset="-52"/>
              </a:rPr>
              <a:t>стимулятор роста, </a:t>
            </a:r>
            <a:r>
              <a:rPr lang="ru-RU" dirty="0" err="1">
                <a:latin typeface="Museo Sans Cyrl 300" panose="02000000000000000000" pitchFamily="50" charset="-52"/>
              </a:rPr>
              <a:t>антистрессант</a:t>
            </a:r>
            <a:r>
              <a:rPr lang="ru-RU" dirty="0">
                <a:latin typeface="Museo Sans Cyrl 300" panose="02000000000000000000" pitchFamily="50" charset="-52"/>
              </a:rPr>
              <a:t>.    </a:t>
            </a:r>
          </a:p>
          <a:p>
            <a:pPr>
              <a:lnSpc>
                <a:spcPct val="150000"/>
              </a:lnSpc>
              <a:defRPr/>
            </a:pPr>
            <a:r>
              <a:rPr lang="ru-RU" b="1" dirty="0">
                <a:latin typeface="Museo Sans Cyrl 700" panose="02000000000000000000" pitchFamily="50" charset="-52"/>
              </a:rPr>
              <a:t>Совместимость с </a:t>
            </a:r>
            <a:r>
              <a:rPr lang="ru-RU" b="1" dirty="0" err="1">
                <a:latin typeface="Museo Sans Cyrl 700" panose="02000000000000000000" pitchFamily="50" charset="-52"/>
              </a:rPr>
              <a:t>инокулянтами</a:t>
            </a:r>
            <a:r>
              <a:rPr lang="ru-RU" b="1" dirty="0">
                <a:latin typeface="Museo Sans Cyrl 700" panose="02000000000000000000" pitchFamily="50" charset="-52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ru-RU" b="1" dirty="0">
                <a:latin typeface="Museo Sans Cyrl 700" panose="02000000000000000000" pitchFamily="50" charset="-52"/>
              </a:rPr>
              <a:t>Колонизирует микоризу корневой системы по мере её роста, защищая растения от </a:t>
            </a:r>
            <a:r>
              <a:rPr lang="ru-RU" b="1" dirty="0" err="1">
                <a:latin typeface="Museo Sans Cyrl 700" panose="02000000000000000000" pitchFamily="50" charset="-52"/>
              </a:rPr>
              <a:t>фитопатогенов</a:t>
            </a:r>
            <a:r>
              <a:rPr lang="ru-RU" b="1" dirty="0">
                <a:latin typeface="Museo Sans Cyrl 700" panose="02000000000000000000" pitchFamily="50" charset="-52"/>
              </a:rPr>
              <a:t> на протяжении всей вегетации</a:t>
            </a:r>
            <a:r>
              <a:rPr lang="ru-RU" b="1" dirty="0">
                <a:latin typeface="Museo Sans Cyrl 300" panose="02000000000000000000" pitchFamily="50" charset="-52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39752" y="232110"/>
            <a:ext cx="6350108" cy="1190263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Museo Sans Cyrl 900" panose="02000000000000000000" pitchFamily="50" charset="-52"/>
                <a:ea typeface="Tahoma" pitchFamily="34" charset="0"/>
                <a:cs typeface="Tahoma" pitchFamily="34" charset="0"/>
              </a:rPr>
              <a:t>БИОФУНГИЦИДЫ </a:t>
            </a:r>
          </a:p>
          <a:p>
            <a:pPr algn="r"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Museo Sans Cyrl 900" panose="02000000000000000000" pitchFamily="50" charset="-52"/>
                <a:ea typeface="Tahoma" pitchFamily="34" charset="0"/>
                <a:cs typeface="Tahoma" pitchFamily="34" charset="0"/>
              </a:rPr>
              <a:t>на основе микроорганизмов (грибов и бактерий) </a:t>
            </a:r>
          </a:p>
          <a:p>
            <a:pPr algn="r"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latin typeface="Museo Sans Cyrl 900" panose="02000000000000000000" pitchFamily="50" charset="-52"/>
                <a:ea typeface="Tahoma" pitchFamily="34" charset="0"/>
                <a:cs typeface="Tahoma" pitchFamily="34" charset="0"/>
              </a:rPr>
              <a:t>антагонистов </a:t>
            </a:r>
            <a:r>
              <a:rPr lang="ru-RU" sz="1600" b="1" dirty="0" err="1">
                <a:solidFill>
                  <a:schemeClr val="bg1"/>
                </a:solidFill>
                <a:latin typeface="Museo Sans Cyrl 900" panose="02000000000000000000" pitchFamily="50" charset="-52"/>
                <a:ea typeface="Tahoma" pitchFamily="34" charset="0"/>
                <a:cs typeface="Tahoma" pitchFamily="34" charset="0"/>
              </a:rPr>
              <a:t>фитопатогенов</a:t>
            </a:r>
            <a:endParaRPr lang="ru-RU" sz="1600" b="1" dirty="0">
              <a:solidFill>
                <a:schemeClr val="bg1"/>
              </a:solidFill>
              <a:latin typeface="Museo Sans Cyrl 900" panose="02000000000000000000" pitchFamily="50" charset="-52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011" y="-4611"/>
            <a:ext cx="931561" cy="93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7677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8532440" y="6453335"/>
            <a:ext cx="563562" cy="38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325790EB-6692-4B19-9F41-AF9BA4577BCB}" type="slidenum">
              <a:rPr lang="ru-RU" b="1">
                <a:solidFill>
                  <a:srgbClr val="8989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defRPr/>
              </a:pPr>
              <a:t>38</a:t>
            </a:fld>
            <a:endParaRPr lang="ru-RU" b="1" dirty="0">
              <a:solidFill>
                <a:srgbClr val="8989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35696" y="47687"/>
            <a:ext cx="6696744" cy="576064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Способы посева сои  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96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10519" y="900114"/>
            <a:ext cx="8712968" cy="456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В </a:t>
            </a:r>
            <a:r>
              <a:rPr lang="ru-RU" altLang="ru-RU" sz="2000" dirty="0">
                <a:solidFill>
                  <a:srgbClr val="990033"/>
                </a:solidFill>
                <a:latin typeface="Verdana" panose="020B0604030504040204" pitchFamily="34" charset="0"/>
              </a:rPr>
              <a:t>зависимости от </a:t>
            </a:r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имеющейся в хозяйстве посевной техники, сою возможно возделывать</a:t>
            </a:r>
          </a:p>
          <a:p>
            <a:pPr algn="just" eaLnBrk="1" hangingPunct="1"/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по </a:t>
            </a:r>
            <a:r>
              <a:rPr lang="ru-RU" altLang="ru-RU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«пропашной технологии» </a:t>
            </a:r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с широкорядным посевом пропашными сеялками (междурядья 70 или 45 см)  и проведением междурядных обработок почвы;</a:t>
            </a:r>
          </a:p>
          <a:p>
            <a:pPr algn="just" eaLnBrk="1" hangingPunct="1"/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  </a:t>
            </a:r>
          </a:p>
          <a:p>
            <a:pPr algn="just" eaLnBrk="1" hangingPunct="1"/>
            <a:endParaRPr lang="ru-RU" altLang="ru-RU" sz="2000" dirty="0" smtClean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sz="2000" dirty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sz="2000" dirty="0" smtClean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sz="2000" dirty="0" smtClean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sz="2000" dirty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sz="2000" dirty="0" smtClean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sz="2000" dirty="0" smtClean="0">
              <a:solidFill>
                <a:srgbClr val="990033"/>
              </a:solidFill>
              <a:latin typeface="Verdana" panose="020B0604030504040204" pitchFamily="34" charset="0"/>
            </a:endParaRPr>
          </a:p>
          <a:p>
            <a:pPr algn="just" eaLnBrk="1" hangingPunct="1"/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и по </a:t>
            </a:r>
            <a:r>
              <a:rPr lang="ru-RU" altLang="ru-RU" sz="2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«зерновой технологии»</a:t>
            </a:r>
            <a:r>
              <a:rPr lang="ru-RU" altLang="ru-RU" sz="2000" b="1" dirty="0" smtClean="0">
                <a:solidFill>
                  <a:srgbClr val="990033"/>
                </a:solidFill>
                <a:latin typeface="Verdana" panose="020B0604030504040204" pitchFamily="34" charset="0"/>
              </a:rPr>
              <a:t>,</a:t>
            </a:r>
          </a:p>
          <a:p>
            <a:pPr algn="just" eaLnBrk="1" hangingPunct="1"/>
            <a:r>
              <a:rPr lang="ru-RU" altLang="ru-RU" sz="2000" b="1" dirty="0" smtClean="0">
                <a:solidFill>
                  <a:srgbClr val="990033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с посевом обычным рядовым способом </a:t>
            </a:r>
          </a:p>
          <a:p>
            <a:pPr algn="just" eaLnBrk="1" hangingPunct="1"/>
            <a:r>
              <a:rPr lang="ru-RU" altLang="ru-RU" sz="2000" dirty="0" smtClean="0">
                <a:solidFill>
                  <a:srgbClr val="990033"/>
                </a:solidFill>
                <a:latin typeface="Verdana" panose="020B0604030504040204" pitchFamily="34" charset="0"/>
              </a:rPr>
              <a:t>зерновыми сеялками</a:t>
            </a:r>
            <a:endParaRPr lang="ru-RU" altLang="ru-RU" sz="2000" dirty="0">
              <a:solidFill>
                <a:srgbClr val="990033"/>
              </a:solidFill>
              <a:latin typeface="Verdana" panose="020B0604030504040204" pitchFamily="34" charset="0"/>
            </a:endParaRPr>
          </a:p>
        </p:txBody>
      </p:sp>
      <p:pic>
        <p:nvPicPr>
          <p:cNvPr id="13" name="Picture 2" descr="C:\Users\zelentsov\Desktop\Лекции по сое для районных семинаров\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47480"/>
            <a:ext cx="2880319" cy="19784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8321" y="2359231"/>
            <a:ext cx="2394119" cy="1646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2847" y="4576091"/>
            <a:ext cx="2774333" cy="18772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9015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>
            <a:extLst>
              <a:ext uri="{FF2B5EF4-FFF2-40B4-BE49-F238E27FC236}">
                <a16:creationId xmlns="" xmlns:a16="http://schemas.microsoft.com/office/drawing/2014/main" id="{84745D71-78A2-47FA-A2EE-F33EB1702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28" y="214290"/>
            <a:ext cx="4143404" cy="785818"/>
          </a:xfrm>
        </p:spPr>
        <p:txBody>
          <a:bodyPr>
            <a:normAutofit/>
          </a:bodyPr>
          <a:lstStyle/>
          <a:p>
            <a:pPr algn="r" eaLnBrk="1" hangingPunct="1"/>
            <a:r>
              <a:rPr lang="ru-RU" altLang="ru-RU" sz="2000" b="1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Влияние способов </a:t>
            </a:r>
            <a:r>
              <a:rPr lang="ru-RU" altLang="ru-RU" sz="2000" b="1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посева </a:t>
            </a:r>
            <a:r>
              <a:rPr lang="ru-RU" altLang="ru-RU" sz="2000" b="1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продуктивность сои</a:t>
            </a:r>
          </a:p>
        </p:txBody>
      </p:sp>
      <p:graphicFrame>
        <p:nvGraphicFramePr>
          <p:cNvPr id="5" name="Group 6">
            <a:extLst>
              <a:ext uri="{FF2B5EF4-FFF2-40B4-BE49-F238E27FC236}">
                <a16:creationId xmlns="" xmlns:a16="http://schemas.microsoft.com/office/drawing/2014/main" id="{51AB89F5-853B-4D27-8020-4463FB7D2574}"/>
              </a:ext>
            </a:extLst>
          </p:cNvPr>
          <p:cNvGraphicFramePr>
            <a:graphicFrameLocks noGrp="1"/>
          </p:cNvGraphicFramePr>
          <p:nvPr/>
        </p:nvGraphicFramePr>
        <p:xfrm>
          <a:off x="785786" y="1214422"/>
          <a:ext cx="7753351" cy="2235201"/>
        </p:xfrm>
        <a:graphic>
          <a:graphicData uri="http://schemas.openxmlformats.org/drawingml/2006/table">
            <a:tbl>
              <a:tblPr/>
              <a:tblGrid>
                <a:gridCol w="3186113">
                  <a:extLst>
                    <a:ext uri="{9D8B030D-6E8A-4147-A177-3AD203B41FA5}">
                      <a16:colId xmlns="" xmlns:a16="http://schemas.microsoft.com/office/drawing/2014/main" val="406120566"/>
                    </a:ext>
                  </a:extLst>
                </a:gridCol>
                <a:gridCol w="1796653">
                  <a:extLst>
                    <a:ext uri="{9D8B030D-6E8A-4147-A177-3AD203B41FA5}">
                      <a16:colId xmlns="" xmlns:a16="http://schemas.microsoft.com/office/drawing/2014/main" val="3257795750"/>
                    </a:ext>
                  </a:extLst>
                </a:gridCol>
                <a:gridCol w="1497806">
                  <a:extLst>
                    <a:ext uri="{9D8B030D-6E8A-4147-A177-3AD203B41FA5}">
                      <a16:colId xmlns="" xmlns:a16="http://schemas.microsoft.com/office/drawing/2014/main" val="2801961540"/>
                    </a:ext>
                  </a:extLst>
                </a:gridCol>
                <a:gridCol w="1272779">
                  <a:extLst>
                    <a:ext uri="{9D8B030D-6E8A-4147-A177-3AD203B41FA5}">
                      <a16:colId xmlns="" xmlns:a16="http://schemas.microsoft.com/office/drawing/2014/main" val="1416931583"/>
                    </a:ext>
                  </a:extLst>
                </a:gridCol>
              </a:tblGrid>
              <a:tr h="433388"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Способ сева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(ширина междурядий)</a:t>
                      </a:r>
                      <a:endParaRPr kumimoji="0" lang="ru-RU" altLang="ru-RU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Урожайность семян, </a:t>
                      </a:r>
                      <a:r>
                        <a:rPr kumimoji="0" lang="ru-RU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ц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/га</a:t>
                      </a:r>
                      <a:endParaRPr kumimoji="0" lang="ru-RU" altLang="ru-RU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2917265"/>
                  </a:ext>
                </a:extLst>
              </a:tr>
              <a:tr h="504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засушливый</a:t>
                      </a:r>
                      <a:endParaRPr kumimoji="0" lang="ru-RU" altLang="ru-RU" sz="1600" b="1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влажный</a:t>
                      </a:r>
                      <a:endParaRPr kumimoji="0" lang="ru-RU" altLang="ru-RU" sz="1600" b="1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среднее</a:t>
                      </a:r>
                      <a:endParaRPr kumimoji="0" lang="ru-RU" altLang="ru-RU" sz="1600" b="1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931372"/>
                  </a:ext>
                </a:extLst>
              </a:tr>
              <a:tr h="68421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Обычный рядовой (15 см)</a:t>
                      </a:r>
                      <a:endParaRPr kumimoji="0" lang="ru-RU" altLang="ru-RU" sz="16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0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14,8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33,0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23,9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45927333"/>
                  </a:ext>
                </a:extLst>
              </a:tr>
              <a:tr h="6127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Широкорядный  (70 см)</a:t>
                      </a:r>
                      <a:endParaRPr kumimoji="0" lang="ru-RU" altLang="ru-RU" sz="16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0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31,1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24,1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71194311"/>
                  </a:ext>
                </a:extLst>
              </a:tr>
            </a:tbl>
          </a:graphicData>
        </a:graphic>
      </p:graphicFrame>
      <p:sp>
        <p:nvSpPr>
          <p:cNvPr id="61467" name="Rectangle 3">
            <a:extLst>
              <a:ext uri="{FF2B5EF4-FFF2-40B4-BE49-F238E27FC236}">
                <a16:creationId xmlns="" xmlns:a16="http://schemas.microsoft.com/office/drawing/2014/main" id="{BFFD4ADB-9FD7-4F01-9503-7F9300DE4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697" y="785794"/>
            <a:ext cx="318730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ru-RU" alt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(многолетние данные ВНИИМК)</a:t>
            </a:r>
          </a:p>
        </p:txBody>
      </p:sp>
      <p:pic>
        <p:nvPicPr>
          <p:cNvPr id="7" name="Рисунок 1" descr="DSC00024">
            <a:extLst>
              <a:ext uri="{FF2B5EF4-FFF2-40B4-BE49-F238E27FC236}">
                <a16:creationId xmlns="" xmlns:a16="http://schemas.microsoft.com/office/drawing/2014/main" id="{2D187C90-610F-4A0D-BC37-128667DE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24966" r="41512" b="40767"/>
          <a:stretch>
            <a:fillRect/>
          </a:stretch>
        </p:blipFill>
        <p:spPr bwMode="auto">
          <a:xfrm>
            <a:off x="1142976" y="3915253"/>
            <a:ext cx="3382817" cy="167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5" descr="DSC00033">
            <a:extLst>
              <a:ext uri="{FF2B5EF4-FFF2-40B4-BE49-F238E27FC236}">
                <a16:creationId xmlns="" xmlns:a16="http://schemas.microsoft.com/office/drawing/2014/main" id="{F9AB937B-735C-4BE6-8B2B-377F18AE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743" t="22328" b="19377"/>
          <a:stretch>
            <a:fillRect/>
          </a:stretch>
        </p:blipFill>
        <p:spPr bwMode="auto">
          <a:xfrm>
            <a:off x="4688930" y="3941180"/>
            <a:ext cx="3141074" cy="161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70" name="Прямоугольник 8">
            <a:extLst>
              <a:ext uri="{FF2B5EF4-FFF2-40B4-BE49-F238E27FC236}">
                <a16:creationId xmlns="" xmlns:a16="http://schemas.microsoft.com/office/drawing/2014/main" id="{9DB5F295-719E-440F-817F-610A53CE3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66" y="5643578"/>
            <a:ext cx="65008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Широкорядный способ </a:t>
            </a:r>
            <a:r>
              <a:rPr lang="ru-RU" alt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посева </a:t>
            </a:r>
            <a:r>
              <a:rPr lang="ru-RU" alt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сои обеспечивает повышение засухоустойчивости посева, благодаря оптимизации водно-воздушного режима почвы междурядными обработками</a:t>
            </a:r>
          </a:p>
        </p:txBody>
      </p:sp>
      <p:sp>
        <p:nvSpPr>
          <p:cNvPr id="10" name="Прямоугольник с одним скругленным углом 9">
            <a:extLst>
              <a:ext uri="{FF2B5EF4-FFF2-40B4-BE49-F238E27FC236}">
                <a16:creationId xmlns="" xmlns:a16="http://schemas.microsoft.com/office/drawing/2014/main" id="{7E207AFA-BB72-4406-A73E-AD6DA5D3E4FF}"/>
              </a:ext>
            </a:extLst>
          </p:cNvPr>
          <p:cNvSpPr/>
          <p:nvPr/>
        </p:nvSpPr>
        <p:spPr>
          <a:xfrm flipH="1">
            <a:off x="8784432" y="6548438"/>
            <a:ext cx="359569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48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8A47CFE-1094-4C2B-A753-D480ADBC2DAA}"/>
              </a:ext>
            </a:extLst>
          </p:cNvPr>
          <p:cNvSpPr txBox="1">
            <a:spLocks/>
          </p:cNvSpPr>
          <p:nvPr/>
        </p:nvSpPr>
        <p:spPr bwMode="auto">
          <a:xfrm>
            <a:off x="3771900" y="0"/>
            <a:ext cx="5372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r" eaLnBrk="1" hangingPunct="1"/>
            <a:r>
              <a:rPr lang="ru-RU" altLang="ru-RU" sz="2000" b="1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Способы посева</a:t>
            </a:r>
            <a:endParaRPr lang="ru-RU" altLang="ru-RU" sz="2000" b="1" dirty="0">
              <a:solidFill>
                <a:srgbClr val="0000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Диаграмма 14"/>
          <p:cNvPicPr>
            <a:picLocks noChangeArrowheads="1"/>
          </p:cNvPicPr>
          <p:nvPr/>
        </p:nvPicPr>
        <p:blipFill>
          <a:blip r:embed="rId2"/>
          <a:srcRect l="-1546" t="-2072" r="-4260" b="-3893"/>
          <a:stretch>
            <a:fillRect/>
          </a:stretch>
        </p:blipFill>
        <p:spPr bwMode="auto">
          <a:xfrm>
            <a:off x="142844" y="642918"/>
            <a:ext cx="9144000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14282" y="6072206"/>
            <a:ext cx="87772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ru-RU" altLang="ru-RU" b="1" dirty="0">
                <a:cs typeface="Times New Roman" pitchFamily="18" charset="0"/>
              </a:rPr>
              <a:t>Содержание основных незаменимых аминокислот в соевом белке в % к международному стандарту на пищевой белок (ФАО/ВОЗ)</a:t>
            </a:r>
            <a:endParaRPr lang="ru-RU" alt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42852"/>
            <a:ext cx="7858180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</a:rPr>
              <a:t>3 –Аминокислотный состав белка близок к идеальному.</a:t>
            </a:r>
            <a:endParaRPr lang="ru-RU" altLang="ru-RU" b="1" dirty="0">
              <a:solidFill>
                <a:srgbClr val="0000CC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38342" y="779240"/>
            <a:ext cx="5472608" cy="2361728"/>
          </a:xfrm>
          <a:prstGeom prst="roundRect">
            <a:avLst>
              <a:gd name="adj" fmla="val 9311"/>
            </a:avLst>
          </a:prstGeom>
          <a:noFill/>
          <a:ln>
            <a:solidFill>
              <a:srgbClr val="3FAE2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5696" y="1637999"/>
            <a:ext cx="866303" cy="1214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0729" y="1374944"/>
            <a:ext cx="642639" cy="1477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2682" y="1120937"/>
            <a:ext cx="389679" cy="1804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993092" y="2791961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50 тыс. </a:t>
            </a:r>
            <a:r>
              <a:rPr lang="ru-RU" sz="1200" dirty="0" err="1" smtClean="0"/>
              <a:t>раст</a:t>
            </a:r>
            <a:r>
              <a:rPr lang="ru-RU" sz="1200" dirty="0" smtClean="0"/>
              <a:t>./га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754565" y="2791961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150 тыс. </a:t>
            </a:r>
            <a:r>
              <a:rPr lang="ru-RU" sz="1200" dirty="0" err="1" smtClean="0"/>
              <a:t>раст</a:t>
            </a:r>
            <a:r>
              <a:rPr lang="ru-RU" sz="1200" dirty="0" smtClean="0"/>
              <a:t>./га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606070" y="2791961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≥400 тыс. </a:t>
            </a:r>
            <a:r>
              <a:rPr lang="ru-RU" sz="1200" dirty="0" err="1" smtClean="0"/>
              <a:t>раст</a:t>
            </a:r>
            <a:r>
              <a:rPr lang="ru-RU" sz="1200" dirty="0" smtClean="0"/>
              <a:t>./га</a:t>
            </a:r>
            <a:endParaRPr lang="ru-RU" sz="12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8614" y="3238394"/>
            <a:ext cx="7848872" cy="3502974"/>
          </a:xfrm>
          <a:prstGeom prst="roundRect">
            <a:avLst>
              <a:gd name="adj" fmla="val 9311"/>
            </a:avLst>
          </a:prstGeom>
          <a:noFill/>
          <a:ln>
            <a:solidFill>
              <a:srgbClr val="3FAE2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 bwMode="auto">
          <a:xfrm>
            <a:off x="8532440" y="6453335"/>
            <a:ext cx="563562" cy="38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790EB-6692-4B19-9F41-AF9BA4577BCB}" type="slidenum">
              <a:rPr lang="ru-RU" b="1">
                <a:solidFill>
                  <a:srgbClr val="8989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lang="ru-RU" b="1" dirty="0">
              <a:solidFill>
                <a:srgbClr val="8989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7774" y="5001705"/>
            <a:ext cx="971828" cy="11040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3252" y="4564197"/>
            <a:ext cx="758042" cy="15732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8670" y="4828156"/>
            <a:ext cx="919840" cy="12840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4722" y="4709381"/>
            <a:ext cx="801563" cy="14280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0602" y="4408015"/>
            <a:ext cx="730177" cy="17502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3050" y="4233236"/>
            <a:ext cx="801563" cy="19332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6204" y="4100019"/>
            <a:ext cx="801563" cy="207614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230" y="3935773"/>
            <a:ext cx="801563" cy="22764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2361" y="3796542"/>
            <a:ext cx="937234" cy="24275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6131" y="3675430"/>
            <a:ext cx="963540" cy="255585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9843" y="3582577"/>
            <a:ext cx="833465" cy="26491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2319" y="3675430"/>
            <a:ext cx="963540" cy="255585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813" y="3457576"/>
            <a:ext cx="963540" cy="278773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811" y="3500682"/>
            <a:ext cx="963540" cy="272474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3365" y="3364897"/>
            <a:ext cx="936462" cy="2866386"/>
          </a:xfrm>
          <a:prstGeom prst="rect">
            <a:avLst/>
          </a:prstGeom>
        </p:spPr>
      </p:pic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14838908"/>
              </p:ext>
            </p:extLst>
          </p:nvPr>
        </p:nvGraphicFramePr>
        <p:xfrm>
          <a:off x="755576" y="3401519"/>
          <a:ext cx="6611775" cy="3261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1850109" y="807095"/>
            <a:ext cx="517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5000"/>
              </a:lnSpc>
              <a:defRPr sz="1600" b="1">
                <a:solidFill>
                  <a:srgbClr val="993300"/>
                </a:solidFill>
                <a:latin typeface="+mn-lt"/>
              </a:defRPr>
            </a:lvl1pPr>
          </a:lstStyle>
          <a:p>
            <a:pPr>
              <a:lnSpc>
                <a:spcPct val="75000"/>
              </a:lnSpc>
            </a:pPr>
            <a:r>
              <a:rPr lang="ru-RU" dirty="0" smtClean="0">
                <a:solidFill>
                  <a:srgbClr val="215B15"/>
                </a:solidFill>
              </a:rPr>
              <a:t>Влияние густоты стояния растений на форму куста </a:t>
            </a:r>
          </a:p>
          <a:p>
            <a:pPr>
              <a:lnSpc>
                <a:spcPct val="75000"/>
              </a:lnSpc>
            </a:pPr>
            <a:r>
              <a:rPr lang="ru-RU" dirty="0" smtClean="0">
                <a:solidFill>
                  <a:srgbClr val="215B15"/>
                </a:solidFill>
              </a:rPr>
              <a:t>и формирование боковых ветвей</a:t>
            </a:r>
            <a:endParaRPr lang="ru-RU" dirty="0">
              <a:solidFill>
                <a:srgbClr val="215B15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3648" y="3231200"/>
            <a:ext cx="5284517" cy="448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5000"/>
              </a:lnSpc>
              <a:defRPr sz="1600" b="1">
                <a:solidFill>
                  <a:srgbClr val="993300"/>
                </a:solidFill>
                <a:latin typeface="+mn-lt"/>
              </a:defRPr>
            </a:lvl1pPr>
          </a:lstStyle>
          <a:p>
            <a:pPr>
              <a:lnSpc>
                <a:spcPct val="70000"/>
              </a:lnSpc>
            </a:pPr>
            <a:r>
              <a:rPr lang="ru-RU" dirty="0">
                <a:solidFill>
                  <a:srgbClr val="215B15"/>
                </a:solidFill>
              </a:rPr>
              <a:t>Влияние густоты стояния на высоту растений, высоту прикрепления нижнего боба и урожайность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300239" y="3837582"/>
            <a:ext cx="0" cy="2415711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433150" y="3837582"/>
            <a:ext cx="0" cy="2415711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1010531" y="44624"/>
            <a:ext cx="7803690" cy="576064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Оптимальные густоты стояния сои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96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448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84" r="37698"/>
          <a:stretch>
            <a:fillRect/>
          </a:stretch>
        </p:blipFill>
        <p:spPr bwMode="auto">
          <a:xfrm>
            <a:off x="323850" y="1143000"/>
            <a:ext cx="4032250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89" r="22438"/>
          <a:stretch>
            <a:fillRect/>
          </a:stretch>
        </p:blipFill>
        <p:spPr bwMode="auto">
          <a:xfrm>
            <a:off x="4467225" y="1096963"/>
            <a:ext cx="4676775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259631" y="44624"/>
            <a:ext cx="7554589" cy="576064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Реакция сои на различную плотность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агроценоза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96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68285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899592" y="749234"/>
            <a:ext cx="7772400" cy="16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endParaRPr lang="ru-RU" sz="2400" b="1" dirty="0" smtClean="0">
              <a:latin typeface="+mj-lt"/>
            </a:endParaRPr>
          </a:p>
          <a:p>
            <a:pPr algn="ctr">
              <a:lnSpc>
                <a:spcPct val="80000"/>
              </a:lnSpc>
              <a:defRPr/>
            </a:pPr>
            <a:endParaRPr lang="ru-RU" sz="2400" b="1" dirty="0">
              <a:latin typeface="+mj-lt"/>
            </a:endParaRPr>
          </a:p>
          <a:p>
            <a:pPr algn="ctr">
              <a:lnSpc>
                <a:spcPct val="80000"/>
              </a:lnSpc>
              <a:defRPr/>
            </a:pPr>
            <a:endParaRPr lang="ru-RU" sz="2400" b="1" dirty="0" smtClean="0">
              <a:latin typeface="+mj-lt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b="1" i="1" dirty="0" smtClean="0">
                <a:latin typeface="+mj-lt"/>
              </a:rPr>
              <a:t>(</a:t>
            </a:r>
            <a:r>
              <a:rPr lang="ru-RU" b="1" i="1" dirty="0">
                <a:latin typeface="+mj-lt"/>
              </a:rPr>
              <a:t>тыс. шт. на 1 га, шт. на 1 погонный метр)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5972256"/>
              </p:ext>
            </p:extLst>
          </p:nvPr>
        </p:nvGraphicFramePr>
        <p:xfrm>
          <a:off x="189269" y="1484784"/>
          <a:ext cx="8786813" cy="38635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52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52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52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52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552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5525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5525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03969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 Narrow" pitchFamily="34" charset="0"/>
                        </a:rPr>
                        <a:t>Способ</a:t>
                      </a:r>
                      <a:r>
                        <a:rPr lang="ru-RU" sz="2400" baseline="0" dirty="0">
                          <a:latin typeface="Arial Narrow" pitchFamily="34" charset="0"/>
                        </a:rPr>
                        <a:t> посева </a:t>
                      </a:r>
                      <a:r>
                        <a:rPr lang="ru-RU" sz="2000" baseline="0" dirty="0">
                          <a:latin typeface="Arial Narrow" pitchFamily="34" charset="0"/>
                        </a:rPr>
                        <a:t>(</a:t>
                      </a:r>
                      <a:r>
                        <a:rPr lang="ru-RU" sz="2000" baseline="0" dirty="0" err="1">
                          <a:latin typeface="Arial Narrow" pitchFamily="34" charset="0"/>
                        </a:rPr>
                        <a:t>между-рядье</a:t>
                      </a:r>
                      <a:r>
                        <a:rPr lang="ru-RU" sz="2000" baseline="0" dirty="0">
                          <a:latin typeface="Arial Narrow" pitchFamily="34" charset="0"/>
                        </a:rPr>
                        <a:t>, см)</a:t>
                      </a:r>
                      <a:endParaRPr lang="ru-RU" sz="2000" dirty="0"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Очень ранние сорта</a:t>
                      </a:r>
                      <a:endParaRPr lang="ru-RU" sz="2000" b="1" dirty="0">
                        <a:solidFill>
                          <a:srgbClr val="FFFF00"/>
                        </a:solidFill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/>
                        <a:t>Ранние сорта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Средние</a:t>
                      </a:r>
                      <a:r>
                        <a:rPr lang="ru-RU" sz="1800" b="1" dirty="0"/>
                        <a:t> </a:t>
                      </a:r>
                      <a:r>
                        <a:rPr lang="ru-RU" sz="2000" b="1" kern="1200" dirty="0"/>
                        <a:t>сорта</a:t>
                      </a:r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6742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на 1 га,</a:t>
                      </a:r>
                    </a:p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тыс. шт. </a:t>
                      </a: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>
                          <a:latin typeface="Arial Narrow" pitchFamily="34" charset="0"/>
                        </a:rPr>
                        <a:t>на 1 </a:t>
                      </a:r>
                      <a:r>
                        <a:rPr lang="ru-RU" sz="2000" dirty="0">
                          <a:latin typeface="Arial Narrow" pitchFamily="34" charset="0"/>
                        </a:rPr>
                        <a:t>погонный</a:t>
                      </a:r>
                      <a:r>
                        <a:rPr lang="ru-RU" sz="2000" baseline="0" dirty="0">
                          <a:latin typeface="Arial Narrow" pitchFamily="34" charset="0"/>
                        </a:rPr>
                        <a:t> </a:t>
                      </a:r>
                      <a:r>
                        <a:rPr lang="ru-RU" sz="2000" dirty="0">
                          <a:latin typeface="Arial Narrow" pitchFamily="34" charset="0"/>
                        </a:rPr>
                        <a:t>метр рядка,</a:t>
                      </a:r>
                    </a:p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шт.</a:t>
                      </a: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на 1 га, </a:t>
                      </a:r>
                    </a:p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тыс. шт. 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>
                          <a:latin typeface="Arial Narrow" pitchFamily="34" charset="0"/>
                        </a:rPr>
                        <a:t>на 1 </a:t>
                      </a:r>
                      <a:r>
                        <a:rPr lang="ru-RU" sz="2000" dirty="0">
                          <a:latin typeface="Arial Narrow" pitchFamily="34" charset="0"/>
                        </a:rPr>
                        <a:t>погонный</a:t>
                      </a:r>
                      <a:r>
                        <a:rPr lang="ru-RU" sz="2000" baseline="0" dirty="0">
                          <a:latin typeface="Arial Narrow" pitchFamily="34" charset="0"/>
                        </a:rPr>
                        <a:t> </a:t>
                      </a:r>
                      <a:r>
                        <a:rPr lang="ru-RU" sz="2000" dirty="0">
                          <a:latin typeface="Arial Narrow" pitchFamily="34" charset="0"/>
                        </a:rPr>
                        <a:t>метр рядка,</a:t>
                      </a:r>
                    </a:p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шт.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на 1 га,</a:t>
                      </a:r>
                    </a:p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тыс. шт. </a:t>
                      </a:r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>
                          <a:latin typeface="Arial Narrow" pitchFamily="34" charset="0"/>
                        </a:rPr>
                        <a:t>на 1 </a:t>
                      </a:r>
                      <a:r>
                        <a:rPr lang="ru-RU" sz="2000" dirty="0">
                          <a:latin typeface="Arial Narrow" pitchFamily="34" charset="0"/>
                        </a:rPr>
                        <a:t>погонный</a:t>
                      </a:r>
                      <a:r>
                        <a:rPr lang="ru-RU" sz="2000" baseline="0" dirty="0">
                          <a:latin typeface="Arial Narrow" pitchFamily="34" charset="0"/>
                        </a:rPr>
                        <a:t> </a:t>
                      </a:r>
                      <a:r>
                        <a:rPr lang="ru-RU" sz="2000" dirty="0">
                          <a:latin typeface="Arial Narrow" pitchFamily="34" charset="0"/>
                        </a:rPr>
                        <a:t>метр рядка,</a:t>
                      </a:r>
                    </a:p>
                    <a:p>
                      <a:pPr algn="ctr"/>
                      <a:r>
                        <a:rPr lang="ru-RU" sz="2000" dirty="0">
                          <a:latin typeface="Arial Narrow" pitchFamily="34" charset="0"/>
                        </a:rPr>
                        <a:t>шт.</a:t>
                      </a:r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275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/>
                        <a:t>Широко-рядный</a:t>
                      </a:r>
                      <a:r>
                        <a:rPr lang="ru-RU" sz="2000" b="1" dirty="0"/>
                        <a:t> </a:t>
                      </a:r>
                    </a:p>
                    <a:p>
                      <a:pPr algn="ctr"/>
                      <a:r>
                        <a:rPr lang="ru-RU" sz="2000" dirty="0"/>
                        <a:t>(70 см)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550-600</a:t>
                      </a:r>
                      <a:endParaRPr lang="ru-RU" sz="2400" b="1" dirty="0"/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/>
                        <a:t>38-40</a:t>
                      </a:r>
                      <a:endParaRPr lang="ru-RU" sz="2400" b="0" dirty="0"/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500-550</a:t>
                      </a:r>
                      <a:endParaRPr lang="ru-RU" sz="2400" b="1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/>
                        <a:t>35-38</a:t>
                      </a:r>
                      <a:endParaRPr lang="ru-RU" sz="2400" b="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400-500</a:t>
                      </a:r>
                      <a:endParaRPr lang="ru-RU" sz="2400" b="1" dirty="0"/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/>
                        <a:t>28-35</a:t>
                      </a:r>
                      <a:endParaRPr lang="ru-RU" sz="2400" b="0" dirty="0"/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843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Рядовой</a:t>
                      </a:r>
                      <a:r>
                        <a:rPr lang="ru-RU" sz="2000" dirty="0"/>
                        <a:t> (15 см)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600-700</a:t>
                      </a: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/>
                        <a:t>9-10</a:t>
                      </a: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550-600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/>
                        <a:t>8-9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500-550</a:t>
                      </a:r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/>
                        <a:t>7-8</a:t>
                      </a:r>
                      <a:endParaRPr lang="ru-RU" sz="2400" b="0" dirty="0"/>
                    </a:p>
                  </a:txBody>
                  <a:tcPr marL="0" marR="0" marT="0" marB="0" anchor="ctr">
                    <a:solidFill>
                      <a:srgbClr val="FFF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7800" y="5476875"/>
            <a:ext cx="8842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Для орошения и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благоприятного увлажнения – максимальная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норма высева; для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засушливых условий -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минимальная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9631" y="44624"/>
            <a:ext cx="7554589" cy="864766"/>
          </a:xfrm>
          <a:prstGeom prst="roundRect">
            <a:avLst/>
          </a:prstGeom>
          <a:solidFill>
            <a:srgbClr val="3FAE2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Рекомендуемые нормы высева семян сои для сортов различных групп спелости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96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27898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52500"/>
            <a:ext cx="5200650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ятиугольник 3"/>
          <p:cNvSpPr/>
          <p:nvPr/>
        </p:nvSpPr>
        <p:spPr>
          <a:xfrm flipH="1">
            <a:off x="611560" y="0"/>
            <a:ext cx="7560840" cy="980728"/>
          </a:xfrm>
          <a:prstGeom prst="homePlat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БОРЬБА С СОРНЯКАМИ</a:t>
            </a:r>
          </a:p>
          <a:p>
            <a:pPr algn="ctr" eaLnBrk="1" hangingPunct="1"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механические приёмы и химические средства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28006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2636838"/>
            <a:ext cx="514826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"/>
          <p:cNvSpPr>
            <a:spLocks noChangeArrowheads="1"/>
          </p:cNvSpPr>
          <p:nvPr/>
        </p:nvSpPr>
        <p:spPr bwMode="auto">
          <a:xfrm>
            <a:off x="0" y="0"/>
            <a:ext cx="9144000" cy="6802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altLang="ru-RU" sz="2000" b="1" dirty="0"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latin typeface="Calibri" pitchFamily="34" charset="0"/>
                <a:cs typeface="Times New Roman" pitchFamily="18" charset="0"/>
              </a:rPr>
              <a:t>Министерство сельского хозяйства Российской Федерации</a:t>
            </a:r>
            <a:br>
              <a:rPr lang="ru-RU" altLang="ru-RU" sz="2000" b="1" dirty="0">
                <a:latin typeface="Calibri" pitchFamily="34" charset="0"/>
                <a:cs typeface="Times New Roman" pitchFamily="18" charset="0"/>
              </a:rPr>
            </a:br>
            <a:r>
              <a:rPr lang="ru-RU" altLang="ru-RU" sz="2000" b="1" dirty="0">
                <a:latin typeface="Calibri" pitchFamily="34" charset="0"/>
                <a:cs typeface="Times New Roman" pitchFamily="18" charset="0"/>
              </a:rPr>
              <a:t>(Минсельхоз России)</a:t>
            </a:r>
          </a:p>
          <a:p>
            <a:pPr algn="ctr"/>
            <a:endParaRPr lang="ru-RU" altLang="ru-RU" sz="1400" b="1" dirty="0">
              <a:latin typeface="Calibri" pitchFamily="34" charset="0"/>
            </a:endParaRPr>
          </a:p>
          <a:p>
            <a:pPr algn="ctr"/>
            <a:endParaRPr lang="ru-RU" altLang="ru-RU" sz="800" dirty="0"/>
          </a:p>
          <a:p>
            <a:pPr algn="ctr"/>
            <a:r>
              <a:rPr lang="ru-RU" altLang="ru-RU" sz="3200" b="1" dirty="0">
                <a:latin typeface="Calibri" pitchFamily="34" charset="0"/>
                <a:cs typeface="Times New Roman" pitchFamily="18" charset="0"/>
              </a:rPr>
              <a:t>«ГОСУДАРСТВЕННЫЙ КАТАЛОГ</a:t>
            </a:r>
            <a:br>
              <a:rPr lang="ru-RU" altLang="ru-RU" sz="3200" b="1" dirty="0">
                <a:latin typeface="Calibri" pitchFamily="34" charset="0"/>
                <a:cs typeface="Times New Roman" pitchFamily="18" charset="0"/>
              </a:rPr>
            </a:br>
            <a:r>
              <a:rPr lang="ru-RU" altLang="ru-RU" sz="3200" b="1" dirty="0">
                <a:latin typeface="Calibri" pitchFamily="34" charset="0"/>
                <a:cs typeface="Times New Roman" pitchFamily="18" charset="0"/>
              </a:rPr>
              <a:t>ПЕСТИЦИДОВ И АГРОХИМИКАТОВ»,</a:t>
            </a:r>
            <a:r>
              <a:rPr lang="ru-RU" altLang="ru-RU" sz="2400" b="1" dirty="0">
                <a:latin typeface="Calibri" pitchFamily="34" charset="0"/>
                <a:cs typeface="Times New Roman" pitchFamily="18" charset="0"/>
              </a:rPr>
              <a:t/>
            </a:r>
            <a:br>
              <a:rPr lang="ru-RU" altLang="ru-RU" sz="2400" b="1" dirty="0">
                <a:latin typeface="Calibri" pitchFamily="34" charset="0"/>
                <a:cs typeface="Times New Roman" pitchFamily="18" charset="0"/>
              </a:rPr>
            </a:br>
            <a:r>
              <a:rPr lang="ru-RU" altLang="ru-RU" sz="2800" b="1" dirty="0">
                <a:latin typeface="Calibri" pitchFamily="34" charset="0"/>
                <a:cs typeface="Times New Roman" pitchFamily="18" charset="0"/>
              </a:rPr>
              <a:t>РАЗРЕШЕННЫХ К ПРИМЕНЕНИЮ</a:t>
            </a:r>
            <a:br>
              <a:rPr lang="ru-RU" altLang="ru-RU" sz="2800" b="1" dirty="0">
                <a:latin typeface="Calibri" pitchFamily="34" charset="0"/>
                <a:cs typeface="Times New Roman" pitchFamily="18" charset="0"/>
              </a:rPr>
            </a:br>
            <a:r>
              <a:rPr lang="ru-RU" altLang="ru-RU" sz="2800" b="1" dirty="0">
                <a:latin typeface="Calibri" pitchFamily="34" charset="0"/>
                <a:cs typeface="Times New Roman" pitchFamily="18" charset="0"/>
              </a:rPr>
              <a:t>НА ТЕРРИТОРИИ </a:t>
            </a:r>
            <a:br>
              <a:rPr lang="ru-RU" altLang="ru-RU" sz="2800" b="1" dirty="0">
                <a:latin typeface="Calibri" pitchFamily="34" charset="0"/>
                <a:cs typeface="Times New Roman" pitchFamily="18" charset="0"/>
              </a:rPr>
            </a:br>
            <a:r>
              <a:rPr lang="ru-RU" altLang="ru-RU" sz="2800" b="1" dirty="0">
                <a:latin typeface="Calibri" pitchFamily="34" charset="0"/>
                <a:cs typeface="Times New Roman" pitchFamily="18" charset="0"/>
              </a:rPr>
              <a:t>РОССИЙСКОЙ ФЕДЕРАЦИИ</a:t>
            </a:r>
            <a:endParaRPr lang="ru-RU" altLang="ru-RU" sz="2800" dirty="0"/>
          </a:p>
          <a:p>
            <a:pPr algn="ctr"/>
            <a:r>
              <a:rPr lang="ru-RU" altLang="ru-RU" sz="2000" b="1" dirty="0">
                <a:latin typeface="Calibri" pitchFamily="34" charset="0"/>
                <a:cs typeface="Times New Roman" pitchFamily="18" charset="0"/>
              </a:rPr>
              <a:t>Издание официальное</a:t>
            </a:r>
          </a:p>
          <a:p>
            <a:pPr algn="ctr"/>
            <a:endParaRPr lang="ru-RU" altLang="ru-RU" sz="1400" b="1" dirty="0">
              <a:latin typeface="Calibri" pitchFamily="34" charset="0"/>
            </a:endParaRPr>
          </a:p>
          <a:p>
            <a:pPr algn="ctr"/>
            <a:endParaRPr lang="ru-RU" altLang="ru-RU" sz="800" dirty="0"/>
          </a:p>
          <a:p>
            <a:pPr algn="ctr"/>
            <a:r>
              <a:rPr lang="ru-RU" altLang="ru-RU" sz="2000" dirty="0">
                <a:latin typeface="Calibri" pitchFamily="34" charset="0"/>
                <a:cs typeface="Times New Roman" pitchFamily="18" charset="0"/>
              </a:rPr>
              <a:t>При цитировании ссылка на данное издание обязательна</a:t>
            </a:r>
            <a:endParaRPr lang="ru-RU" altLang="ru-RU" sz="2000" dirty="0"/>
          </a:p>
          <a:p>
            <a:pPr algn="ctr"/>
            <a:r>
              <a:rPr lang="ru-RU" altLang="ru-RU" sz="2000" dirty="0">
                <a:latin typeface="Calibri" pitchFamily="34" charset="0"/>
                <a:cs typeface="Times New Roman" pitchFamily="18" charset="0"/>
              </a:rPr>
              <a:t>Информация в “Государственном каталоге пестицидов и </a:t>
            </a:r>
            <a:r>
              <a:rPr lang="ru-RU" altLang="ru-RU" sz="2000" dirty="0" err="1">
                <a:latin typeface="Calibri" pitchFamily="34" charset="0"/>
                <a:cs typeface="Times New Roman" pitchFamily="18" charset="0"/>
              </a:rPr>
              <a:t>агрохимикатов</a:t>
            </a:r>
            <a:r>
              <a:rPr lang="ru-RU" altLang="ru-RU" sz="2000" dirty="0">
                <a:latin typeface="Calibri" pitchFamily="34" charset="0"/>
                <a:cs typeface="Times New Roman" pitchFamily="18" charset="0"/>
              </a:rPr>
              <a:t>, </a:t>
            </a:r>
            <a:br>
              <a:rPr lang="ru-RU" altLang="ru-RU" sz="2000" dirty="0">
                <a:latin typeface="Calibri" pitchFamily="34" charset="0"/>
                <a:cs typeface="Times New Roman" pitchFamily="18" charset="0"/>
              </a:rPr>
            </a:br>
            <a:r>
              <a:rPr lang="ru-RU" altLang="ru-RU" sz="2000" dirty="0">
                <a:latin typeface="Calibri" pitchFamily="34" charset="0"/>
                <a:cs typeface="Times New Roman" pitchFamily="18" charset="0"/>
              </a:rPr>
              <a:t>разрешенных к применению на территории Российской Федерации”, </a:t>
            </a:r>
            <a:br>
              <a:rPr lang="ru-RU" altLang="ru-RU" sz="2000" dirty="0">
                <a:latin typeface="Calibri" pitchFamily="34" charset="0"/>
                <a:cs typeface="Times New Roman" pitchFamily="18" charset="0"/>
              </a:rPr>
            </a:br>
            <a:r>
              <a:rPr lang="ru-RU" altLang="ru-RU" sz="2000" dirty="0">
                <a:latin typeface="Calibri" pitchFamily="34" charset="0"/>
                <a:cs typeface="Times New Roman" pitchFamily="18" charset="0"/>
              </a:rPr>
              <a:t>приведена по состоянию на </a:t>
            </a:r>
            <a:r>
              <a:rPr lang="ru-RU" altLang="ru-RU" sz="2000" dirty="0" smtClean="0">
                <a:latin typeface="Calibri" pitchFamily="34" charset="0"/>
                <a:cs typeface="Times New Roman" pitchFamily="18" charset="0"/>
              </a:rPr>
              <a:t>28.09.2018 г</a:t>
            </a:r>
            <a:r>
              <a:rPr lang="ru-RU" altLang="ru-RU" sz="2000" dirty="0">
                <a:latin typeface="Calibri" pitchFamily="34" charset="0"/>
                <a:cs typeface="Times New Roman" pitchFamily="18" charset="0"/>
              </a:rPr>
              <a:t>.</a:t>
            </a:r>
            <a:endParaRPr lang="ru-RU" altLang="ru-RU" sz="2000" dirty="0"/>
          </a:p>
          <a:p>
            <a:pPr algn="ctr"/>
            <a:endParaRPr lang="ru-RU" altLang="ru-RU" sz="1200" b="1" dirty="0">
              <a:latin typeface="Calibri" pitchFamily="34" charset="0"/>
              <a:cs typeface="Times New Roman" pitchFamily="18" charset="0"/>
            </a:endParaRPr>
          </a:p>
          <a:p>
            <a:pPr algn="ctr"/>
            <a:endParaRPr lang="ru-RU" altLang="ru-RU" sz="1200" b="1" dirty="0">
              <a:latin typeface="Calibri" pitchFamily="34" charset="0"/>
              <a:cs typeface="Times New Roman" pitchFamily="18" charset="0"/>
            </a:endParaRPr>
          </a:p>
          <a:p>
            <a:pPr algn="ctr"/>
            <a:endParaRPr lang="ru-RU" altLang="ru-RU" sz="2000" b="1" dirty="0">
              <a:latin typeface="Calibri" pitchFamily="34" charset="0"/>
              <a:cs typeface="Times New Roman" pitchFamily="18" charset="0"/>
            </a:endParaRPr>
          </a:p>
          <a:p>
            <a:pPr algn="ctr"/>
            <a:endParaRPr lang="ru-RU" altLang="ru-RU" sz="2000" b="1" dirty="0"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latin typeface="Calibri" pitchFamily="34" charset="0"/>
                <a:cs typeface="Times New Roman" pitchFamily="18" charset="0"/>
              </a:rPr>
              <a:t>МОСКВА </a:t>
            </a:r>
            <a:r>
              <a:rPr lang="ru-RU" altLang="ru-RU" sz="2000" b="1" dirty="0" smtClean="0">
                <a:latin typeface="Calibri" pitchFamily="34" charset="0"/>
                <a:cs typeface="Times New Roman" pitchFamily="18" charset="0"/>
              </a:rPr>
              <a:t>2018</a:t>
            </a:r>
            <a:endParaRPr lang="ru-RU" altLang="ru-RU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4924425" y="10350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ru-RU" altLang="ru-RU" b="1">
              <a:solidFill>
                <a:srgbClr val="0000CC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285852" y="500042"/>
            <a:ext cx="762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3175">
                  <a:solidFill>
                    <a:srgbClr val="FF0000"/>
                  </a:solidFill>
                </a:ln>
                <a:solidFill>
                  <a:srgbClr val="000099"/>
                </a:solidFill>
                <a:latin typeface="Century Gothic" pitchFamily="34" charset="0"/>
                <a:cs typeface="+mn-cs"/>
              </a:rPr>
              <a:t>Гербициды разрешённые  на сое </a:t>
            </a:r>
            <a:r>
              <a:rPr lang="ru-RU" sz="2400" b="1" dirty="0" smtClean="0">
                <a:ln w="3175">
                  <a:solidFill>
                    <a:srgbClr val="FF0000"/>
                  </a:solidFill>
                </a:ln>
                <a:solidFill>
                  <a:srgbClr val="000099"/>
                </a:solidFill>
                <a:latin typeface="Century Gothic" pitchFamily="34" charset="0"/>
                <a:cs typeface="+mn-cs"/>
              </a:rPr>
              <a:t>(2018 г</a:t>
            </a:r>
            <a:r>
              <a:rPr lang="ru-RU" sz="2400" b="1" dirty="0">
                <a:ln w="3175">
                  <a:solidFill>
                    <a:srgbClr val="FF0000"/>
                  </a:solidFill>
                </a:ln>
                <a:solidFill>
                  <a:srgbClr val="000099"/>
                </a:solidFill>
                <a:latin typeface="Century Gothic" pitchFamily="34" charset="0"/>
                <a:cs typeface="+mn-cs"/>
              </a:rPr>
              <a:t>.)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/>
          </p:nvPr>
        </p:nvGraphicFramePr>
        <p:xfrm>
          <a:off x="214282" y="1071546"/>
          <a:ext cx="8643998" cy="4796660"/>
        </p:xfrm>
        <a:graphic>
          <a:graphicData uri="http://schemas.openxmlformats.org/drawingml/2006/table">
            <a:tbl>
              <a:tblPr/>
              <a:tblGrid>
                <a:gridCol w="30615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18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7147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4244">
                <a:tc rowSpan="2">
                  <a:txBody>
                    <a:bodyPr/>
                    <a:lstStyle/>
                    <a:p>
                      <a:pPr indent="60960"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Виды гербицидов по способам применения </a:t>
                      </a:r>
                    </a:p>
                  </a:txBody>
                  <a:tcPr marL="53285" marR="5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0955" marR="3810"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Ко-во гербицидов, </a:t>
                      </a:r>
                      <a:r>
                        <a:rPr lang="ru-RU" sz="1400" b="0" kern="1200" dirty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шт.</a:t>
                      </a: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0955" marR="3810" algn="ctr">
                        <a:spcAft>
                          <a:spcPts val="0"/>
                        </a:spcAft>
                      </a:pPr>
                      <a:r>
                        <a:rPr lang="ru-RU" b="1" kern="1200" dirty="0" smtClean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Группы и комбинации </a:t>
                      </a:r>
                      <a:r>
                        <a:rPr lang="ru-RU" b="1" kern="1200" dirty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д.в.</a:t>
                      </a: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14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шт</a:t>
                      </a:r>
                      <a:r>
                        <a:rPr lang="ru-RU" sz="1400" b="0" kern="1200" dirty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.</a:t>
                      </a: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Наименование</a:t>
                      </a:r>
                      <a:endParaRPr lang="ru-RU" sz="1400" b="0" kern="1200" dirty="0">
                        <a:ln w="3175"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Arial" charset="0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0114">
                <a:tc>
                  <a:txBody>
                    <a:bodyPr/>
                    <a:lstStyle/>
                    <a:p>
                      <a:pPr indent="60960" algn="l"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latin typeface="Tahoma"/>
                        </a:rPr>
                        <a:t>Допосевные</a:t>
                      </a:r>
                      <a:r>
                        <a:rPr lang="ru-RU" sz="1800" b="0" dirty="0">
                          <a:latin typeface="Tahoma"/>
                        </a:rPr>
                        <a:t> сплошного действия по вегетирующим сорнякам</a:t>
                      </a:r>
                      <a:endParaRPr lang="ru-RU" sz="1800" b="0" dirty="0">
                        <a:latin typeface="Calibri"/>
                      </a:endParaRPr>
                    </a:p>
                  </a:txBody>
                  <a:tcPr marL="53285" marR="5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ctr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rgbClr val="0000CC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33</a:t>
                      </a:r>
                      <a:endParaRPr lang="ru-RU" sz="2400" b="0" kern="1200" dirty="0">
                        <a:ln w="3175">
                          <a:solidFill>
                            <a:srgbClr val="FF0000"/>
                          </a:solidFill>
                        </a:ln>
                        <a:solidFill>
                          <a:srgbClr val="0000CC"/>
                        </a:solidFill>
                        <a:latin typeface="Century Gothic" pitchFamily="34" charset="0"/>
                        <a:ea typeface="+mn-ea"/>
                        <a:cs typeface="Arial" charset="0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rgbClr val="0000CC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6</a:t>
                      </a:r>
                      <a:endParaRPr lang="ru-RU" sz="2400" b="0" kern="1200" dirty="0">
                        <a:ln w="3175">
                          <a:solidFill>
                            <a:srgbClr val="FF0000"/>
                          </a:solidFill>
                        </a:ln>
                        <a:solidFill>
                          <a:srgbClr val="0000CC"/>
                        </a:solidFill>
                        <a:latin typeface="Century Gothic" pitchFamily="34" charset="0"/>
                        <a:ea typeface="+mn-ea"/>
                        <a:cs typeface="Arial" charset="0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1" dirty="0" smtClean="0">
                          <a:latin typeface="Times New Roman"/>
                        </a:rPr>
                        <a:t>Производные </a:t>
                      </a:r>
                      <a:r>
                        <a:rPr lang="ru-RU" sz="1800" b="0" i="1" dirty="0" err="1" smtClean="0">
                          <a:latin typeface="Times New Roman"/>
                        </a:rPr>
                        <a:t>глифосатов</a:t>
                      </a:r>
                      <a:endParaRPr lang="ru-RU" sz="1800" b="0" dirty="0">
                        <a:latin typeface="Calibri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0609">
                <a:tc>
                  <a:txBody>
                    <a:bodyPr/>
                    <a:lstStyle/>
                    <a:p>
                      <a:pPr indent="82550" algn="l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ahoma"/>
                        </a:rPr>
                        <a:t>Почвенные : </a:t>
                      </a:r>
                      <a:r>
                        <a:rPr lang="ru-RU" sz="1800" b="0" dirty="0" err="1">
                          <a:latin typeface="Tahoma"/>
                        </a:rPr>
                        <a:t>допосевные</a:t>
                      </a:r>
                      <a:r>
                        <a:rPr lang="ru-RU" sz="1800" b="0" dirty="0">
                          <a:latin typeface="Tahoma"/>
                        </a:rPr>
                        <a:t> и </a:t>
                      </a:r>
                      <a:r>
                        <a:rPr lang="ru-RU" sz="1800" b="0" dirty="0" err="1">
                          <a:latin typeface="Tahoma"/>
                        </a:rPr>
                        <a:t>довсходовые</a:t>
                      </a:r>
                      <a:r>
                        <a:rPr lang="ru-RU" sz="1800" b="0" dirty="0">
                          <a:latin typeface="Tahoma"/>
                        </a:rPr>
                        <a:t> </a:t>
                      </a:r>
                      <a:endParaRPr lang="ru-RU" sz="1800" b="0" dirty="0">
                        <a:latin typeface="Calibri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ctr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rgbClr val="0000CC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37</a:t>
                      </a:r>
                      <a:endParaRPr lang="ru-RU" sz="2400" b="0" kern="1200" dirty="0">
                        <a:ln w="3175">
                          <a:solidFill>
                            <a:srgbClr val="FF0000"/>
                          </a:solidFill>
                        </a:ln>
                        <a:solidFill>
                          <a:srgbClr val="0000CC"/>
                        </a:solidFill>
                        <a:latin typeface="Century Gothic" pitchFamily="34" charset="0"/>
                        <a:ea typeface="+mn-ea"/>
                        <a:cs typeface="Arial" charset="0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ctr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rgbClr val="0000CC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4</a:t>
                      </a:r>
                      <a:endParaRPr lang="ru-RU" sz="2400" b="0" kern="1200" dirty="0">
                        <a:ln w="3175">
                          <a:solidFill>
                            <a:srgbClr val="FF0000"/>
                          </a:solidFill>
                        </a:ln>
                        <a:solidFill>
                          <a:srgbClr val="0000CC"/>
                        </a:solidFill>
                        <a:latin typeface="Century Gothic" pitchFamily="34" charset="0"/>
                        <a:ea typeface="+mn-ea"/>
                        <a:cs typeface="Arial" charset="0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1800" b="0" i="1" dirty="0" smtClean="0">
                        <a:latin typeface="Times New Roman"/>
                      </a:endParaRPr>
                    </a:p>
                    <a:p>
                      <a:pPr marL="20955" marR="381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1" dirty="0" err="1" smtClean="0">
                          <a:latin typeface="Times New Roman"/>
                        </a:rPr>
                        <a:t>С-Метолахлор</a:t>
                      </a:r>
                      <a:r>
                        <a:rPr lang="ru-RU" sz="1800" b="0" i="1" dirty="0" smtClean="0">
                          <a:latin typeface="Times New Roman"/>
                        </a:rPr>
                        <a:t>, </a:t>
                      </a:r>
                      <a:r>
                        <a:rPr lang="ru-RU" sz="1800" b="0" i="1" dirty="0" err="1" smtClean="0">
                          <a:latin typeface="Times New Roman"/>
                        </a:rPr>
                        <a:t>Прометрин</a:t>
                      </a:r>
                      <a:r>
                        <a:rPr lang="ru-RU" sz="1800" b="0" i="1" dirty="0" smtClean="0">
                          <a:latin typeface="Times New Roman"/>
                        </a:rPr>
                        <a:t>, </a:t>
                      </a:r>
                      <a:r>
                        <a:rPr lang="ru-RU" sz="1800" b="0" i="1" dirty="0" err="1" smtClean="0">
                          <a:latin typeface="Times New Roman"/>
                        </a:rPr>
                        <a:t>Диметенамид-Р</a:t>
                      </a:r>
                      <a:r>
                        <a:rPr lang="ru-RU" sz="1800" b="0" i="1" dirty="0">
                          <a:latin typeface="Times New Roman"/>
                        </a:rPr>
                        <a:t>, </a:t>
                      </a:r>
                      <a:r>
                        <a:rPr lang="ru-RU" sz="1800" b="0" i="1" dirty="0" err="1" smtClean="0">
                          <a:latin typeface="Times New Roman"/>
                        </a:rPr>
                        <a:t>Метрибузин</a:t>
                      </a:r>
                      <a:endParaRPr lang="ru-RU" sz="1800" b="0" dirty="0">
                        <a:latin typeface="Calibri"/>
                      </a:endParaRPr>
                    </a:p>
                  </a:txBody>
                  <a:tcPr marL="53285" marR="53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26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ahoma"/>
                        </a:rPr>
                        <a:t>До- и послевсходовые  широкого спектра действия </a:t>
                      </a:r>
                      <a:endParaRPr lang="ru-RU" sz="1800" b="0" dirty="0">
                        <a:latin typeface="Calibri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ctr">
                        <a:spcAft>
                          <a:spcPts val="1000"/>
                        </a:spcAft>
                      </a:pPr>
                      <a:r>
                        <a:rPr lang="ru-RU" sz="2400" b="0" kern="1200" dirty="0" smtClean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rgbClr val="0000CC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37</a:t>
                      </a:r>
                      <a:endParaRPr lang="ru-RU" sz="2400" b="0" kern="1200" dirty="0">
                        <a:ln w="3175">
                          <a:solidFill>
                            <a:srgbClr val="FF0000"/>
                          </a:solidFill>
                        </a:ln>
                        <a:solidFill>
                          <a:srgbClr val="0000CC"/>
                        </a:solidFill>
                        <a:latin typeface="Century Gothic" pitchFamily="34" charset="0"/>
                        <a:ea typeface="+mn-ea"/>
                        <a:cs typeface="Arial" charset="0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kern="1200" dirty="0" smtClean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rgbClr val="0000CC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9</a:t>
                      </a:r>
                      <a:endParaRPr lang="ru-RU" sz="2400" b="0" kern="1200" dirty="0">
                        <a:ln w="3175">
                          <a:solidFill>
                            <a:srgbClr val="FF0000"/>
                          </a:solidFill>
                        </a:ln>
                        <a:solidFill>
                          <a:srgbClr val="0000CC"/>
                        </a:solidFill>
                        <a:latin typeface="Century Gothic" pitchFamily="34" charset="0"/>
                        <a:ea typeface="+mn-ea"/>
                        <a:cs typeface="Arial" charset="0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1" dirty="0" err="1">
                          <a:latin typeface="Times New Roman"/>
                        </a:rPr>
                        <a:t>Имазамокс</a:t>
                      </a:r>
                      <a:r>
                        <a:rPr lang="ru-RU" sz="1800" b="0" i="1" dirty="0">
                          <a:latin typeface="Times New Roman"/>
                        </a:rPr>
                        <a:t>,</a:t>
                      </a:r>
                      <a:r>
                        <a:rPr lang="ru-RU" sz="1800" b="0" i="1" dirty="0">
                          <a:latin typeface="+mn-lt"/>
                        </a:rPr>
                        <a:t> </a:t>
                      </a:r>
                      <a:r>
                        <a:rPr lang="ru-RU" sz="1800" b="0" i="1" kern="1200" dirty="0" err="1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Имазетапир</a:t>
                      </a: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 (о</a:t>
                      </a:r>
                      <a:r>
                        <a:rPr lang="ru-RU" sz="1800" b="0" i="1" dirty="0">
                          <a:latin typeface="+mn-lt"/>
                        </a:rPr>
                        <a:t>ни же +</a:t>
                      </a:r>
                      <a:r>
                        <a:rPr lang="ru-RU" sz="1800" b="0" i="1" dirty="0" err="1">
                          <a:latin typeface="Times New Roman"/>
                        </a:rPr>
                        <a:t>Хлоримурон-этил</a:t>
                      </a:r>
                      <a:r>
                        <a:rPr lang="ru-RU" sz="1800" b="0" i="1" dirty="0" smtClean="0">
                          <a:latin typeface="Times New Roman"/>
                        </a:rPr>
                        <a:t>), </a:t>
                      </a:r>
                      <a:r>
                        <a:rPr lang="ru-RU" sz="1800" b="0" i="1" dirty="0" err="1" smtClean="0">
                          <a:latin typeface="Times New Roman"/>
                        </a:rPr>
                        <a:t>Флумиоксазин</a:t>
                      </a:r>
                      <a:r>
                        <a:rPr lang="ru-RU" sz="1800" b="0" i="1" dirty="0" smtClean="0">
                          <a:latin typeface="Times New Roman"/>
                        </a:rPr>
                        <a:t>, </a:t>
                      </a:r>
                      <a:r>
                        <a:rPr lang="ru-RU" sz="1800" b="0" i="1" dirty="0" err="1" smtClean="0">
                          <a:latin typeface="Times New Roman"/>
                        </a:rPr>
                        <a:t>Кломазон</a:t>
                      </a:r>
                      <a:endParaRPr lang="ru-RU" sz="1800" b="0" dirty="0">
                        <a:latin typeface="Calibri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17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ahoma"/>
                        </a:rPr>
                        <a:t>Послевсходовые  против двудольных сорняков </a:t>
                      </a:r>
                      <a:endParaRPr lang="ru-RU" sz="1800" b="0" dirty="0">
                        <a:latin typeface="Calibri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ctr">
                        <a:spcAft>
                          <a:spcPts val="1000"/>
                        </a:spcAft>
                      </a:pPr>
                      <a:r>
                        <a:rPr lang="ru-RU" sz="2400" b="0" kern="1200" dirty="0" smtClean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rgbClr val="0000CC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23</a:t>
                      </a:r>
                      <a:endParaRPr lang="ru-RU" sz="2400" b="0" kern="1200" dirty="0">
                        <a:ln w="3175">
                          <a:solidFill>
                            <a:srgbClr val="FF0000"/>
                          </a:solidFill>
                        </a:ln>
                        <a:solidFill>
                          <a:srgbClr val="0000CC"/>
                        </a:solidFill>
                        <a:latin typeface="Century Gothic" pitchFamily="34" charset="0"/>
                        <a:ea typeface="+mn-ea"/>
                        <a:cs typeface="Arial" charset="0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kern="1200" dirty="0" smtClean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rgbClr val="0000CC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6</a:t>
                      </a:r>
                      <a:endParaRPr lang="ru-RU" sz="2400" b="0" kern="1200" dirty="0">
                        <a:ln w="3175">
                          <a:solidFill>
                            <a:srgbClr val="FF0000"/>
                          </a:solidFill>
                        </a:ln>
                        <a:solidFill>
                          <a:srgbClr val="0000CC"/>
                        </a:solidFill>
                        <a:latin typeface="Century Gothic" pitchFamily="34" charset="0"/>
                        <a:ea typeface="+mn-ea"/>
                        <a:cs typeface="Arial" charset="0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1" dirty="0" err="1">
                          <a:latin typeface="Times New Roman"/>
                        </a:rPr>
                        <a:t>Бентазон</a:t>
                      </a:r>
                      <a:r>
                        <a:rPr lang="ru-RU" sz="1800" b="0" i="1" dirty="0">
                          <a:latin typeface="Times New Roman"/>
                        </a:rPr>
                        <a:t> (+</a:t>
                      </a:r>
                      <a:r>
                        <a:rPr lang="ru-RU" sz="1800" b="0" i="1" dirty="0" err="1">
                          <a:latin typeface="Times New Roman"/>
                        </a:rPr>
                        <a:t>ацифлуорфен</a:t>
                      </a:r>
                      <a:r>
                        <a:rPr lang="ru-RU" sz="1800" b="0" i="1" dirty="0">
                          <a:latin typeface="Times New Roman"/>
                        </a:rPr>
                        <a:t>), </a:t>
                      </a:r>
                      <a:r>
                        <a:rPr lang="ru-RU" sz="1800" b="0" i="1" dirty="0" err="1">
                          <a:latin typeface="Times New Roman"/>
                        </a:rPr>
                        <a:t>Тифенсульфурон</a:t>
                      </a:r>
                      <a:r>
                        <a:rPr lang="ru-RU" sz="1800" b="0" i="1" dirty="0">
                          <a:latin typeface="Times New Roman"/>
                        </a:rPr>
                        <a:t>-метил</a:t>
                      </a:r>
                      <a:r>
                        <a:rPr lang="ru-RU" sz="1800" b="0" i="1" baseline="0" dirty="0">
                          <a:latin typeface="Times New Roman"/>
                        </a:rPr>
                        <a:t> и др.</a:t>
                      </a:r>
                      <a:endParaRPr lang="ru-RU" sz="1800" b="0" dirty="0">
                        <a:latin typeface="Calibri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05943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Послевсходовые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противозлаковые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граминициды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ctr">
                        <a:spcAft>
                          <a:spcPts val="1000"/>
                        </a:spcAft>
                      </a:pPr>
                      <a:r>
                        <a:rPr lang="ru-RU" sz="2400" b="0" kern="1200" dirty="0" smtClean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rgbClr val="0000CC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48</a:t>
                      </a:r>
                      <a:endParaRPr lang="ru-RU" sz="2400" b="0" kern="1200" dirty="0">
                        <a:ln w="3175">
                          <a:solidFill>
                            <a:srgbClr val="FF0000"/>
                          </a:solidFill>
                        </a:ln>
                        <a:solidFill>
                          <a:srgbClr val="0000CC"/>
                        </a:solidFill>
                        <a:latin typeface="Century Gothic" pitchFamily="34" charset="0"/>
                        <a:ea typeface="+mn-ea"/>
                        <a:cs typeface="Arial" charset="0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kern="1200" dirty="0" smtClean="0">
                          <a:ln w="3175">
                            <a:solidFill>
                              <a:srgbClr val="FF0000"/>
                            </a:solidFill>
                          </a:ln>
                          <a:solidFill>
                            <a:srgbClr val="0000CC"/>
                          </a:solidFill>
                          <a:latin typeface="Century Gothic" pitchFamily="34" charset="0"/>
                          <a:ea typeface="+mn-ea"/>
                          <a:cs typeface="Arial" charset="0"/>
                        </a:rPr>
                        <a:t>11</a:t>
                      </a:r>
                      <a:endParaRPr lang="ru-RU" sz="2400" b="0" kern="1200" dirty="0">
                        <a:ln w="3175">
                          <a:solidFill>
                            <a:srgbClr val="FF0000"/>
                          </a:solidFill>
                        </a:ln>
                        <a:solidFill>
                          <a:srgbClr val="0000CC"/>
                        </a:solidFill>
                        <a:latin typeface="Century Gothic" pitchFamily="34" charset="0"/>
                        <a:ea typeface="+mn-ea"/>
                        <a:cs typeface="Arial" charset="0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381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1" dirty="0" err="1">
                          <a:latin typeface="Times New Roman"/>
                        </a:rPr>
                        <a:t>Тепралоксидим</a:t>
                      </a:r>
                      <a:r>
                        <a:rPr lang="ru-RU" sz="1800" b="0" i="1" dirty="0">
                          <a:latin typeface="Times New Roman"/>
                        </a:rPr>
                        <a:t>, </a:t>
                      </a:r>
                      <a:r>
                        <a:rPr lang="ru-RU" sz="1800" b="0" i="1" dirty="0" err="1">
                          <a:latin typeface="Times New Roman"/>
                        </a:rPr>
                        <a:t>Флуазифоп-П-бутил</a:t>
                      </a:r>
                      <a:r>
                        <a:rPr lang="ru-RU" sz="1800" b="0" i="1" dirty="0">
                          <a:latin typeface="Times New Roman"/>
                        </a:rPr>
                        <a:t>, </a:t>
                      </a:r>
                      <a:r>
                        <a:rPr lang="ru-RU" sz="1800" b="0" i="1" dirty="0" err="1">
                          <a:latin typeface="Times New Roman"/>
                        </a:rPr>
                        <a:t>Квизалофоп-П-тефурил</a:t>
                      </a:r>
                      <a:r>
                        <a:rPr lang="ru-RU" sz="1800" b="0" i="1" dirty="0">
                          <a:latin typeface="Times New Roman"/>
                        </a:rPr>
                        <a:t>, </a:t>
                      </a:r>
                      <a:r>
                        <a:rPr lang="ru-RU" sz="1800" b="0" i="1" dirty="0" err="1">
                          <a:latin typeface="Times New Roman"/>
                        </a:rPr>
                        <a:t>Клетодим</a:t>
                      </a:r>
                      <a:r>
                        <a:rPr lang="ru-RU" sz="1800" b="0" i="1" baseline="0" dirty="0">
                          <a:latin typeface="Times New Roman"/>
                        </a:rPr>
                        <a:t> </a:t>
                      </a:r>
                      <a:r>
                        <a:rPr lang="ru-RU" sz="1800" b="0" i="1" dirty="0">
                          <a:latin typeface="Times New Roman"/>
                        </a:rPr>
                        <a:t>и др.</a:t>
                      </a:r>
                      <a:endParaRPr lang="ru-RU" sz="1800" b="0" dirty="0">
                        <a:latin typeface="Calibri"/>
                      </a:endParaRPr>
                    </a:p>
                  </a:txBody>
                  <a:tcPr marL="53285" marR="53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42910" y="6165304"/>
            <a:ext cx="7643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3175">
                  <a:solidFill>
                    <a:srgbClr val="FF0000"/>
                  </a:solidFill>
                </a:ln>
                <a:solidFill>
                  <a:srgbClr val="0000CC"/>
                </a:solidFill>
                <a:latin typeface="Century Gothic" pitchFamily="34" charset="0"/>
                <a:cs typeface="Arial" charset="0"/>
              </a:rPr>
              <a:t>Всего разрешены  </a:t>
            </a:r>
            <a:r>
              <a:rPr lang="ru-RU" b="1" dirty="0" smtClean="0">
                <a:ln w="3175">
                  <a:solidFill>
                    <a:srgbClr val="FF0000"/>
                  </a:solidFill>
                </a:ln>
                <a:solidFill>
                  <a:srgbClr val="0000CC"/>
                </a:solidFill>
                <a:latin typeface="Century Gothic" pitchFamily="34" charset="0"/>
                <a:cs typeface="Arial" charset="0"/>
              </a:rPr>
              <a:t>более 170 гербицидов 32 комбинаций д.в</a:t>
            </a:r>
            <a:r>
              <a:rPr lang="ru-RU" b="1" dirty="0">
                <a:ln w="3175">
                  <a:solidFill>
                    <a:srgbClr val="FF0000"/>
                  </a:solidFill>
                </a:ln>
                <a:solidFill>
                  <a:srgbClr val="0000CC"/>
                </a:solidFill>
                <a:latin typeface="Century Gothic" pitchFamily="34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9008830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1926337" cy="6348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Блок-схема: знак завершения 7"/>
          <p:cNvSpPr/>
          <p:nvPr/>
        </p:nvSpPr>
        <p:spPr>
          <a:xfrm>
            <a:off x="1624107" y="1233322"/>
            <a:ext cx="3165302" cy="1428214"/>
          </a:xfrm>
          <a:prstGeom prst="flowChartTerminator">
            <a:avLst/>
          </a:prstGeom>
          <a:gradFill>
            <a:gsLst>
              <a:gs pos="0">
                <a:schemeClr val="dk1">
                  <a:lumMod val="110000"/>
                  <a:satMod val="105000"/>
                  <a:tint val="67000"/>
                  <a:alpha val="19000"/>
                </a:schemeClr>
              </a:gs>
              <a:gs pos="96000">
                <a:schemeClr val="dk1">
                  <a:lumMod val="105000"/>
                  <a:satMod val="103000"/>
                  <a:tint val="73000"/>
                </a:schemeClr>
              </a:gs>
              <a:gs pos="100000">
                <a:schemeClr val="dk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2000" b="1" u="sng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ГРИБНЫЕ</a:t>
            </a:r>
            <a:r>
              <a:rPr lang="ru-RU" sz="2000" b="1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 : </a:t>
            </a:r>
          </a:p>
          <a:p>
            <a:pPr algn="r"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фузариоз, </a:t>
            </a:r>
            <a:r>
              <a:rPr lang="ru-RU" sz="2000" b="1" dirty="0" smtClean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пепельная гниль и др</a:t>
            </a:r>
            <a:r>
              <a:rPr lang="ru-RU" dirty="0">
                <a:ln w="3175">
                  <a:solidFill>
                    <a:srgbClr val="FF0000"/>
                  </a:solidFill>
                </a:ln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.</a:t>
            </a: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5124450" y="2544763"/>
            <a:ext cx="3852863" cy="2293937"/>
          </a:xfrm>
          <a:prstGeom prst="flowChartTerminator">
            <a:avLst/>
          </a:prstGeom>
          <a:gradFill>
            <a:gsLst>
              <a:gs pos="0">
                <a:schemeClr val="dk1">
                  <a:lumMod val="110000"/>
                  <a:satMod val="105000"/>
                  <a:tint val="67000"/>
                </a:schemeClr>
              </a:gs>
              <a:gs pos="50000">
                <a:schemeClr val="dk1">
                  <a:lumMod val="105000"/>
                  <a:satMod val="103000"/>
                  <a:tint val="73000"/>
                  <a:alpha val="6000"/>
                </a:schemeClr>
              </a:gs>
              <a:gs pos="100000">
                <a:schemeClr val="dk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u="sng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Источники инфекции </a:t>
            </a:r>
            <a:r>
              <a:rPr lang="ru-RU" sz="2000" b="1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– заражённые семена, сорняки, в более поздние фазы -насекомые переносчики (тли, </a:t>
            </a:r>
            <a:r>
              <a:rPr lang="ru-RU" sz="2000" b="1" dirty="0" err="1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трипсы</a:t>
            </a:r>
            <a:r>
              <a:rPr lang="ru-RU" sz="2000" b="1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).</a:t>
            </a: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1525819" y="2913124"/>
            <a:ext cx="3388939" cy="1861006"/>
          </a:xfrm>
          <a:prstGeom prst="flowChartTerminator">
            <a:avLst/>
          </a:prstGeom>
          <a:gradFill>
            <a:gsLst>
              <a:gs pos="0">
                <a:schemeClr val="dk1">
                  <a:lumMod val="110000"/>
                  <a:satMod val="105000"/>
                  <a:tint val="67000"/>
                  <a:alpha val="19000"/>
                </a:schemeClr>
              </a:gs>
              <a:gs pos="96000">
                <a:schemeClr val="dk1">
                  <a:lumMod val="105000"/>
                  <a:satMod val="103000"/>
                  <a:tint val="73000"/>
                </a:schemeClr>
              </a:gs>
              <a:gs pos="100000">
                <a:schemeClr val="dk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ru-RU" sz="2000" b="1" u="sng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БАКТЕРИАЛЬНЫЕ</a:t>
            </a:r>
            <a:r>
              <a:rPr lang="ru-RU" sz="2000" b="1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:</a:t>
            </a:r>
          </a:p>
          <a:p>
            <a:pPr algn="r"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 бактериозы семядолей, пятнистости, ожог, увядание и др</a:t>
            </a:r>
            <a:r>
              <a:rPr lang="ru-RU" dirty="0">
                <a:ln w="3175">
                  <a:solidFill>
                    <a:srgbClr val="FF0000"/>
                  </a:solidFill>
                </a:ln>
                <a:solidFill>
                  <a:schemeClr val="tx1"/>
                </a:solidFill>
                <a:latin typeface="Century Gothic" pitchFamily="34" charset="0"/>
                <a:cs typeface="Arial" charset="0"/>
              </a:rPr>
              <a:t>.</a:t>
            </a: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4786314" y="785794"/>
            <a:ext cx="4076700" cy="1860550"/>
          </a:xfrm>
          <a:prstGeom prst="flowChartTerminator">
            <a:avLst/>
          </a:prstGeom>
          <a:gradFill>
            <a:gsLst>
              <a:gs pos="0">
                <a:schemeClr val="dk1">
                  <a:lumMod val="110000"/>
                  <a:satMod val="105000"/>
                  <a:tint val="67000"/>
                </a:schemeClr>
              </a:gs>
              <a:gs pos="50000">
                <a:schemeClr val="dk1">
                  <a:lumMod val="105000"/>
                  <a:satMod val="103000"/>
                  <a:tint val="73000"/>
                  <a:alpha val="6000"/>
                </a:schemeClr>
              </a:gs>
              <a:gs pos="100000">
                <a:schemeClr val="dk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u="sng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Источники инфекции </a:t>
            </a:r>
            <a:r>
              <a:rPr lang="ru-RU" sz="2000" b="1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– заражённые семена, растительные остатки и почва.</a:t>
            </a:r>
          </a:p>
        </p:txBody>
      </p:sp>
      <p:sp>
        <p:nvSpPr>
          <p:cNvPr id="12" name="Блок-схема: знак завершения 11"/>
          <p:cNvSpPr/>
          <p:nvPr/>
        </p:nvSpPr>
        <p:spPr>
          <a:xfrm>
            <a:off x="1624107" y="4982439"/>
            <a:ext cx="3427053" cy="1428214"/>
          </a:xfrm>
          <a:prstGeom prst="flowChartTerminator">
            <a:avLst/>
          </a:prstGeom>
          <a:gradFill>
            <a:gsLst>
              <a:gs pos="0">
                <a:schemeClr val="dk1">
                  <a:lumMod val="110000"/>
                  <a:satMod val="105000"/>
                  <a:tint val="67000"/>
                  <a:alpha val="19000"/>
                </a:schemeClr>
              </a:gs>
              <a:gs pos="96000">
                <a:schemeClr val="dk1">
                  <a:lumMod val="105000"/>
                  <a:satMod val="103000"/>
                  <a:tint val="73000"/>
                </a:schemeClr>
              </a:gs>
              <a:gs pos="100000">
                <a:schemeClr val="dk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2000" b="1" u="sng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ВИРУСНЫЕ</a:t>
            </a:r>
            <a:r>
              <a:rPr lang="ru-RU" sz="2000" b="1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:</a:t>
            </a:r>
          </a:p>
          <a:p>
            <a:pPr algn="r"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 мозаики - сои, люцерны, задержки роста и др.</a:t>
            </a:r>
          </a:p>
        </p:txBody>
      </p:sp>
      <p:sp>
        <p:nvSpPr>
          <p:cNvPr id="13" name="Блок-схема: знак завершения 12"/>
          <p:cNvSpPr/>
          <p:nvPr/>
        </p:nvSpPr>
        <p:spPr>
          <a:xfrm>
            <a:off x="5124450" y="4838700"/>
            <a:ext cx="3884613" cy="1860550"/>
          </a:xfrm>
          <a:prstGeom prst="flowChartTerminator">
            <a:avLst/>
          </a:prstGeom>
          <a:gradFill>
            <a:gsLst>
              <a:gs pos="0">
                <a:schemeClr val="dk1">
                  <a:lumMod val="110000"/>
                  <a:satMod val="105000"/>
                  <a:tint val="67000"/>
                </a:schemeClr>
              </a:gs>
              <a:gs pos="50000">
                <a:schemeClr val="dk1">
                  <a:lumMod val="105000"/>
                  <a:satMod val="103000"/>
                  <a:tint val="73000"/>
                  <a:alpha val="6000"/>
                </a:schemeClr>
              </a:gs>
              <a:gs pos="100000">
                <a:schemeClr val="dk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u="sng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Источники инфекции </a:t>
            </a:r>
            <a:r>
              <a:rPr lang="ru-RU" sz="2000" b="1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– заражённые семена, сорняки, насекомые переносчики (тли, </a:t>
            </a:r>
            <a:r>
              <a:rPr lang="ru-RU" sz="2000" b="1" dirty="0" err="1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трипсы</a:t>
            </a:r>
            <a:r>
              <a:rPr lang="ru-RU" sz="2000" b="1" dirty="0">
                <a:solidFill>
                  <a:schemeClr val="tx1"/>
                </a:solidFill>
                <a:latin typeface="Cambria Math" pitchFamily="18" charset="0"/>
                <a:cs typeface="Arial" charset="0"/>
              </a:rPr>
              <a:t>).</a:t>
            </a:r>
          </a:p>
        </p:txBody>
      </p:sp>
      <p:sp>
        <p:nvSpPr>
          <p:cNvPr id="16" name="Пятиугольник 15"/>
          <p:cNvSpPr/>
          <p:nvPr/>
        </p:nvSpPr>
        <p:spPr>
          <a:xfrm flipH="1">
            <a:off x="3203848" y="0"/>
            <a:ext cx="4968552" cy="719137"/>
          </a:xfrm>
          <a:prstGeom prst="homePlate">
            <a:avLst/>
          </a:prstGeom>
          <a:solidFill>
            <a:srgbClr val="3FAE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БОЛЕЗНИ СОИ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то 1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63" y="3857625"/>
            <a:ext cx="2643187" cy="250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3857625"/>
            <a:ext cx="2484438" cy="250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день рождения 2006 0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2938" y="1214438"/>
            <a:ext cx="2143125" cy="235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Блок-схема: альтернативный процесс 11"/>
          <p:cNvSpPr/>
          <p:nvPr/>
        </p:nvSpPr>
        <p:spPr>
          <a:xfrm>
            <a:off x="285721" y="4648200"/>
            <a:ext cx="3000396" cy="919163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850" eaLnBrk="1" hangingPunct="1">
              <a:defRPr/>
            </a:pPr>
            <a:r>
              <a:rPr lang="ru-RU" sz="2000" b="1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Хлопковая совка </a:t>
            </a:r>
          </a:p>
          <a:p>
            <a:pPr indent="450850" algn="ctr" eaLnBrk="1" hangingPunct="1">
              <a:defRPr/>
            </a:pPr>
            <a:r>
              <a:rPr lang="ru-RU" sz="1400" dirty="0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 (</a:t>
            </a:r>
            <a:r>
              <a:rPr lang="en-US" sz="1400" i="1" dirty="0" err="1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Helicoverpa</a:t>
            </a:r>
            <a:r>
              <a:rPr lang="en-US" sz="1400" i="1" dirty="0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 </a:t>
            </a:r>
            <a:r>
              <a:rPr lang="en-US" sz="1400" i="1" dirty="0" err="1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armigera</a:t>
            </a:r>
            <a:r>
              <a:rPr lang="en-US" sz="1400" i="1" dirty="0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Hb</a:t>
            </a:r>
            <a:r>
              <a:rPr lang="ru-RU" sz="1400" dirty="0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.):</a:t>
            </a:r>
          </a:p>
          <a:p>
            <a:pPr indent="450850" algn="ctr" eaLnBrk="1" hangingPunct="1">
              <a:defRPr/>
            </a:pPr>
            <a:r>
              <a:rPr lang="ru-RU" sz="1400" dirty="0">
                <a:solidFill>
                  <a:srgbClr val="262626"/>
                </a:solidFill>
                <a:latin typeface="Cambria Math" pitchFamily="18" charset="0"/>
                <a:cs typeface="Arial" charset="0"/>
              </a:rPr>
              <a:t>а) бабочка; б) гусеница </a:t>
            </a:r>
          </a:p>
        </p:txBody>
      </p:sp>
      <p:sp>
        <p:nvSpPr>
          <p:cNvPr id="13" name="Заголовок 13"/>
          <p:cNvSpPr txBox="1">
            <a:spLocks/>
          </p:cNvSpPr>
          <p:nvPr/>
        </p:nvSpPr>
        <p:spPr bwMode="auto">
          <a:xfrm>
            <a:off x="2195513" y="142874"/>
            <a:ext cx="5376862" cy="642919"/>
          </a:xfrm>
          <a:prstGeom prst="flowChartAlternateProcess">
            <a:avLst/>
          </a:prstGeom>
          <a:solidFill>
            <a:srgbClr val="5FD448"/>
          </a:solidFill>
          <a:ln w="9525" cap="flat" cmpd="sng" algn="ctr">
            <a:solidFill>
              <a:schemeClr val="accent4">
                <a:shade val="48000"/>
                <a:satMod val="110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b="1" kern="0" dirty="0" smtClean="0">
                <a:solidFill>
                  <a:schemeClr val="bg1"/>
                </a:solidFill>
                <a:latin typeface="Cambria Math" pitchFamily="18" charset="0"/>
              </a:rPr>
              <a:t>Наиболее опасные вредители сои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 l="18883" t="10090" r="5549" b="24391"/>
          <a:stretch>
            <a:fillRect/>
          </a:stretch>
        </p:blipFill>
        <p:spPr bwMode="auto">
          <a:xfrm>
            <a:off x="5322647" y="979314"/>
            <a:ext cx="3766572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214282" y="1960563"/>
            <a:ext cx="2857520" cy="1259919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450850" eaLnBrk="1" hangingPunct="1">
              <a:defRPr/>
            </a:pPr>
            <a:r>
              <a:rPr lang="ru-RU" sz="2000" b="1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Акациевая огневка</a:t>
            </a:r>
            <a:r>
              <a:rPr lang="ru-RU" sz="2000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 </a:t>
            </a:r>
          </a:p>
          <a:p>
            <a:pPr indent="450850" eaLnBrk="1" hangingPunct="1">
              <a:defRPr/>
            </a:pPr>
            <a:r>
              <a:rPr lang="ru-RU" sz="1400" i="1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(</a:t>
            </a:r>
            <a:r>
              <a:rPr lang="ru-RU" sz="1400" i="1" dirty="0" err="1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Etiella</a:t>
            </a:r>
            <a:r>
              <a:rPr lang="ru-RU" sz="1400" i="1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 </a:t>
            </a:r>
            <a:r>
              <a:rPr lang="ru-RU" sz="1400" i="1" dirty="0" err="1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z</a:t>
            </a:r>
            <a:r>
              <a:rPr lang="en-US" sz="1400" i="1" dirty="0" err="1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i</a:t>
            </a:r>
            <a:r>
              <a:rPr lang="ru-RU" sz="1400" i="1" dirty="0" err="1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nckenella</a:t>
            </a:r>
            <a:r>
              <a:rPr lang="ru-RU" sz="1400" i="1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 </a:t>
            </a:r>
            <a:r>
              <a:rPr lang="ru-RU" sz="1400" dirty="0" err="1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Tr</a:t>
            </a:r>
            <a:r>
              <a:rPr lang="ru-RU" sz="1400" i="1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)</a:t>
            </a:r>
            <a:r>
              <a:rPr lang="ru-RU" sz="1400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: </a:t>
            </a:r>
          </a:p>
          <a:p>
            <a:pPr indent="450850" algn="ctr" eaLnBrk="1" hangingPunct="1">
              <a:defRPr/>
            </a:pPr>
            <a:r>
              <a:rPr lang="ru-RU" sz="1400" dirty="0">
                <a:solidFill>
                  <a:srgbClr val="404040"/>
                </a:solidFill>
                <a:latin typeface="Cambria Math" pitchFamily="18" charset="0"/>
                <a:cs typeface="Arial" charset="0"/>
              </a:rPr>
              <a:t>а) бабочка; б) гусеница 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323528" y="1502922"/>
            <a:ext cx="88204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3175">
                  <a:solidFill>
                    <a:srgbClr val="FF0000"/>
                  </a:solidFill>
                </a:ln>
                <a:solidFill>
                  <a:srgbClr val="0000CC"/>
                </a:solidFill>
                <a:latin typeface="Franklin Gothic Medium" pitchFamily="34" charset="0"/>
                <a:cs typeface="+mn-cs"/>
              </a:rPr>
              <a:t>Признаки поражения листьев растений паутинным клещом</a:t>
            </a:r>
          </a:p>
        </p:txBody>
      </p:sp>
      <p:pic>
        <p:nvPicPr>
          <p:cNvPr id="138243" name="Рисунок 2" descr="DSC00065.JPG"/>
          <p:cNvPicPr>
            <a:picLocks noChangeAspect="1"/>
          </p:cNvPicPr>
          <p:nvPr/>
        </p:nvPicPr>
        <p:blipFill>
          <a:blip r:embed="rId2"/>
          <a:srcRect l="25064" t="50456" r="25476" b="13356"/>
          <a:stretch>
            <a:fillRect/>
          </a:stretch>
        </p:blipFill>
        <p:spPr bwMode="auto">
          <a:xfrm>
            <a:off x="2627313" y="2987675"/>
            <a:ext cx="5761037" cy="3870325"/>
          </a:xfrm>
          <a:prstGeom prst="rect">
            <a:avLst/>
          </a:prstGeom>
          <a:noFill/>
          <a:ln w="41275" cap="sq">
            <a:solidFill>
              <a:srgbClr val="FFFFFF"/>
            </a:solidFill>
            <a:round/>
            <a:headEnd/>
            <a:tailEnd/>
          </a:ln>
        </p:spPr>
      </p:pic>
      <p:pic>
        <p:nvPicPr>
          <p:cNvPr id="138244" name="Рисунок 1" descr="DSC00064.JPG"/>
          <p:cNvPicPr>
            <a:picLocks noChangeAspect="1"/>
          </p:cNvPicPr>
          <p:nvPr/>
        </p:nvPicPr>
        <p:blipFill>
          <a:blip r:embed="rId3"/>
          <a:srcRect l="29167" t="20000" r="31038" b="49091"/>
          <a:stretch>
            <a:fillRect/>
          </a:stretch>
        </p:blipFill>
        <p:spPr bwMode="auto">
          <a:xfrm>
            <a:off x="88900" y="1889125"/>
            <a:ext cx="5076825" cy="3449638"/>
          </a:xfrm>
          <a:prstGeom prst="rect">
            <a:avLst/>
          </a:prstGeom>
          <a:noFill/>
          <a:ln w="41275" cap="sq">
            <a:solidFill>
              <a:srgbClr val="FFFFFF"/>
            </a:solidFill>
            <a:round/>
            <a:headEnd/>
            <a:tailEnd/>
          </a:ln>
        </p:spPr>
      </p:pic>
      <p:sp>
        <p:nvSpPr>
          <p:cNvPr id="6" name="Пятиугольник 5"/>
          <p:cNvSpPr/>
          <p:nvPr/>
        </p:nvSpPr>
        <p:spPr>
          <a:xfrm flipH="1">
            <a:off x="827585" y="188640"/>
            <a:ext cx="7560840" cy="980728"/>
          </a:xfrm>
          <a:prstGeom prst="homePlat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НАИБОЛЕЕ ОПАСНЫЕ ВРЕДИТЕЛИ СОИ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0" y="381000"/>
            <a:ext cx="9144000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3175">
                  <a:solidFill>
                    <a:srgbClr val="FF0000"/>
                  </a:solidFill>
                </a:ln>
                <a:solidFill>
                  <a:srgbClr val="0000CC"/>
                </a:solidFill>
                <a:latin typeface="Franklin Gothic Medium" pitchFamily="34" charset="0"/>
                <a:cs typeface="+mn-cs"/>
              </a:rPr>
              <a:t>Очаговое поражение посевов сои паутинным клещом</a:t>
            </a:r>
          </a:p>
        </p:txBody>
      </p:sp>
      <p:pic>
        <p:nvPicPr>
          <p:cNvPr id="139267" name="Рисунок 1"/>
          <p:cNvPicPr>
            <a:picLocks noChangeAspect="1"/>
          </p:cNvPicPr>
          <p:nvPr/>
        </p:nvPicPr>
        <p:blipFill>
          <a:blip r:embed="rId2"/>
          <a:srcRect l="3442" t="7262" b="54640"/>
          <a:stretch>
            <a:fillRect/>
          </a:stretch>
        </p:blipFill>
        <p:spPr bwMode="auto">
          <a:xfrm>
            <a:off x="0" y="3716338"/>
            <a:ext cx="91440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Рисунок 2"/>
          <p:cNvPicPr>
            <a:picLocks noChangeAspect="1"/>
          </p:cNvPicPr>
          <p:nvPr/>
        </p:nvPicPr>
        <p:blipFill>
          <a:blip r:embed="rId3"/>
          <a:srcRect t="18773" b="47627"/>
          <a:stretch>
            <a:fillRect/>
          </a:stretch>
        </p:blipFill>
        <p:spPr bwMode="auto">
          <a:xfrm>
            <a:off x="0" y="1268413"/>
            <a:ext cx="91440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AutoShape 3"/>
          <p:cNvSpPr>
            <a:spLocks noChangeArrowheads="1"/>
          </p:cNvSpPr>
          <p:nvPr/>
        </p:nvSpPr>
        <p:spPr bwMode="auto">
          <a:xfrm>
            <a:off x="428596" y="785794"/>
            <a:ext cx="8569325" cy="5256213"/>
          </a:xfrm>
          <a:prstGeom prst="roundRect">
            <a:avLst>
              <a:gd name="adj" fmla="val 16667"/>
            </a:avLst>
          </a:prstGeom>
          <a:solidFill>
            <a:srgbClr val="FFCC00">
              <a:alpha val="85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30000"/>
              </a:lnSpc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</a:t>
            </a:r>
            <a:r>
              <a:rPr lang="ru-RU" sz="2400" b="1" u="sng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Особенности  соевого </a:t>
            </a:r>
            <a:r>
              <a:rPr lang="ru-RU" sz="2400" b="1" u="sng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белка</a:t>
            </a:r>
            <a:r>
              <a:rPr lang="ru-RU" sz="3200" b="1" u="sng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:</a:t>
            </a:r>
            <a:endParaRPr lang="ru-RU" sz="3200" b="1" u="sng" dirty="0">
              <a:solidFill>
                <a:srgbClr val="0000CC"/>
              </a:solidFill>
              <a:latin typeface="Verdana" pitchFamily="34" charset="0"/>
              <a:cs typeface="Arial" charset="0"/>
            </a:endParaRPr>
          </a:p>
          <a:p>
            <a:pPr>
              <a:lnSpc>
                <a:spcPct val="130000"/>
              </a:lnSpc>
              <a:defRPr/>
            </a:pPr>
            <a:r>
              <a:rPr lang="ru-RU" b="1" dirty="0" smtClean="0">
                <a:solidFill>
                  <a:srgbClr val="0000CC"/>
                </a:solidFill>
                <a:latin typeface="Verdana" pitchFamily="34" charset="0"/>
              </a:rPr>
              <a:t>Наряду с </a:t>
            </a:r>
            <a:r>
              <a:rPr lang="ru-RU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высокой кормовой </a:t>
            </a:r>
            <a:r>
              <a:rPr lang="ru-RU" b="1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и питательная </a:t>
            </a:r>
            <a:r>
              <a:rPr lang="ru-RU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ценностью,</a:t>
            </a:r>
          </a:p>
          <a:p>
            <a:pPr>
              <a:lnSpc>
                <a:spcPct val="130000"/>
              </a:lnSpc>
              <a:defRPr/>
            </a:pPr>
            <a:r>
              <a:rPr lang="ru-RU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  широким спектром использования</a:t>
            </a:r>
            <a:r>
              <a:rPr lang="ru-RU" b="1" dirty="0" smtClean="0">
                <a:solidFill>
                  <a:srgbClr val="0000CC"/>
                </a:solidFill>
                <a:latin typeface="Verdana" pitchFamily="34" charset="0"/>
              </a:rPr>
              <a:t>,</a:t>
            </a:r>
            <a:endParaRPr lang="ru-RU" b="1" dirty="0">
              <a:solidFill>
                <a:srgbClr val="0000CC"/>
              </a:solidFill>
              <a:latin typeface="Verdana" pitchFamily="34" charset="0"/>
              <a:cs typeface="Arial" charset="0"/>
            </a:endParaRPr>
          </a:p>
          <a:p>
            <a:pPr>
              <a:lnSpc>
                <a:spcPct val="130000"/>
              </a:lnSpc>
              <a:defRPr/>
            </a:pPr>
            <a:r>
              <a:rPr lang="ru-RU" sz="2400" b="1" dirty="0" smtClean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:</a:t>
            </a:r>
            <a:r>
              <a:rPr lang="ru-RU" sz="2400" b="1" dirty="0" smtClean="0">
                <a:solidFill>
                  <a:srgbClr val="0000CC"/>
                </a:solidFill>
                <a:latin typeface="Verdana" pitchFamily="34" charset="0"/>
              </a:rPr>
              <a:t> Себестоимость</a:t>
            </a:r>
            <a:endParaRPr lang="ru-RU" sz="2400" b="1" dirty="0">
              <a:solidFill>
                <a:srgbClr val="0000CC"/>
              </a:solidFill>
              <a:latin typeface="Verdana" pitchFamily="34" charset="0"/>
              <a:cs typeface="Arial" charset="0"/>
            </a:endParaRPr>
          </a:p>
          <a:p>
            <a:pPr>
              <a:lnSpc>
                <a:spcPct val="130000"/>
              </a:lnSpc>
              <a:defRPr/>
            </a:pPr>
            <a:r>
              <a:rPr lang="ru-RU" b="1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    - в 2 раза ниже белка пшеницы;</a:t>
            </a:r>
          </a:p>
          <a:p>
            <a:pPr>
              <a:lnSpc>
                <a:spcPct val="130000"/>
              </a:lnSpc>
              <a:defRPr/>
            </a:pPr>
            <a:r>
              <a:rPr lang="ru-RU" b="1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    - в 1,2-1,5 раза ниже других масличных </a:t>
            </a:r>
          </a:p>
          <a:p>
            <a:pPr>
              <a:lnSpc>
                <a:spcPct val="130000"/>
              </a:lnSpc>
              <a:defRPr/>
            </a:pPr>
            <a:r>
              <a:rPr lang="ru-RU" b="1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      и зернобобовых культур</a:t>
            </a:r>
          </a:p>
          <a:p>
            <a:pPr>
              <a:lnSpc>
                <a:spcPct val="130000"/>
              </a:lnSpc>
              <a:defRPr/>
            </a:pPr>
            <a:r>
              <a:rPr lang="ru-RU" b="1" dirty="0">
                <a:solidFill>
                  <a:srgbClr val="0000CC"/>
                </a:solidFill>
                <a:latin typeface="Verdana" pitchFamily="34" charset="0"/>
                <a:cs typeface="Arial" charset="0"/>
              </a:rPr>
              <a:t>    - в 20 раз ниже животных белков.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285728"/>
            <a:ext cx="4714908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b="1" dirty="0" smtClean="0">
                <a:solidFill>
                  <a:srgbClr val="0000CC"/>
                </a:solidFill>
                <a:latin typeface="Verdana" pitchFamily="34" charset="0"/>
              </a:rPr>
              <a:t>4 –Низкая себестоимость .</a:t>
            </a:r>
            <a:endParaRPr lang="ru-RU" altLang="ru-RU" b="1" dirty="0">
              <a:solidFill>
                <a:srgbClr val="0000CC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Фото-Видео с Нокии\Фото с Нокии окт. 2017\Комбайны\WP_20170914_008.jpg"/>
          <p:cNvPicPr>
            <a:picLocks noChangeAspect="1" noChangeArrowheads="1"/>
          </p:cNvPicPr>
          <p:nvPr/>
        </p:nvPicPr>
        <p:blipFill>
          <a:blip r:embed="rId2"/>
          <a:srcRect l="5882" t="25326" r="47132" b="44567"/>
          <a:stretch>
            <a:fillRect/>
          </a:stretch>
        </p:blipFill>
        <p:spPr bwMode="auto">
          <a:xfrm>
            <a:off x="1214414" y="3000372"/>
            <a:ext cx="7712388" cy="3062014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924426" y="1035050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 altLang="ru-RU" b="1">
              <a:solidFill>
                <a:srgbClr val="0000CC"/>
              </a:solidFill>
              <a:latin typeface="Verdana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00113" y="908050"/>
            <a:ext cx="7729537" cy="3139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Tx/>
              <a:buAutoNum type="arabicPeriod"/>
            </a:pPr>
            <a:r>
              <a:rPr lang="ru-RU" altLang="ru-RU" i="1" dirty="0">
                <a:latin typeface="Franklin Gothic Medium" pitchFamily="34" charset="0"/>
              </a:rPr>
              <a:t>Способ уборки </a:t>
            </a:r>
            <a:r>
              <a:rPr lang="ru-RU" altLang="ru-RU" sz="2000" dirty="0">
                <a:latin typeface="Franklin Gothic Medium" pitchFamily="34" charset="0"/>
              </a:rPr>
              <a:t>– </a:t>
            </a:r>
            <a:r>
              <a:rPr lang="ru-RU" altLang="ru-RU" sz="2000" dirty="0">
                <a:solidFill>
                  <a:srgbClr val="CC0066"/>
                </a:solidFill>
                <a:latin typeface="Franklin Gothic Medium" pitchFamily="34" charset="0"/>
              </a:rPr>
              <a:t>однофазный</a:t>
            </a:r>
            <a:r>
              <a:rPr lang="ru-RU" altLang="ru-RU" sz="2000" dirty="0">
                <a:solidFill>
                  <a:srgbClr val="0000DE"/>
                </a:solidFill>
                <a:latin typeface="Franklin Gothic Medium" pitchFamily="34" charset="0"/>
              </a:rPr>
              <a:t> </a:t>
            </a:r>
            <a:r>
              <a:rPr lang="ru-RU" altLang="ru-RU" sz="1600" i="1" dirty="0">
                <a:latin typeface="Franklin Gothic Medium" pitchFamily="34" charset="0"/>
              </a:rPr>
              <a:t>(прямое </a:t>
            </a:r>
            <a:r>
              <a:rPr lang="ru-RU" altLang="ru-RU" sz="1600" i="1" dirty="0" err="1">
                <a:latin typeface="Franklin Gothic Medium" pitchFamily="34" charset="0"/>
              </a:rPr>
              <a:t>комбайнирование</a:t>
            </a:r>
            <a:r>
              <a:rPr lang="ru-RU" altLang="ru-RU" sz="1600" i="1" dirty="0">
                <a:latin typeface="Franklin Gothic Medium" pitchFamily="34" charset="0"/>
              </a:rPr>
              <a:t>)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altLang="ru-RU" i="1" dirty="0">
                <a:latin typeface="Franklin Gothic Medium" pitchFamily="34" charset="0"/>
              </a:rPr>
              <a:t>Оптимальный срок уборки –</a:t>
            </a:r>
            <a:r>
              <a:rPr lang="ru-RU" altLang="ru-RU" sz="2000" i="1" dirty="0">
                <a:solidFill>
                  <a:srgbClr val="0000DE"/>
                </a:solidFill>
                <a:latin typeface="Franklin Gothic Medium" pitchFamily="34" charset="0"/>
              </a:rPr>
              <a:t> </a:t>
            </a:r>
            <a:r>
              <a:rPr lang="ru-RU" altLang="ru-RU" sz="2000" dirty="0">
                <a:latin typeface="Franklin Gothic Medium" pitchFamily="34" charset="0"/>
              </a:rPr>
              <a:t>при влажность семян – </a:t>
            </a:r>
            <a:r>
              <a:rPr lang="ru-RU" altLang="ru-RU" sz="2000" dirty="0">
                <a:solidFill>
                  <a:srgbClr val="CC0066"/>
                </a:solidFill>
                <a:latin typeface="Franklin Gothic Medium" pitchFamily="34" charset="0"/>
              </a:rPr>
              <a:t>14 % и ниже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altLang="ru-RU" i="1" dirty="0">
                <a:latin typeface="Franklin Gothic Medium" pitchFamily="34" charset="0"/>
              </a:rPr>
              <a:t>Основные регулировки комбайна:</a:t>
            </a:r>
          </a:p>
          <a:p>
            <a:pPr marL="342900" indent="-342900" eaLnBrk="1" hangingPunct="1"/>
            <a:r>
              <a:rPr lang="ru-RU" altLang="ru-RU" sz="2000" i="1" dirty="0">
                <a:solidFill>
                  <a:srgbClr val="0000DE"/>
                </a:solidFill>
                <a:latin typeface="Franklin Gothic Medium" pitchFamily="34" charset="0"/>
              </a:rPr>
              <a:t>       </a:t>
            </a:r>
            <a:r>
              <a:rPr lang="ru-RU" altLang="ru-RU" i="1" dirty="0">
                <a:latin typeface="Franklin Gothic Medium" pitchFamily="34" charset="0"/>
              </a:rPr>
              <a:t>- обороты барабана    –</a:t>
            </a:r>
            <a:r>
              <a:rPr lang="ru-RU" altLang="ru-RU" sz="2000" i="1" dirty="0">
                <a:solidFill>
                  <a:srgbClr val="0000DE"/>
                </a:solidFill>
                <a:latin typeface="Franklin Gothic Medium" pitchFamily="34" charset="0"/>
              </a:rPr>
              <a:t> </a:t>
            </a:r>
            <a:r>
              <a:rPr lang="ru-RU" altLang="ru-RU" sz="2000" dirty="0">
                <a:solidFill>
                  <a:srgbClr val="002060"/>
                </a:solidFill>
                <a:latin typeface="Franklin Gothic Medium" pitchFamily="34" charset="0"/>
              </a:rPr>
              <a:t>400-500 в мин.</a:t>
            </a:r>
          </a:p>
          <a:p>
            <a:pPr marL="342900" indent="-342900" eaLnBrk="1" hangingPunct="1"/>
            <a:r>
              <a:rPr lang="ru-RU" altLang="ru-RU" i="1" dirty="0">
                <a:latin typeface="Franklin Gothic Medium" pitchFamily="34" charset="0"/>
              </a:rPr>
              <a:t>       - высота среза жатки   – </a:t>
            </a:r>
            <a:r>
              <a:rPr lang="ru-RU" altLang="ru-RU" sz="2000" dirty="0">
                <a:latin typeface="Franklin Gothic Medium" pitchFamily="34" charset="0"/>
              </a:rPr>
              <a:t>10-12 см</a:t>
            </a:r>
          </a:p>
          <a:p>
            <a:pPr marL="342900" indent="-342900" eaLnBrk="1" hangingPunct="1"/>
            <a:r>
              <a:rPr lang="ru-RU" altLang="ru-RU" i="1" dirty="0" smtClean="0">
                <a:latin typeface="Franklin Gothic Medium" pitchFamily="34" charset="0"/>
              </a:rPr>
              <a:t>	  - </a:t>
            </a:r>
            <a:r>
              <a:rPr lang="ru-RU" altLang="ru-RU" i="1" dirty="0">
                <a:latin typeface="Franklin Gothic Medium" pitchFamily="34" charset="0"/>
              </a:rPr>
              <a:t>зазоры в барабане  - </a:t>
            </a:r>
            <a:r>
              <a:rPr lang="ru-RU" altLang="ru-RU" sz="2000" dirty="0">
                <a:latin typeface="Franklin Gothic Medium" pitchFamily="34" charset="0"/>
              </a:rPr>
              <a:t>на входе    – 36-40 мм </a:t>
            </a:r>
          </a:p>
          <a:p>
            <a:pPr marL="342900" indent="-342900" eaLnBrk="1" hangingPunct="1"/>
            <a:r>
              <a:rPr lang="ru-RU" altLang="ru-RU" sz="2000" dirty="0">
                <a:solidFill>
                  <a:srgbClr val="0000DE"/>
                </a:solidFill>
                <a:latin typeface="Franklin Gothic Medium" pitchFamily="34" charset="0"/>
              </a:rPr>
              <a:t>                                           </a:t>
            </a:r>
            <a:r>
              <a:rPr lang="ru-RU" altLang="ru-RU" sz="2000" dirty="0">
                <a:latin typeface="Franklin Gothic Medium" pitchFamily="34" charset="0"/>
              </a:rPr>
              <a:t>на выходе – 10-12 мм </a:t>
            </a:r>
          </a:p>
          <a:p>
            <a:pPr marL="342900" indent="-342900" eaLnBrk="1" hangingPunct="1"/>
            <a:r>
              <a:rPr lang="ru-RU" altLang="ru-RU" sz="2000" i="1" dirty="0">
                <a:solidFill>
                  <a:srgbClr val="0000DE"/>
                </a:solidFill>
                <a:latin typeface="Franklin Gothic Medium" pitchFamily="34" charset="0"/>
              </a:rPr>
              <a:t>       </a:t>
            </a:r>
            <a:r>
              <a:rPr lang="ru-RU" altLang="ru-RU" i="1" dirty="0">
                <a:latin typeface="Franklin Gothic Medium" pitchFamily="34" charset="0"/>
              </a:rPr>
              <a:t>- потери семян        – </a:t>
            </a:r>
            <a:r>
              <a:rPr lang="ru-RU" altLang="ru-RU" sz="2000" dirty="0">
                <a:latin typeface="Franklin Gothic Medium" pitchFamily="34" charset="0"/>
              </a:rPr>
              <a:t>не более 3 %</a:t>
            </a:r>
          </a:p>
          <a:p>
            <a:pPr marL="342900" indent="-342900" eaLnBrk="1" hangingPunct="1"/>
            <a:r>
              <a:rPr lang="ru-RU" altLang="ru-RU" i="1" dirty="0">
                <a:latin typeface="Franklin Gothic Medium" pitchFamily="34" charset="0"/>
              </a:rPr>
              <a:t>       - сорность вороха    – </a:t>
            </a:r>
            <a:r>
              <a:rPr lang="ru-RU" altLang="ru-RU" sz="2000" dirty="0">
                <a:latin typeface="Franklin Gothic Medium" pitchFamily="34" charset="0"/>
              </a:rPr>
              <a:t>не более 5 %</a:t>
            </a:r>
          </a:p>
          <a:p>
            <a:pPr marL="342900" indent="-342900" eaLnBrk="1" hangingPunct="1"/>
            <a:r>
              <a:rPr lang="ru-RU" altLang="ru-RU" sz="2000" dirty="0">
                <a:solidFill>
                  <a:srgbClr val="0000DE"/>
                </a:solidFill>
                <a:latin typeface="Franklin Gothic Medium" pitchFamily="34" charset="0"/>
              </a:rPr>
              <a:t>       </a:t>
            </a:r>
            <a:r>
              <a:rPr lang="ru-RU" altLang="ru-RU" i="1" dirty="0">
                <a:latin typeface="Franklin Gothic Medium" pitchFamily="34" charset="0"/>
              </a:rPr>
              <a:t>- дробление семян  – </a:t>
            </a:r>
            <a:r>
              <a:rPr lang="ru-RU" altLang="ru-RU" sz="2000" dirty="0">
                <a:latin typeface="Franklin Gothic Medium" pitchFamily="34" charset="0"/>
              </a:rPr>
              <a:t>не более 2,5 %</a:t>
            </a:r>
          </a:p>
        </p:txBody>
      </p:sp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500034" y="6000768"/>
            <a:ext cx="6461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Неправильные регулировки комбайна приводят к потерям до 15-25 % урожая</a:t>
            </a:r>
            <a:endParaRPr lang="ru-RU" altLang="ru-RU" sz="16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58A47CFE-1094-4C2B-A753-D480ADBC2DAA}"/>
              </a:ext>
            </a:extLst>
          </p:cNvPr>
          <p:cNvSpPr txBox="1">
            <a:spLocks/>
          </p:cNvSpPr>
          <p:nvPr/>
        </p:nvSpPr>
        <p:spPr bwMode="auto">
          <a:xfrm>
            <a:off x="3771900" y="0"/>
            <a:ext cx="5372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r" eaLnBrk="1" hangingPunct="1"/>
            <a:r>
              <a:rPr lang="ru-RU" altLang="ru-RU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Уборка урожая сои</a:t>
            </a:r>
            <a:endParaRPr lang="ru-RU" alt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с одним скругленным углом 9">
            <a:extLst>
              <a:ext uri="{FF2B5EF4-FFF2-40B4-BE49-F238E27FC236}">
                <a16:creationId xmlns="" xmlns:a16="http://schemas.microsoft.com/office/drawing/2014/main" id="{2C8EC97F-8A01-4C7C-B6A9-3F901E2D2885}"/>
              </a:ext>
            </a:extLst>
          </p:cNvPr>
          <p:cNvSpPr/>
          <p:nvPr/>
        </p:nvSpPr>
        <p:spPr>
          <a:xfrm flipH="1">
            <a:off x="8784432" y="6548438"/>
            <a:ext cx="359569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56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69000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0"/>
            <a:ext cx="8643938" cy="14763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Franklin Gothic Demi" pitchFamily="34" charset="0"/>
                <a:ea typeface="+mn-ea"/>
                <a:cs typeface="+mn-cs"/>
              </a:rPr>
              <a:t>Экономика  производства  сои в Краснодарском крае по группам хозяйств в зависимости от урожайности </a:t>
            </a:r>
            <a:br>
              <a:rPr lang="ru-RU" sz="2400" b="1" dirty="0" smtClean="0">
                <a:solidFill>
                  <a:srgbClr val="002060"/>
                </a:solidFill>
                <a:latin typeface="Franklin Gothic Demi" pitchFamily="34" charset="0"/>
                <a:ea typeface="+mn-ea"/>
                <a:cs typeface="+mn-cs"/>
              </a:rPr>
            </a:br>
            <a:r>
              <a:rPr lang="ru-RU" sz="2000" b="1" dirty="0" smtClean="0">
                <a:solidFill>
                  <a:srgbClr val="002060"/>
                </a:solidFill>
                <a:latin typeface="Franklin Gothic Demi" pitchFamily="34" charset="0"/>
                <a:ea typeface="+mn-ea"/>
                <a:cs typeface="+mn-cs"/>
              </a:rPr>
              <a:t>(данные ВНИИМК по </a:t>
            </a:r>
            <a:r>
              <a:rPr lang="ru-RU" sz="2000" b="1" dirty="0" err="1" smtClean="0">
                <a:solidFill>
                  <a:srgbClr val="002060"/>
                </a:solidFill>
                <a:latin typeface="Franklin Gothic Demi" pitchFamily="34" charset="0"/>
                <a:ea typeface="+mn-ea"/>
                <a:cs typeface="+mn-cs"/>
              </a:rPr>
              <a:t>агроотчётам</a:t>
            </a:r>
            <a:r>
              <a:rPr lang="ru-RU" sz="2000" b="1" dirty="0" smtClean="0">
                <a:solidFill>
                  <a:srgbClr val="002060"/>
                </a:solidFill>
                <a:latin typeface="Franklin Gothic Demi" pitchFamily="34" charset="0"/>
                <a:ea typeface="+mn-ea"/>
                <a:cs typeface="+mn-cs"/>
              </a:rPr>
              <a:t> хозяйств за 2017 г.) </a:t>
            </a:r>
            <a:endParaRPr lang="ru-RU" sz="2000" b="1" dirty="0">
              <a:solidFill>
                <a:srgbClr val="002060"/>
              </a:solidFill>
              <a:latin typeface="Verdana" pitchFamily="34" charset="0"/>
            </a:endParaRPr>
          </a:p>
        </p:txBody>
      </p:sp>
      <p:graphicFrame>
        <p:nvGraphicFramePr>
          <p:cNvPr id="109571" name="Group 3"/>
          <p:cNvGraphicFramePr>
            <a:graphicFrameLocks noGrp="1"/>
          </p:cNvGraphicFramePr>
          <p:nvPr>
            <p:ph type="tbl" idx="1"/>
          </p:nvPr>
        </p:nvGraphicFramePr>
        <p:xfrm>
          <a:off x="214311" y="1428735"/>
          <a:ext cx="8572530" cy="4643472"/>
        </p:xfrm>
        <a:graphic>
          <a:graphicData uri="http://schemas.openxmlformats.org/drawingml/2006/table">
            <a:tbl>
              <a:tblPr/>
              <a:tblGrid>
                <a:gridCol w="5143507"/>
                <a:gridCol w="1214446"/>
                <a:gridCol w="1143008"/>
                <a:gridCol w="1071569"/>
              </a:tblGrid>
              <a:tr h="773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</a:rPr>
                        <a:t>Урожайность, т/га</a:t>
                      </a:r>
                    </a:p>
                  </a:txBody>
                  <a:tcPr marL="179999" marR="18000" marT="46800" marB="46800"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</a:rPr>
                        <a:t>1,5</a:t>
                      </a:r>
                    </a:p>
                  </a:txBody>
                  <a:tcPr marL="18000" marR="18000" marT="46800" marB="46800"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</a:rPr>
                        <a:t>2,0</a:t>
                      </a:r>
                    </a:p>
                  </a:txBody>
                  <a:tcPr marL="18000" marR="18000" marT="46800" marB="46800"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</a:rPr>
                        <a:t>2,5</a:t>
                      </a:r>
                    </a:p>
                  </a:txBody>
                  <a:tcPr marL="18000" marR="18000" marT="46800" marB="46800"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3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</a:rPr>
                        <a:t>Стоимость продукции с 1 га, руб.  (при средней цене 24 000 руб./т)</a:t>
                      </a:r>
                    </a:p>
                  </a:txBody>
                  <a:tcPr marL="179999"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36000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48000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60000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3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</a:rPr>
                        <a:t>Прямые производственные затраты 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</a:rPr>
                        <a:t>(без общехозяйственных расходов)</a:t>
                      </a: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</a:rPr>
                        <a:t> , руб./га,</a:t>
                      </a:r>
                    </a:p>
                  </a:txBody>
                  <a:tcPr marL="179999"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b="1" kern="1200" dirty="0" smtClean="0">
                          <a:solidFill>
                            <a:srgbClr val="990033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21677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b="1" kern="1200" dirty="0" smtClean="0">
                          <a:solidFill>
                            <a:srgbClr val="990033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27978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b="1" kern="1200" dirty="0" smtClean="0">
                          <a:solidFill>
                            <a:srgbClr val="990033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33987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3912">
                <a:tc>
                  <a:txBody>
                    <a:bodyPr/>
                    <a:lstStyle/>
                    <a:p>
                      <a:pPr algn="r"/>
                      <a:r>
                        <a:rPr kumimoji="0" lang="ru-RU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в т.ч. </a:t>
                      </a:r>
                      <a:r>
                        <a:rPr kumimoji="0" lang="ru-RU" sz="2000" b="1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агрохимикаты</a:t>
                      </a:r>
                      <a:r>
                        <a:rPr kumimoji="0" lang="ru-RU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 (удобрения, СЗР)</a:t>
                      </a:r>
                    </a:p>
                  </a:txBody>
                  <a:tcPr marL="179999"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4433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10734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16743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3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</a:rPr>
                        <a:t>Условный чистый доход, руб./га</a:t>
                      </a:r>
                    </a:p>
                  </a:txBody>
                  <a:tcPr marL="179999"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b="1" kern="1200" dirty="0" smtClean="0">
                          <a:solidFill>
                            <a:srgbClr val="990033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14323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b="1" kern="1200" dirty="0" smtClean="0">
                          <a:solidFill>
                            <a:srgbClr val="990033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20022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b="1" kern="1200" dirty="0" smtClean="0">
                          <a:solidFill>
                            <a:srgbClr val="990033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26013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3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Уровень рентабельности, %</a:t>
                      </a:r>
                    </a:p>
                  </a:txBody>
                  <a:tcPr marL="179999"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Franklin Gothic Medium" pitchFamily="34" charset="0"/>
                        </a:rPr>
                        <a:t>66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Franklin Gothic Medium" pitchFamily="34" charset="0"/>
                        </a:rPr>
                        <a:t>72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Franklin Gothic Medium" pitchFamily="34" charset="0"/>
                        </a:rPr>
                        <a:t>77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Соя\Desktop\Безимени-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4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54189"/>
            <a:ext cx="9144000" cy="787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7"/>
          <p:cNvSpPr>
            <a:spLocks noChangeArrowheads="1"/>
          </p:cNvSpPr>
          <p:nvPr/>
        </p:nvSpPr>
        <p:spPr bwMode="auto">
          <a:xfrm>
            <a:off x="1331913" y="260350"/>
            <a:ext cx="7632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Федеральное государственное бюджетное научное учреждение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«Всероссийский научно-исследовательский институт масличных культур имени В. С. Пустовойта»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3" y="185738"/>
            <a:ext cx="9461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589240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Тел.: </a:t>
            </a:r>
            <a:r>
              <a:rPr lang="ru-RU" alt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(861) </a:t>
            </a:r>
            <a:r>
              <a:rPr lang="ru-RU" alt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275-74-94;  275-72-55;  275-78-45</a:t>
            </a:r>
            <a:endParaRPr lang="ru-RU" alt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alt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Факс: (861) </a:t>
            </a:r>
            <a:r>
              <a:rPr lang="ru-RU" alt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254-27-80;  259-15-14</a:t>
            </a:r>
            <a:endParaRPr lang="ru-RU" alt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alt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Сайт: </a:t>
            </a:r>
            <a:r>
              <a:rPr lang="en-US" alt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www.vniimk.ru</a:t>
            </a:r>
            <a:endParaRPr lang="ru-RU" alt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alt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</a:t>
            </a:r>
            <a:r>
              <a:rPr lang="ru-RU" altLang="ru-RU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mail</a:t>
            </a:r>
            <a:r>
              <a:rPr lang="ru-RU" alt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 </a:t>
            </a:r>
            <a:r>
              <a:rPr lang="en-US" alt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vniimk@vniimk.ru</a:t>
            </a:r>
            <a:r>
              <a:rPr lang="ru-RU" alt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soya</a:t>
            </a:r>
            <a:r>
              <a:rPr lang="ru-RU" alt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US" altLang="ru-RU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vniimk</a:t>
            </a:r>
            <a:r>
              <a:rPr lang="ru-RU" alt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ru-RU" altLang="ru-RU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</a:t>
            </a:r>
            <a:endParaRPr lang="ru-RU" alt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217613" y="2844800"/>
            <a:ext cx="680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3600" b="1" dirty="0">
                <a:solidFill>
                  <a:schemeClr val="bg1"/>
                </a:solidFill>
                <a:latin typeface="Verdana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22701622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838200" y="642938"/>
            <a:ext cx="838835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altLang="ru-RU" sz="3200" b="1" dirty="0">
                <a:latin typeface="Verdana" pitchFamily="34" charset="0"/>
              </a:rPr>
              <a:t>Значение сбалансированности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3200" b="1" dirty="0">
                <a:latin typeface="Verdana" pitchFamily="34" charset="0"/>
              </a:rPr>
              <a:t>кормов соевым белком: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54088" y="2500313"/>
            <a:ext cx="79406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ru-RU" altLang="ru-RU" sz="2800" dirty="0">
                <a:latin typeface="Verdana" pitchFamily="34" charset="0"/>
              </a:rPr>
              <a:t> </a:t>
            </a:r>
            <a:r>
              <a:rPr lang="ru-RU" altLang="ru-RU" sz="2800" b="1" dirty="0">
                <a:latin typeface="Verdana" pitchFamily="34" charset="0"/>
              </a:rPr>
              <a:t>продуктивность животных и птицы </a:t>
            </a:r>
          </a:p>
          <a:p>
            <a:pPr eaLnBrk="1" hangingPunct="1"/>
            <a:r>
              <a:rPr lang="ru-RU" altLang="ru-RU" sz="2800" b="1" dirty="0">
                <a:latin typeface="Verdana" pitchFamily="34" charset="0"/>
              </a:rPr>
              <a:t>   повышается на 15-20 %;</a:t>
            </a:r>
          </a:p>
          <a:p>
            <a:pPr eaLnBrk="1" hangingPunct="1"/>
            <a:endParaRPr lang="ru-RU" altLang="ru-RU" sz="2800" b="1" dirty="0">
              <a:latin typeface="Verdana" pitchFamily="34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sz="2800" b="1" dirty="0">
                <a:latin typeface="Verdana" pitchFamily="34" charset="0"/>
              </a:rPr>
              <a:t>  расход кормов на единицу </a:t>
            </a:r>
            <a:r>
              <a:rPr lang="ru-RU" altLang="ru-RU" sz="2800" b="1" dirty="0" err="1">
                <a:latin typeface="Verdana" pitchFamily="34" charset="0"/>
              </a:rPr>
              <a:t>продук</a:t>
            </a:r>
            <a:r>
              <a:rPr lang="ru-RU" altLang="ru-RU" sz="2800" b="1" dirty="0">
                <a:latin typeface="Verdana" pitchFamily="34" charset="0"/>
              </a:rPr>
              <a:t>-</a:t>
            </a:r>
          </a:p>
          <a:p>
            <a:pPr eaLnBrk="1" hangingPunct="1"/>
            <a:r>
              <a:rPr lang="ru-RU" altLang="ru-RU" sz="2800" b="1" dirty="0">
                <a:latin typeface="Verdana" pitchFamily="34" charset="0"/>
              </a:rPr>
              <a:t>    </a:t>
            </a:r>
            <a:r>
              <a:rPr lang="ru-RU" altLang="ru-RU" sz="2800" b="1" dirty="0" err="1">
                <a:latin typeface="Verdana" pitchFamily="34" charset="0"/>
              </a:rPr>
              <a:t>ции</a:t>
            </a:r>
            <a:r>
              <a:rPr lang="ru-RU" altLang="ru-RU" sz="2800" b="1" dirty="0">
                <a:latin typeface="Verdana" pitchFamily="34" charset="0"/>
              </a:rPr>
              <a:t> снижается в 1,5-2,0 раза</a:t>
            </a:r>
            <a:r>
              <a:rPr lang="ru-RU" altLang="ru-RU" sz="2800" dirty="0">
                <a:latin typeface="Verdana" pitchFamily="34" charset="0"/>
              </a:rPr>
              <a:t>.</a:t>
            </a:r>
          </a:p>
          <a:p>
            <a:pPr eaLnBrk="1" hangingPunct="1"/>
            <a:endParaRPr lang="ru-RU" altLang="ru-RU" sz="2800" dirty="0">
              <a:latin typeface="Verdana" pitchFamily="34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700088" y="1920875"/>
            <a:ext cx="8448675" cy="698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 flipV="1">
            <a:off x="6516688" y="5734050"/>
            <a:ext cx="2627312" cy="698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-3175" y="30163"/>
            <a:ext cx="431800" cy="6858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561975" y="3175"/>
            <a:ext cx="142875" cy="6858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142976" y="214290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Динамика рыночных цен на бобы соевые </a:t>
            </a:r>
          </a:p>
          <a:p>
            <a:pPr algn="ctr"/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и семена подсолнечника в Краснодарском крае</a:t>
            </a:r>
          </a:p>
          <a:p>
            <a:pPr algn="ctr"/>
            <a:r>
              <a:rPr lang="ru-RU" altLang="ru-RU" sz="1600" b="1" dirty="0" smtClean="0">
                <a:solidFill>
                  <a:srgbClr val="0000CC"/>
                </a:solidFill>
                <a:latin typeface="Verdana" pitchFamily="34" charset="0"/>
              </a:rPr>
              <a:t>по годам</a:t>
            </a:r>
            <a:endParaRPr lang="ru-RU" altLang="ru-RU" sz="1400" dirty="0" smtClean="0">
              <a:solidFill>
                <a:srgbClr val="0000CC"/>
              </a:solidFill>
              <a:latin typeface="Verdana" pitchFamily="34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642910" y="1000108"/>
          <a:ext cx="7929618" cy="486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929586" y="5214950"/>
            <a:ext cx="1000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smtClean="0">
                <a:latin typeface="Verdana" pitchFamily="34" charset="0"/>
              </a:rPr>
              <a:t>годы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571480"/>
            <a:ext cx="430887" cy="1500198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ru-RU" altLang="ru-RU" sz="1600" dirty="0" smtClean="0">
                <a:latin typeface="Verdana" pitchFamily="34" charset="0"/>
              </a:rPr>
              <a:t>тыс.руб./т  </a:t>
            </a:r>
          </a:p>
        </p:txBody>
      </p:sp>
    </p:spTree>
    <p:extLst>
      <p:ext uri="{BB962C8B-B14F-4D97-AF65-F5344CB8AC3E}">
        <p14:creationId xmlns:p14="http://schemas.microsoft.com/office/powerpoint/2010/main" xmlns="" val="3553764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Объект 2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00174"/>
            <a:ext cx="7745413" cy="5357826"/>
          </a:xfrm>
        </p:spPr>
      </p:pic>
      <p:sp>
        <p:nvSpPr>
          <p:cNvPr id="4" name="Прямоугольник 3"/>
          <p:cNvSpPr/>
          <p:nvPr/>
        </p:nvSpPr>
        <p:spPr>
          <a:xfrm>
            <a:off x="8572528" y="0"/>
            <a:ext cx="125438" cy="629441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24875" y="142852"/>
            <a:ext cx="619125" cy="504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Более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4 000</a:t>
            </a:r>
            <a:endParaRPr lang="ru-RU" sz="1200" b="1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7715272" y="6286520"/>
            <a:ext cx="28575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2015 </a:t>
            </a:r>
            <a:endParaRPr lang="ru-RU" sz="11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29190" y="571480"/>
            <a:ext cx="500062" cy="601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215338" y="214290"/>
            <a:ext cx="125438" cy="608012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786710" y="785794"/>
            <a:ext cx="125438" cy="550072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8143900" y="6286520"/>
            <a:ext cx="28575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2017 </a:t>
            </a:r>
            <a:endParaRPr lang="ru-RU" sz="1100" b="1" dirty="0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8501090" y="6286520"/>
            <a:ext cx="28575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2018 </a:t>
            </a:r>
            <a:endParaRPr lang="ru-RU" sz="11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001024" y="571480"/>
            <a:ext cx="571504" cy="290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3 621</a:t>
            </a:r>
            <a:endParaRPr lang="ru-RU" sz="11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358082" y="785794"/>
            <a:ext cx="571504" cy="290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2 708</a:t>
            </a:r>
            <a:endParaRPr lang="ru-RU" sz="11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B4086-6A80-4939-ABE7-58479774061E}" type="slidenum">
              <a:rPr lang="ru-RU"/>
              <a:pPr/>
              <a:t>9</a:t>
            </a:fld>
            <a:endParaRPr lang="ru-RU"/>
          </a:p>
        </p:txBody>
      </p:sp>
      <p:pic>
        <p:nvPicPr>
          <p:cNvPr id="6147" name="Picture 3" descr="Карта Росс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18"/>
            <a:ext cx="8515350" cy="5181984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3683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44450"/>
            <a:ext cx="8940800" cy="576263"/>
          </a:xfrm>
        </p:spPr>
        <p:txBody>
          <a:bodyPr/>
          <a:lstStyle/>
          <a:p>
            <a:pPr eaLnBrk="1" hangingPunct="1">
              <a:defRPr/>
            </a:pPr>
            <a:r>
              <a:rPr lang="ru-RU" sz="2300" b="1" dirty="0" smtClean="0">
                <a:latin typeface="+mn-lt"/>
              </a:rPr>
              <a:t>Пригодные для возделывания сои климатические зоны России</a:t>
            </a: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203200" y="3495675"/>
            <a:ext cx="460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>
                <a:latin typeface="Garamond" pitchFamily="18" charset="0"/>
              </a:rPr>
              <a:t>45</a:t>
            </a:r>
            <a:r>
              <a:rPr lang="en-US" altLang="ru-RU" b="1" baseline="30000">
                <a:latin typeface="Garamond" pitchFamily="18" charset="0"/>
              </a:rPr>
              <a:t>°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0" y="2087563"/>
            <a:ext cx="827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b="1" dirty="0">
                <a:latin typeface="Garamond" pitchFamily="18" charset="0"/>
              </a:rPr>
              <a:t>55-57</a:t>
            </a:r>
            <a:r>
              <a:rPr lang="en-US" altLang="ru-RU" b="1" baseline="30000" dirty="0">
                <a:latin typeface="Garamond" pitchFamily="18" charset="0"/>
              </a:rPr>
              <a:t>°</a:t>
            </a:r>
          </a:p>
        </p:txBody>
      </p:sp>
      <p:sp>
        <p:nvSpPr>
          <p:cNvPr id="38919" name="AutoShape 7"/>
          <p:cNvSpPr>
            <a:spLocks noChangeArrowheads="1"/>
          </p:cNvSpPr>
          <p:nvPr/>
        </p:nvSpPr>
        <p:spPr bwMode="auto">
          <a:xfrm>
            <a:off x="611188" y="6021388"/>
            <a:ext cx="1296987" cy="144462"/>
          </a:xfrm>
          <a:prstGeom prst="roundRect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755650" y="6089650"/>
            <a:ext cx="10080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>
            <a:off x="611188" y="6262688"/>
            <a:ext cx="1296987" cy="149225"/>
          </a:xfrm>
          <a:prstGeom prst="roundRect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611188" y="6508750"/>
            <a:ext cx="1296987" cy="160338"/>
          </a:xfrm>
          <a:prstGeom prst="roundRect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755650" y="6343650"/>
            <a:ext cx="1008063" cy="0"/>
          </a:xfrm>
          <a:prstGeom prst="line">
            <a:avLst/>
          </a:prstGeom>
          <a:noFill/>
          <a:ln w="31750">
            <a:solidFill>
              <a:srgbClr val="CC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755650" y="6584950"/>
            <a:ext cx="1008063" cy="0"/>
          </a:xfrm>
          <a:prstGeom prst="line">
            <a:avLst/>
          </a:prstGeom>
          <a:noFill/>
          <a:ln w="3175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1890713" y="5922963"/>
            <a:ext cx="51958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Оптимальная широта возделывания среднеспелых сортов сои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1895475" y="6164263"/>
            <a:ext cx="54991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- Примерная северная граница возделывания среднеспелых сортов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1911350" y="6405563"/>
            <a:ext cx="70500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- Северная граница промышленного возделывания сои</a:t>
            </a:r>
          </a:p>
        </p:txBody>
      </p:sp>
      <p:sp>
        <p:nvSpPr>
          <p:cNvPr id="38928" name="Oval 17"/>
          <p:cNvSpPr>
            <a:spLocks noChangeArrowheads="1"/>
          </p:cNvSpPr>
          <p:nvPr/>
        </p:nvSpPr>
        <p:spPr bwMode="auto">
          <a:xfrm>
            <a:off x="2901950" y="3862388"/>
            <a:ext cx="73025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8929" name="Text Box 18"/>
          <p:cNvSpPr txBox="1">
            <a:spLocks noChangeArrowheads="1"/>
          </p:cNvSpPr>
          <p:nvPr/>
        </p:nvSpPr>
        <p:spPr bwMode="auto">
          <a:xfrm>
            <a:off x="2843213" y="3659188"/>
            <a:ext cx="5429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200" dirty="0">
                <a:latin typeface="Arial Black" pitchFamily="34" charset="0"/>
              </a:rPr>
              <a:t>Уфа</a:t>
            </a:r>
          </a:p>
        </p:txBody>
      </p:sp>
      <p:sp>
        <p:nvSpPr>
          <p:cNvPr id="38930" name="Text Box 6"/>
          <p:cNvSpPr txBox="1">
            <a:spLocks noChangeArrowheads="1"/>
          </p:cNvSpPr>
          <p:nvPr/>
        </p:nvSpPr>
        <p:spPr bwMode="auto">
          <a:xfrm>
            <a:off x="206375" y="2835275"/>
            <a:ext cx="465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 dirty="0">
                <a:latin typeface="Garamond" pitchFamily="18" charset="0"/>
              </a:rPr>
              <a:t>50</a:t>
            </a:r>
            <a:r>
              <a:rPr lang="en-US" altLang="ru-RU" b="1" baseline="30000" dirty="0">
                <a:latin typeface="Garamond" pitchFamily="18" charset="0"/>
              </a:rPr>
              <a:t>°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4357686" y="4071942"/>
            <a:ext cx="73025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3714744" y="4143380"/>
            <a:ext cx="9268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200" dirty="0" smtClean="0">
                <a:latin typeface="Arial Black" pitchFamily="34" charset="0"/>
              </a:rPr>
              <a:t>Барнаул</a:t>
            </a:r>
            <a:endParaRPr lang="ru-RU" altLang="ru-RU" sz="12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10620</TotalTime>
  <Words>2232</Words>
  <Application>Microsoft Office PowerPoint</Application>
  <PresentationFormat>Экран (4:3)</PresentationFormat>
  <Paragraphs>588</Paragraphs>
  <Slides>52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4" baseType="lpstr">
      <vt:lpstr>Тема Office</vt:lpstr>
      <vt:lpstr>Chart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Пригодные для возделывания сои климатические зоны России</vt:lpstr>
      <vt:lpstr>Слайд 10</vt:lpstr>
      <vt:lpstr>Слайд 11</vt:lpstr>
      <vt:lpstr>Слайд 12</vt:lpstr>
      <vt:lpstr>Слайд 13</vt:lpstr>
      <vt:lpstr>Слайд 14</vt:lpstr>
      <vt:lpstr>Реакция выведенного на широте 45° в Краснодаре среднепозднего сорта на длину дня в разных широтах (автор фото доктор Зеленцов С.В., ВНИИМК)</vt:lpstr>
      <vt:lpstr>Соотношение семян отечественной и зарубежной селекции, высеянных в РФ в 2017 году (ФГБУ "Россельхозцентр")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Преимущества симбиотического азота перед азотными удобрениями</vt:lpstr>
      <vt:lpstr>Слайд 34</vt:lpstr>
      <vt:lpstr>Слайд 35</vt:lpstr>
      <vt:lpstr>Слайд 36</vt:lpstr>
      <vt:lpstr>Слайд 37</vt:lpstr>
      <vt:lpstr>Слайд 38</vt:lpstr>
      <vt:lpstr>Влияние способов посева на продуктивность сои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Экономика  производства  сои в Краснодарском крае по группам хозяйств в зависимости от урожайности  (данные ВНИИМК по агроотчётам хозяйств за 2017 г.) </vt:lpstr>
      <vt:lpstr>Слайд 52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Zelentsov</dc:creator>
  <cp:lastModifiedBy>shkarupa</cp:lastModifiedBy>
  <cp:revision>959</cp:revision>
  <dcterms:created xsi:type="dcterms:W3CDTF">2011-02-23T13:08:44Z</dcterms:created>
  <dcterms:modified xsi:type="dcterms:W3CDTF">2018-12-12T12:44:08Z</dcterms:modified>
</cp:coreProperties>
</file>