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86" r:id="rId2"/>
    <p:sldId id="279" r:id="rId3"/>
    <p:sldId id="283" r:id="rId4"/>
    <p:sldId id="288" r:id="rId5"/>
    <p:sldId id="289" r:id="rId6"/>
    <p:sldId id="290" r:id="rId7"/>
    <p:sldId id="291" r:id="rId8"/>
    <p:sldId id="292" r:id="rId9"/>
    <p:sldId id="310" r:id="rId10"/>
    <p:sldId id="293" r:id="rId11"/>
    <p:sldId id="294" r:id="rId12"/>
    <p:sldId id="295" r:id="rId13"/>
    <p:sldId id="296" r:id="rId14"/>
    <p:sldId id="297" r:id="rId15"/>
    <p:sldId id="287" r:id="rId16"/>
    <p:sldId id="303" r:id="rId17"/>
    <p:sldId id="298" r:id="rId18"/>
    <p:sldId id="305" r:id="rId19"/>
    <p:sldId id="304" r:id="rId20"/>
    <p:sldId id="307" r:id="rId21"/>
    <p:sldId id="308" r:id="rId22"/>
    <p:sldId id="306" r:id="rId23"/>
    <p:sldId id="299" r:id="rId24"/>
    <p:sldId id="300" r:id="rId25"/>
    <p:sldId id="302" r:id="rId26"/>
    <p:sldId id="309" r:id="rId27"/>
    <p:sldId id="301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D73D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5713" autoAdjust="0"/>
  </p:normalViewPr>
  <p:slideViewPr>
    <p:cSldViewPr>
      <p:cViewPr>
        <p:scale>
          <a:sx n="86" d="100"/>
          <a:sy n="86" d="100"/>
        </p:scale>
        <p:origin x="-135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marL="0" indent="0">
              <a:buFontTx/>
              <a:buNone/>
              <a:defRPr/>
            </a:pPr>
            <a:r>
              <a:rPr lang="ru-RU" sz="1800" dirty="0" smtClean="0"/>
              <a:t>Сельскохозяйственных угодий:</a:t>
            </a:r>
          </a:p>
          <a:p>
            <a:pPr marL="0" indent="0">
              <a:buFontTx/>
              <a:buNone/>
              <a:defRPr/>
            </a:pPr>
            <a:r>
              <a:rPr lang="ru-RU" sz="1800" dirty="0" smtClean="0"/>
              <a:t>                          - всего 213 </a:t>
            </a:r>
            <a:r>
              <a:rPr lang="ru-RU" sz="1800" dirty="0" smtClean="0"/>
              <a:t>млн.га</a:t>
            </a:r>
            <a:endParaRPr lang="ru-RU" sz="1800" dirty="0" smtClean="0"/>
          </a:p>
          <a:p>
            <a:pPr marL="0" indent="0">
              <a:buFontTx/>
              <a:buNone/>
              <a:defRPr/>
            </a:pPr>
            <a:r>
              <a:rPr lang="ru-RU" sz="1800" baseline="0" dirty="0" smtClean="0"/>
              <a:t>                       </a:t>
            </a:r>
            <a:r>
              <a:rPr lang="ru-RU" sz="1800" dirty="0" smtClean="0"/>
              <a:t>в том числе:</a:t>
            </a:r>
            <a:endParaRPr lang="en-US" sz="1800" dirty="0"/>
          </a:p>
        </c:rich>
      </c:tx>
      <c:layout>
        <c:manualLayout>
          <c:xMode val="edge"/>
          <c:yMode val="edge"/>
          <c:x val="0.65245589776560431"/>
          <c:y val="5.287279036897137E-2"/>
        </c:manualLayout>
      </c:layout>
    </c:title>
    <c:plotArea>
      <c:layout>
        <c:manualLayout>
          <c:layoutTarget val="inner"/>
          <c:xMode val="edge"/>
          <c:yMode val="edge"/>
          <c:x val="3.8779657045806798E-2"/>
          <c:y val="0.13410457182990246"/>
          <c:w val="0.49222916666666672"/>
          <c:h val="0.7383437499999999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dLbls>
            <c:dLbl>
              <c:idx val="0"/>
              <c:layout>
                <c:manualLayout>
                  <c:x val="-9.0764117518295565E-3"/>
                  <c:y val="9.2080818046520962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-8.9482631742787644E-2"/>
                  <c:y val="9.2727964415310796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-8.5288378299000892E-2"/>
                  <c:y val="-9.0811190448320256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1.9652656855508904E-2"/>
                  <c:y val="-0.11989285296232507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6.9126532695487103E-2"/>
                  <c:y val="6.5274619153525879E-2"/>
                </c:manualLayout>
              </c:layout>
              <c:dLblPos val="bestFit"/>
              <c:showVal val="1"/>
            </c:dLbl>
            <c:dLblPos val="ctr"/>
            <c:showVal val="1"/>
            <c:showLeaderLines val="1"/>
          </c:dLbls>
          <c:cat>
            <c:strRef>
              <c:f>Лист1!$A$2:$A$6</c:f>
              <c:strCache>
                <c:ptCount val="5"/>
                <c:pt idx="1">
                  <c:v>с избыточной кислотностью -   50 млн. га (23,5%)</c:v>
                </c:pt>
                <c:pt idx="2">
                  <c:v>засолены - 40 млн. га (18,8%) </c:v>
                </c:pt>
                <c:pt idx="3">
                  <c:v>переувлажнены и заболочены -     38 млн .га (17,8 %)</c:v>
                </c:pt>
                <c:pt idx="4">
                  <c:v>в зоне северного земледелия - 81 млн. га (38,0  %)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1.9</c:v>
                </c:pt>
                <c:pt idx="1">
                  <c:v>23.5</c:v>
                </c:pt>
                <c:pt idx="2">
                  <c:v>18.8</c:v>
                </c:pt>
                <c:pt idx="3">
                  <c:v>17.8</c:v>
                </c:pt>
                <c:pt idx="4">
                  <c:v>38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ayout>
        <c:manualLayout>
          <c:xMode val="edge"/>
          <c:yMode val="edge"/>
          <c:x val="0.53419206142843889"/>
          <c:y val="8.2907261847449065E-2"/>
          <c:w val="0.46408714014819186"/>
          <c:h val="0.87457107740673246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6.2293033330539989E-2"/>
          <c:y val="0.18159837879180463"/>
          <c:w val="0.90864792910719394"/>
          <c:h val="0.73542444081762026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гибриды - всего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5"/>
            <c:spPr>
              <a:solidFill>
                <a:srgbClr val="0070C0"/>
              </a:solidFill>
              <a:ln>
                <a:solidFill>
                  <a:srgbClr val="FF0000"/>
                </a:solidFill>
              </a:ln>
            </c:spPr>
          </c:marker>
          <c:dLbls>
            <c:spPr>
              <a:ln>
                <a:noFill/>
              </a:ln>
            </c:spPr>
            <c:txPr>
              <a:bodyPr/>
              <a:lstStyle/>
              <a:p>
                <a:pPr>
                  <a:defRPr sz="1400" baseline="0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Лист1!$A$2:$A$7</c:f>
              <c:strCache>
                <c:ptCount val="6"/>
                <c:pt idx="0">
                  <c:v>2010 г.</c:v>
                </c:pt>
                <c:pt idx="1">
                  <c:v>2011 г.</c:v>
                </c:pt>
                <c:pt idx="2">
                  <c:v>2012 г.</c:v>
                </c:pt>
                <c:pt idx="3">
                  <c:v>2013 г.</c:v>
                </c:pt>
                <c:pt idx="4">
                  <c:v>2014 г.</c:v>
                </c:pt>
                <c:pt idx="5">
                  <c:v>2015 г.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82</c:v>
                </c:pt>
                <c:pt idx="1">
                  <c:v>84</c:v>
                </c:pt>
                <c:pt idx="2">
                  <c:v>87</c:v>
                </c:pt>
                <c:pt idx="3">
                  <c:v>82</c:v>
                </c:pt>
                <c:pt idx="4">
                  <c:v>84</c:v>
                </c:pt>
                <c:pt idx="5">
                  <c:v>90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иностранные гибриды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square"/>
            <c:size val="5"/>
          </c:marker>
          <c:dLbls>
            <c:txPr>
              <a:bodyPr/>
              <a:lstStyle/>
              <a:p>
                <a:pPr>
                  <a:defRPr sz="1400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b"/>
            <c:showVal val="1"/>
          </c:dLbls>
          <c:cat>
            <c:strRef>
              <c:f>Лист1!$A$2:$A$7</c:f>
              <c:strCache>
                <c:ptCount val="6"/>
                <c:pt idx="0">
                  <c:v>2010 г.</c:v>
                </c:pt>
                <c:pt idx="1">
                  <c:v>2011 г.</c:v>
                </c:pt>
                <c:pt idx="2">
                  <c:v>2012 г.</c:v>
                </c:pt>
                <c:pt idx="3">
                  <c:v>2013 г.</c:v>
                </c:pt>
                <c:pt idx="4">
                  <c:v>2014 г.</c:v>
                </c:pt>
                <c:pt idx="5">
                  <c:v>2015 г.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78</c:v>
                </c:pt>
                <c:pt idx="1">
                  <c:v>79</c:v>
                </c:pt>
                <c:pt idx="2">
                  <c:v>86</c:v>
                </c:pt>
                <c:pt idx="3">
                  <c:v>78</c:v>
                </c:pt>
                <c:pt idx="4">
                  <c:v>83</c:v>
                </c:pt>
                <c:pt idx="5">
                  <c:v>89</c:v>
                </c:pt>
              </c:numCache>
            </c:numRef>
          </c:val>
        </c:ser>
        <c:dLbls>
          <c:showVal val="1"/>
        </c:dLbls>
        <c:marker val="1"/>
        <c:axId val="80607104"/>
        <c:axId val="81479552"/>
      </c:lineChart>
      <c:catAx>
        <c:axId val="80607104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aseline="0">
                <a:latin typeface="Arial" panose="020B0604020202020204" pitchFamily="34" charset="0"/>
              </a:defRPr>
            </a:pPr>
            <a:endParaRPr lang="ru-RU"/>
          </a:p>
        </c:txPr>
        <c:crossAx val="81479552"/>
        <c:crosses val="autoZero"/>
        <c:auto val="1"/>
        <c:lblAlgn val="ctr"/>
        <c:lblOffset val="100"/>
      </c:catAx>
      <c:valAx>
        <c:axId val="81479552"/>
        <c:scaling>
          <c:orientation val="minMax"/>
          <c:max val="90"/>
          <c:min val="4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0607104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58982480571119555"/>
          <c:y val="2.2177670494524194E-4"/>
          <c:w val="0.29737292882077937"/>
          <c:h val="0.16334665345339253"/>
        </c:manualLayout>
      </c:layout>
      <c:overlay val="1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6.2293033330539989E-2"/>
          <c:y val="0.18159837879180463"/>
          <c:w val="0.90864792910719394"/>
          <c:h val="0.73542444081762026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гибриды - всего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5"/>
            <c:spPr>
              <a:solidFill>
                <a:srgbClr val="0070C0"/>
              </a:solidFill>
              <a:ln>
                <a:solidFill>
                  <a:srgbClr val="FF0000"/>
                </a:solidFill>
              </a:ln>
            </c:spPr>
          </c:marker>
          <c:dLbls>
            <c:spPr>
              <a:ln>
                <a:noFill/>
              </a:ln>
            </c:spPr>
            <c:txPr>
              <a:bodyPr/>
              <a:lstStyle/>
              <a:p>
                <a:pPr>
                  <a:defRPr sz="1400" baseline="0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Лист1!$A$2:$A$7</c:f>
              <c:strCache>
                <c:ptCount val="6"/>
                <c:pt idx="0">
                  <c:v>2010 г.</c:v>
                </c:pt>
                <c:pt idx="1">
                  <c:v>2011 г.</c:v>
                </c:pt>
                <c:pt idx="2">
                  <c:v>2012 г.</c:v>
                </c:pt>
                <c:pt idx="3">
                  <c:v>2013 г.</c:v>
                </c:pt>
                <c:pt idx="4">
                  <c:v>2014 г.</c:v>
                </c:pt>
                <c:pt idx="5">
                  <c:v>2015 г.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55</c:v>
                </c:pt>
                <c:pt idx="1">
                  <c:v>59</c:v>
                </c:pt>
                <c:pt idx="2">
                  <c:v>74</c:v>
                </c:pt>
                <c:pt idx="3">
                  <c:v>71</c:v>
                </c:pt>
                <c:pt idx="4">
                  <c:v>80</c:v>
                </c:pt>
                <c:pt idx="5">
                  <c:v>85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иностранные гибриды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square"/>
            <c:size val="5"/>
          </c:marker>
          <c:dLbls>
            <c:txPr>
              <a:bodyPr/>
              <a:lstStyle/>
              <a:p>
                <a:pPr>
                  <a:defRPr sz="1400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b"/>
            <c:showVal val="1"/>
          </c:dLbls>
          <c:cat>
            <c:strRef>
              <c:f>Лист1!$A$2:$A$7</c:f>
              <c:strCache>
                <c:ptCount val="6"/>
                <c:pt idx="0">
                  <c:v>2010 г.</c:v>
                </c:pt>
                <c:pt idx="1">
                  <c:v>2011 г.</c:v>
                </c:pt>
                <c:pt idx="2">
                  <c:v>2012 г.</c:v>
                </c:pt>
                <c:pt idx="3">
                  <c:v>2013 г.</c:v>
                </c:pt>
                <c:pt idx="4">
                  <c:v>2014 г.</c:v>
                </c:pt>
                <c:pt idx="5">
                  <c:v>2015 г.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41</c:v>
                </c:pt>
                <c:pt idx="1">
                  <c:v>45</c:v>
                </c:pt>
                <c:pt idx="2">
                  <c:v>61</c:v>
                </c:pt>
                <c:pt idx="3">
                  <c:v>57</c:v>
                </c:pt>
                <c:pt idx="4">
                  <c:v>71</c:v>
                </c:pt>
                <c:pt idx="5">
                  <c:v>75</c:v>
                </c:pt>
              </c:numCache>
            </c:numRef>
          </c:val>
        </c:ser>
        <c:dLbls>
          <c:showVal val="1"/>
        </c:dLbls>
        <c:marker val="1"/>
        <c:axId val="83092224"/>
        <c:axId val="83093760"/>
      </c:lineChart>
      <c:catAx>
        <c:axId val="83092224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aseline="0">
                <a:latin typeface="Arial" panose="020B0604020202020204" pitchFamily="34" charset="0"/>
              </a:defRPr>
            </a:pPr>
            <a:endParaRPr lang="ru-RU"/>
          </a:p>
        </c:txPr>
        <c:crossAx val="83093760"/>
        <c:crosses val="autoZero"/>
        <c:auto val="1"/>
        <c:lblAlgn val="ctr"/>
        <c:lblOffset val="100"/>
      </c:catAx>
      <c:valAx>
        <c:axId val="830937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3092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262707117922074"/>
          <c:y val="2.4272045644561143E-2"/>
          <c:w val="0.29737292882077937"/>
          <c:h val="0.16334665345339253"/>
        </c:manualLayout>
      </c:layout>
      <c:overlay val="1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6.2293033330539989E-2"/>
          <c:y val="0.18159837879180463"/>
          <c:w val="0.90864792910719394"/>
          <c:h val="0.73542444081762026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гибриды - всего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5"/>
            <c:spPr>
              <a:solidFill>
                <a:srgbClr val="0070C0"/>
              </a:solidFill>
              <a:ln>
                <a:solidFill>
                  <a:srgbClr val="FF0000"/>
                </a:solidFill>
              </a:ln>
            </c:spPr>
          </c:marker>
          <c:dLbls>
            <c:spPr>
              <a:ln>
                <a:noFill/>
              </a:ln>
            </c:spPr>
            <c:txPr>
              <a:bodyPr/>
              <a:lstStyle/>
              <a:p>
                <a:pPr>
                  <a:defRPr sz="1400" baseline="0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Лист1!$A$2:$A$7</c:f>
              <c:strCache>
                <c:ptCount val="6"/>
                <c:pt idx="0">
                  <c:v>2010 г.</c:v>
                </c:pt>
                <c:pt idx="1">
                  <c:v>2011 г.</c:v>
                </c:pt>
                <c:pt idx="2">
                  <c:v>2012 г.</c:v>
                </c:pt>
                <c:pt idx="3">
                  <c:v>2013 г.</c:v>
                </c:pt>
                <c:pt idx="4">
                  <c:v>2014 г.</c:v>
                </c:pt>
                <c:pt idx="5">
                  <c:v>2015 г.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57</c:v>
                </c:pt>
                <c:pt idx="1">
                  <c:v>58</c:v>
                </c:pt>
                <c:pt idx="2">
                  <c:v>68</c:v>
                </c:pt>
                <c:pt idx="3">
                  <c:v>66</c:v>
                </c:pt>
                <c:pt idx="4">
                  <c:v>76</c:v>
                </c:pt>
                <c:pt idx="5">
                  <c:v>70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иностранные гибриды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square"/>
            <c:size val="5"/>
          </c:marker>
          <c:dLbls>
            <c:txPr>
              <a:bodyPr/>
              <a:lstStyle/>
              <a:p>
                <a:pPr>
                  <a:defRPr sz="1400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b"/>
            <c:showVal val="1"/>
          </c:dLbls>
          <c:cat>
            <c:strRef>
              <c:f>Лист1!$A$2:$A$7</c:f>
              <c:strCache>
                <c:ptCount val="6"/>
                <c:pt idx="0">
                  <c:v>2010 г.</c:v>
                </c:pt>
                <c:pt idx="1">
                  <c:v>2011 г.</c:v>
                </c:pt>
                <c:pt idx="2">
                  <c:v>2012 г.</c:v>
                </c:pt>
                <c:pt idx="3">
                  <c:v>2013 г.</c:v>
                </c:pt>
                <c:pt idx="4">
                  <c:v>2014 г.</c:v>
                </c:pt>
                <c:pt idx="5">
                  <c:v>2015 г.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41</c:v>
                </c:pt>
                <c:pt idx="1">
                  <c:v>47</c:v>
                </c:pt>
                <c:pt idx="2">
                  <c:v>52</c:v>
                </c:pt>
                <c:pt idx="3">
                  <c:v>53</c:v>
                </c:pt>
                <c:pt idx="4">
                  <c:v>66</c:v>
                </c:pt>
                <c:pt idx="5">
                  <c:v>57</c:v>
                </c:pt>
              </c:numCache>
            </c:numRef>
          </c:val>
        </c:ser>
        <c:dLbls>
          <c:showVal val="1"/>
        </c:dLbls>
        <c:marker val="1"/>
        <c:axId val="83263872"/>
        <c:axId val="83265408"/>
      </c:lineChart>
      <c:catAx>
        <c:axId val="83263872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aseline="0">
                <a:latin typeface="Arial" panose="020B0604020202020204" pitchFamily="34" charset="0"/>
              </a:defRPr>
            </a:pPr>
            <a:endParaRPr lang="ru-RU"/>
          </a:p>
        </c:txPr>
        <c:crossAx val="83265408"/>
        <c:crosses val="autoZero"/>
        <c:auto val="1"/>
        <c:lblAlgn val="ctr"/>
        <c:lblOffset val="100"/>
      </c:catAx>
      <c:valAx>
        <c:axId val="832654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3263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262707117922074"/>
          <c:y val="2.4272045644561143E-2"/>
          <c:w val="0.29737292882077937"/>
          <c:h val="0.16334665345339253"/>
        </c:manualLayout>
      </c:layout>
      <c:overlay val="1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6.2293033330539989E-2"/>
          <c:y val="0.18159837879180463"/>
          <c:w val="0.90864792910719394"/>
          <c:h val="0.73542444081762026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гибриды - всего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5"/>
            <c:spPr>
              <a:solidFill>
                <a:srgbClr val="0070C0"/>
              </a:solidFill>
              <a:ln>
                <a:solidFill>
                  <a:srgbClr val="FF0000"/>
                </a:solidFill>
              </a:ln>
            </c:spPr>
          </c:marker>
          <c:dLbls>
            <c:spPr>
              <a:ln>
                <a:noFill/>
              </a:ln>
            </c:spPr>
            <c:txPr>
              <a:bodyPr/>
              <a:lstStyle/>
              <a:p>
                <a:pPr>
                  <a:defRPr sz="1400" baseline="0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Лист1!$A$2:$A$7</c:f>
              <c:strCache>
                <c:ptCount val="6"/>
                <c:pt idx="0">
                  <c:v>2010 г.</c:v>
                </c:pt>
                <c:pt idx="1">
                  <c:v>2011 г.</c:v>
                </c:pt>
                <c:pt idx="2">
                  <c:v>2012 г.</c:v>
                </c:pt>
                <c:pt idx="3">
                  <c:v>2013 г.</c:v>
                </c:pt>
                <c:pt idx="4">
                  <c:v>2014 г.</c:v>
                </c:pt>
                <c:pt idx="5">
                  <c:v>2015 г.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35</c:v>
                </c:pt>
                <c:pt idx="1">
                  <c:v>39</c:v>
                </c:pt>
                <c:pt idx="2">
                  <c:v>53</c:v>
                </c:pt>
                <c:pt idx="3">
                  <c:v>64</c:v>
                </c:pt>
                <c:pt idx="4">
                  <c:v>66</c:v>
                </c:pt>
                <c:pt idx="5">
                  <c:v>70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иностранные гибриды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square"/>
            <c:size val="5"/>
          </c:marker>
          <c:dLbls>
            <c:txPr>
              <a:bodyPr/>
              <a:lstStyle/>
              <a:p>
                <a:pPr>
                  <a:defRPr sz="1400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b"/>
            <c:showVal val="1"/>
          </c:dLbls>
          <c:cat>
            <c:strRef>
              <c:f>Лист1!$A$2:$A$7</c:f>
              <c:strCache>
                <c:ptCount val="6"/>
                <c:pt idx="0">
                  <c:v>2010 г.</c:v>
                </c:pt>
                <c:pt idx="1">
                  <c:v>2011 г.</c:v>
                </c:pt>
                <c:pt idx="2">
                  <c:v>2012 г.</c:v>
                </c:pt>
                <c:pt idx="3">
                  <c:v>2013 г.</c:v>
                </c:pt>
                <c:pt idx="4">
                  <c:v>2014 г.</c:v>
                </c:pt>
                <c:pt idx="5">
                  <c:v>2015 г.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25</c:v>
                </c:pt>
                <c:pt idx="1">
                  <c:v>31</c:v>
                </c:pt>
                <c:pt idx="2">
                  <c:v>38</c:v>
                </c:pt>
                <c:pt idx="3">
                  <c:v>57</c:v>
                </c:pt>
                <c:pt idx="4">
                  <c:v>60</c:v>
                </c:pt>
                <c:pt idx="5">
                  <c:v>57</c:v>
                </c:pt>
              </c:numCache>
            </c:numRef>
          </c:val>
        </c:ser>
        <c:dLbls>
          <c:showVal val="1"/>
        </c:dLbls>
        <c:marker val="1"/>
        <c:axId val="83353600"/>
        <c:axId val="83355136"/>
      </c:lineChart>
      <c:catAx>
        <c:axId val="83353600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aseline="0">
                <a:latin typeface="Arial" panose="020B0604020202020204" pitchFamily="34" charset="0"/>
              </a:defRPr>
            </a:pPr>
            <a:endParaRPr lang="ru-RU"/>
          </a:p>
        </c:txPr>
        <c:crossAx val="83355136"/>
        <c:crosses val="autoZero"/>
        <c:auto val="1"/>
        <c:lblAlgn val="ctr"/>
        <c:lblOffset val="100"/>
      </c:catAx>
      <c:valAx>
        <c:axId val="833551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3353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262707117922074"/>
          <c:y val="2.4272045644561143E-2"/>
          <c:w val="0.29737292882077937"/>
          <c:h val="0.16334665345339253"/>
        </c:manualLayout>
      </c:layout>
      <c:overlay val="1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5.575377156427766E-2"/>
          <c:y val="0.12223210830980467"/>
          <c:w val="0.90864792910719394"/>
          <c:h val="0.70432787161579746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square"/>
            <c:size val="5"/>
            <c:spPr>
              <a:solidFill>
                <a:srgbClr val="0070C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0"/>
                  <c:y val="2.6546378823096559E-2"/>
                </c:manualLayout>
              </c:layout>
              <c:showVal val="1"/>
            </c:dLbl>
            <c:dLbl>
              <c:idx val="1"/>
              <c:layout>
                <c:manualLayout>
                  <c:x val="-1.0653683154429718E-2"/>
                  <c:y val="-7.4329860704670486E-2"/>
                </c:manualLayout>
              </c:layout>
              <c:showVal val="1"/>
            </c:dLbl>
            <c:dLbl>
              <c:idx val="2"/>
              <c:layout>
                <c:manualLayout>
                  <c:x val="-5.3268415772148754E-3"/>
                  <c:y val="-5.8402033410812536E-2"/>
                </c:manualLayout>
              </c:layout>
              <c:showVal val="1"/>
            </c:dLbl>
            <c:dLbl>
              <c:idx val="3"/>
              <c:layout>
                <c:manualLayout>
                  <c:x val="-2.6157047065049312E-2"/>
                  <c:y val="-6.0719307050174504E-2"/>
                </c:manualLayout>
              </c:layout>
              <c:showVal val="1"/>
            </c:dLbl>
            <c:dLbl>
              <c:idx val="4"/>
              <c:layout>
                <c:manualLayout>
                  <c:x val="-5.3268415772148754E-3"/>
                  <c:y val="-5.8402033410812536E-2"/>
                </c:manualLayout>
              </c:layout>
              <c:showVal val="1"/>
            </c:dLbl>
            <c:dLbl>
              <c:idx val="5"/>
              <c:layout>
                <c:manualLayout>
                  <c:x val="-7.1024554362865006E-3"/>
                  <c:y val="-5.3092757646193228E-2"/>
                </c:manualLayout>
              </c:layout>
              <c:showVal val="1"/>
            </c:dLbl>
            <c:dLbl>
              <c:idx val="6"/>
              <c:layout>
                <c:manualLayout>
                  <c:x val="-7.1024554362865006E-3"/>
                  <c:y val="-5.8402033410812536E-2"/>
                </c:manualLayout>
              </c:layout>
              <c:showVal val="1"/>
            </c:dLbl>
            <c:dLbl>
              <c:idx val="7"/>
              <c:layout>
                <c:manualLayout>
                  <c:x val="-4.0839118758647382E-2"/>
                  <c:y val="-5.309275764619322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1981-1985 гг.</c:v>
                </c:pt>
                <c:pt idx="1">
                  <c:v>1986-1990 гг.</c:v>
                </c:pt>
                <c:pt idx="2">
                  <c:v>1991-1995 гг.</c:v>
                </c:pt>
                <c:pt idx="3">
                  <c:v>1996-2000 гг.</c:v>
                </c:pt>
                <c:pt idx="4">
                  <c:v>2001-2005 гг.</c:v>
                </c:pt>
                <c:pt idx="5">
                  <c:v>2006-2010 гг.</c:v>
                </c:pt>
                <c:pt idx="6">
                  <c:v>2011-2015 гг.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0.99</c:v>
                </c:pt>
                <c:pt idx="1">
                  <c:v>1.27</c:v>
                </c:pt>
                <c:pt idx="2">
                  <c:v>0.99</c:v>
                </c:pt>
                <c:pt idx="3">
                  <c:v>0.76000000000000012</c:v>
                </c:pt>
                <c:pt idx="4">
                  <c:v>0.99</c:v>
                </c:pt>
                <c:pt idx="5">
                  <c:v>1.07</c:v>
                </c:pt>
                <c:pt idx="6">
                  <c:v>1.33</c:v>
                </c:pt>
              </c:numCache>
            </c:numRef>
          </c:val>
        </c:ser>
        <c:dLbls/>
        <c:marker val="1"/>
        <c:axId val="68853760"/>
        <c:axId val="68855296"/>
      </c:lineChart>
      <c:catAx>
        <c:axId val="68853760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aseline="0">
                <a:latin typeface="Arial" panose="020B0604020202020204" pitchFamily="34" charset="0"/>
              </a:defRPr>
            </a:pPr>
            <a:endParaRPr lang="ru-RU"/>
          </a:p>
        </c:txPr>
        <c:crossAx val="68855296"/>
        <c:crosses val="autoZero"/>
        <c:auto val="1"/>
        <c:lblAlgn val="ctr"/>
        <c:lblOffset val="100"/>
      </c:catAx>
      <c:valAx>
        <c:axId val="688552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885376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5.575377156427766E-2"/>
          <c:y val="0.12223210830980467"/>
          <c:w val="0.90864792910719394"/>
          <c:h val="0.70432787161579746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square"/>
            <c:size val="5"/>
            <c:spPr>
              <a:solidFill>
                <a:srgbClr val="0070C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2.7791862506614896E-2"/>
                  <c:y val="-5.3319023253181566E-2"/>
                </c:manualLayout>
              </c:layout>
              <c:showVal val="1"/>
            </c:dLbl>
            <c:dLbl>
              <c:idx val="1"/>
              <c:layout>
                <c:manualLayout>
                  <c:x val="-1.0653683154429718E-2"/>
                  <c:y val="-7.432986070467048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,00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5.3268415772148754E-3"/>
                  <c:y val="-5.8402033410812536E-2"/>
                </c:manualLayout>
              </c:layout>
              <c:showVal val="1"/>
            </c:dLbl>
            <c:dLbl>
              <c:idx val="3"/>
              <c:layout>
                <c:manualLayout>
                  <c:x val="-2.6157047065049312E-2"/>
                  <c:y val="-6.0719307050174504E-2"/>
                </c:manualLayout>
              </c:layout>
              <c:showVal val="1"/>
            </c:dLbl>
            <c:dLbl>
              <c:idx val="4"/>
              <c:layout>
                <c:manualLayout>
                  <c:x val="-5.3268415772148754E-3"/>
                  <c:y val="-5.8402033410812536E-2"/>
                </c:manualLayout>
              </c:layout>
              <c:showVal val="1"/>
            </c:dLbl>
            <c:dLbl>
              <c:idx val="5"/>
              <c:layout>
                <c:manualLayout>
                  <c:x val="-7.1024554362865006E-3"/>
                  <c:y val="-5.3092757646193228E-2"/>
                </c:manualLayout>
              </c:layout>
              <c:showVal val="1"/>
            </c:dLbl>
            <c:dLbl>
              <c:idx val="6"/>
              <c:layout>
                <c:manualLayout>
                  <c:x val="-7.1024554362865006E-3"/>
                  <c:y val="-5.8402033410812536E-2"/>
                </c:manualLayout>
              </c:layout>
              <c:showVal val="1"/>
            </c:dLbl>
            <c:dLbl>
              <c:idx val="7"/>
              <c:layout>
                <c:manualLayout>
                  <c:x val="-4.0839118758647382E-2"/>
                  <c:y val="-5.309275764619322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1981-1985 гг.</c:v>
                </c:pt>
                <c:pt idx="1">
                  <c:v>1986-1990 гг.</c:v>
                </c:pt>
                <c:pt idx="2">
                  <c:v>1991-1995 гг.</c:v>
                </c:pt>
                <c:pt idx="3">
                  <c:v>1996-2000 гг.</c:v>
                </c:pt>
                <c:pt idx="4">
                  <c:v>2001-2005 гг.</c:v>
                </c:pt>
                <c:pt idx="5">
                  <c:v>2006-2010 гг.</c:v>
                </c:pt>
                <c:pt idx="6">
                  <c:v>2011-2015 гг.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2.02</c:v>
                </c:pt>
                <c:pt idx="1">
                  <c:v>2</c:v>
                </c:pt>
                <c:pt idx="2">
                  <c:v>1.77</c:v>
                </c:pt>
                <c:pt idx="3">
                  <c:v>1.23</c:v>
                </c:pt>
                <c:pt idx="4">
                  <c:v>1.6400000000000001</c:v>
                </c:pt>
                <c:pt idx="5">
                  <c:v>2.09</c:v>
                </c:pt>
                <c:pt idx="6">
                  <c:v>2.34</c:v>
                </c:pt>
              </c:numCache>
            </c:numRef>
          </c:val>
        </c:ser>
        <c:dLbls/>
        <c:marker val="1"/>
        <c:axId val="59095680"/>
        <c:axId val="59105664"/>
      </c:lineChart>
      <c:catAx>
        <c:axId val="59095680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aseline="0">
                <a:latin typeface="Arial" panose="020B0604020202020204" pitchFamily="34" charset="0"/>
              </a:defRPr>
            </a:pPr>
            <a:endParaRPr lang="ru-RU"/>
          </a:p>
        </c:txPr>
        <c:crossAx val="59105664"/>
        <c:crosses val="autoZero"/>
        <c:auto val="1"/>
        <c:lblAlgn val="ctr"/>
        <c:lblOffset val="100"/>
      </c:catAx>
      <c:valAx>
        <c:axId val="591056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5909568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5.575377156427766E-2"/>
          <c:y val="0.12223210830980467"/>
          <c:w val="0.90864792910719394"/>
          <c:h val="0.70432787161579746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square"/>
            <c:size val="5"/>
            <c:spPr>
              <a:solidFill>
                <a:srgbClr val="0070C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0"/>
                  <c:y val="2.6546378823096559E-2"/>
                </c:manualLayout>
              </c:layout>
              <c:showVal val="1"/>
            </c:dLbl>
            <c:dLbl>
              <c:idx val="1"/>
              <c:layout>
                <c:manualLayout>
                  <c:x val="-1.0653847653994786E-2"/>
                  <c:y val="-2.441395400511054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1,44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5.3268415772148754E-3"/>
                  <c:y val="-5.8402033410812536E-2"/>
                </c:manualLayout>
              </c:layout>
              <c:showVal val="1"/>
            </c:dLbl>
            <c:dLbl>
              <c:idx val="3"/>
              <c:layout>
                <c:manualLayout>
                  <c:x val="-2.6157047065049312E-2"/>
                  <c:y val="-6.0719307050174504E-2"/>
                </c:manualLayout>
              </c:layout>
              <c:showVal val="1"/>
            </c:dLbl>
            <c:dLbl>
              <c:idx val="4"/>
              <c:layout>
                <c:manualLayout>
                  <c:x val="-5.3268415772148754E-3"/>
                  <c:y val="-5.8402033410812536E-2"/>
                </c:manualLayout>
              </c:layout>
              <c:showVal val="1"/>
            </c:dLbl>
            <c:dLbl>
              <c:idx val="5"/>
              <c:layout>
                <c:manualLayout>
                  <c:x val="-7.1024554362865006E-3"/>
                  <c:y val="-5.3092757646193228E-2"/>
                </c:manualLayout>
              </c:layout>
              <c:showVal val="1"/>
            </c:dLbl>
            <c:dLbl>
              <c:idx val="6"/>
              <c:layout>
                <c:manualLayout>
                  <c:x val="-1.2007011427359937E-2"/>
                  <c:y val="-3.510825841153918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1,6</a:t>
                    </a:r>
                    <a:r>
                      <a:rPr lang="ru-RU" dirty="0" smtClean="0"/>
                      <a:t>0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>
                <c:manualLayout>
                  <c:x val="-4.0839118758647382E-2"/>
                  <c:y val="-5.309275764619322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1981-1985 гг.</c:v>
                </c:pt>
                <c:pt idx="1">
                  <c:v>1986-1990 гг.</c:v>
                </c:pt>
                <c:pt idx="2">
                  <c:v>1991-1995 гг.</c:v>
                </c:pt>
                <c:pt idx="3">
                  <c:v>1996-2000 гг.</c:v>
                </c:pt>
                <c:pt idx="4">
                  <c:v>2001-2005 гг.</c:v>
                </c:pt>
                <c:pt idx="5">
                  <c:v>2006-2010 гг.</c:v>
                </c:pt>
                <c:pt idx="6">
                  <c:v>2011-2015 гг.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1.1499999999999997</c:v>
                </c:pt>
                <c:pt idx="1">
                  <c:v>1.44</c:v>
                </c:pt>
                <c:pt idx="2">
                  <c:v>1.27</c:v>
                </c:pt>
                <c:pt idx="3">
                  <c:v>0.77000000000000013</c:v>
                </c:pt>
                <c:pt idx="4">
                  <c:v>1.1399999999999997</c:v>
                </c:pt>
                <c:pt idx="5">
                  <c:v>1.36</c:v>
                </c:pt>
                <c:pt idx="6">
                  <c:v>1.6</c:v>
                </c:pt>
              </c:numCache>
            </c:numRef>
          </c:val>
        </c:ser>
        <c:dLbls/>
        <c:marker val="1"/>
        <c:axId val="80400384"/>
        <c:axId val="80401920"/>
      </c:lineChart>
      <c:catAx>
        <c:axId val="80400384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aseline="0">
                <a:latin typeface="Arial" panose="020B0604020202020204" pitchFamily="34" charset="0"/>
              </a:defRPr>
            </a:pPr>
            <a:endParaRPr lang="ru-RU"/>
          </a:p>
        </c:txPr>
        <c:crossAx val="80401920"/>
        <c:crosses val="autoZero"/>
        <c:auto val="1"/>
        <c:lblAlgn val="ctr"/>
        <c:lblOffset val="100"/>
      </c:catAx>
      <c:valAx>
        <c:axId val="804019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04003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5.575377156427766E-2"/>
          <c:y val="0.12223210830980467"/>
          <c:w val="0.90864792910719394"/>
          <c:h val="0.70432787161579746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square"/>
            <c:size val="5"/>
            <c:spPr>
              <a:solidFill>
                <a:srgbClr val="0070C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0"/>
                  <c:y val="2.6546378823096559E-2"/>
                </c:manualLayout>
              </c:layout>
              <c:showVal val="1"/>
            </c:dLbl>
            <c:dLbl>
              <c:idx val="1"/>
              <c:layout>
                <c:manualLayout>
                  <c:x val="-1.0653847653994786E-2"/>
                  <c:y val="-2.441395400511054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1,60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5.3268415772148754E-3"/>
                  <c:y val="-5.840203341081253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1,3</a:t>
                    </a:r>
                    <a:r>
                      <a:rPr lang="ru-RU" dirty="0" smtClean="0"/>
                      <a:t>0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2.6157047065049312E-2"/>
                  <c:y val="-6.0719307050174504E-2"/>
                </c:manualLayout>
              </c:layout>
              <c:showVal val="1"/>
            </c:dLbl>
            <c:dLbl>
              <c:idx val="4"/>
              <c:layout>
                <c:manualLayout>
                  <c:x val="-5.3268415772148754E-3"/>
                  <c:y val="-5.8402033410812536E-2"/>
                </c:manualLayout>
              </c:layout>
              <c:showVal val="1"/>
            </c:dLbl>
            <c:dLbl>
              <c:idx val="5"/>
              <c:layout>
                <c:manualLayout>
                  <c:x val="-1.8546144467996944E-2"/>
                  <c:y val="-8.3042135779462692E-2"/>
                </c:manualLayout>
              </c:layout>
              <c:showVal val="1"/>
            </c:dLbl>
            <c:dLbl>
              <c:idx val="6"/>
              <c:layout>
                <c:manualLayout>
                  <c:x val="-7.1024554362865006E-3"/>
                  <c:y val="-5.8402033410812536E-2"/>
                </c:manualLayout>
              </c:layout>
              <c:showVal val="1"/>
            </c:dLbl>
            <c:dLbl>
              <c:idx val="7"/>
              <c:layout>
                <c:manualLayout>
                  <c:x val="-4.0839118758647382E-2"/>
                  <c:y val="-5.309275764619322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1981-1985 гг.</c:v>
                </c:pt>
                <c:pt idx="1">
                  <c:v>1986-1990 гг.</c:v>
                </c:pt>
                <c:pt idx="2">
                  <c:v>1991-1995 гг.</c:v>
                </c:pt>
                <c:pt idx="3">
                  <c:v>1996-2000 гг.</c:v>
                </c:pt>
                <c:pt idx="4">
                  <c:v>2001-2005 гг.</c:v>
                </c:pt>
                <c:pt idx="5">
                  <c:v>2006-2010 гг.</c:v>
                </c:pt>
                <c:pt idx="6">
                  <c:v>2011-2015 гг.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1.1200000000000001</c:v>
                </c:pt>
                <c:pt idx="1">
                  <c:v>1.6</c:v>
                </c:pt>
                <c:pt idx="2">
                  <c:v>1.3</c:v>
                </c:pt>
                <c:pt idx="3">
                  <c:v>0.8600000000000001</c:v>
                </c:pt>
                <c:pt idx="4">
                  <c:v>1.1299999999999997</c:v>
                </c:pt>
                <c:pt idx="5">
                  <c:v>1.03</c:v>
                </c:pt>
                <c:pt idx="6">
                  <c:v>1.37</c:v>
                </c:pt>
              </c:numCache>
            </c:numRef>
          </c:val>
        </c:ser>
        <c:dLbls/>
        <c:marker val="1"/>
        <c:axId val="80480128"/>
        <c:axId val="80481664"/>
      </c:lineChart>
      <c:catAx>
        <c:axId val="80480128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aseline="0">
                <a:latin typeface="Arial" panose="020B0604020202020204" pitchFamily="34" charset="0"/>
              </a:defRPr>
            </a:pPr>
            <a:endParaRPr lang="ru-RU"/>
          </a:p>
        </c:txPr>
        <c:crossAx val="80481664"/>
        <c:crosses val="autoZero"/>
        <c:auto val="1"/>
        <c:lblAlgn val="ctr"/>
        <c:lblOffset val="100"/>
      </c:catAx>
      <c:valAx>
        <c:axId val="804816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048012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5.575377156427766E-2"/>
          <c:y val="0.12223210830980467"/>
          <c:w val="0.90864792910719394"/>
          <c:h val="0.70432787161579746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square"/>
            <c:size val="5"/>
            <c:spPr>
              <a:solidFill>
                <a:srgbClr val="0070C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0"/>
                  <c:y val="2.6546378823096559E-2"/>
                </c:manualLayout>
              </c:layout>
              <c:showVal val="1"/>
            </c:dLbl>
            <c:dLbl>
              <c:idx val="1"/>
              <c:layout>
                <c:manualLayout>
                  <c:x val="-1.0653847653994786E-2"/>
                  <c:y val="-3.4397383519231613E-2"/>
                </c:manualLayout>
              </c:layout>
              <c:showVal val="1"/>
            </c:dLbl>
            <c:dLbl>
              <c:idx val="2"/>
              <c:layout>
                <c:manualLayout>
                  <c:x val="-5.3268415772148754E-3"/>
                  <c:y val="-5.8402033410812536E-2"/>
                </c:manualLayout>
              </c:layout>
              <c:showVal val="1"/>
            </c:dLbl>
            <c:dLbl>
              <c:idx val="3"/>
              <c:layout>
                <c:manualLayout>
                  <c:x val="-2.6157047065049312E-2"/>
                  <c:y val="-6.0719307050174504E-2"/>
                </c:manualLayout>
              </c:layout>
              <c:showVal val="1"/>
            </c:dLbl>
            <c:dLbl>
              <c:idx val="4"/>
              <c:layout>
                <c:manualLayout>
                  <c:x val="-5.3268415772148754E-3"/>
                  <c:y val="-5.8402033410812536E-2"/>
                </c:manualLayout>
              </c:layout>
              <c:showVal val="1"/>
            </c:dLbl>
            <c:dLbl>
              <c:idx val="5"/>
              <c:layout>
                <c:manualLayout>
                  <c:x val="-3.6529114325218347E-2"/>
                  <c:y val="-4.3109465824551989E-2"/>
                </c:manualLayout>
              </c:layout>
              <c:showVal val="1"/>
            </c:dLbl>
            <c:dLbl>
              <c:idx val="6"/>
              <c:layout>
                <c:manualLayout>
                  <c:x val="-6.4321105557458555E-2"/>
                  <c:y val="-2.1797106401175576E-2"/>
                </c:manualLayout>
              </c:layout>
              <c:showVal val="1"/>
            </c:dLbl>
            <c:dLbl>
              <c:idx val="7"/>
              <c:layout>
                <c:manualLayout>
                  <c:x val="-4.0839118758647382E-2"/>
                  <c:y val="-5.309275764619322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1981-1985 гг.</c:v>
                </c:pt>
                <c:pt idx="1">
                  <c:v>1986-1990 гг.</c:v>
                </c:pt>
                <c:pt idx="2">
                  <c:v>1991-1995 гг.</c:v>
                </c:pt>
                <c:pt idx="3">
                  <c:v>1996-2000 гг.</c:v>
                </c:pt>
                <c:pt idx="4">
                  <c:v>2001-2005 гг.</c:v>
                </c:pt>
                <c:pt idx="5">
                  <c:v>2006-2010 гг.</c:v>
                </c:pt>
                <c:pt idx="6">
                  <c:v>2011-2015 гг.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0.81</c:v>
                </c:pt>
                <c:pt idx="1">
                  <c:v>1.04</c:v>
                </c:pt>
                <c:pt idx="2">
                  <c:v>0.71000000000000008</c:v>
                </c:pt>
                <c:pt idx="3">
                  <c:v>0.63000000000000012</c:v>
                </c:pt>
                <c:pt idx="4">
                  <c:v>0.83000000000000007</c:v>
                </c:pt>
                <c:pt idx="5">
                  <c:v>0.8600000000000001</c:v>
                </c:pt>
                <c:pt idx="6">
                  <c:v>1.1399999999999997</c:v>
                </c:pt>
              </c:numCache>
            </c:numRef>
          </c:val>
        </c:ser>
        <c:dLbls/>
        <c:marker val="1"/>
        <c:axId val="81675776"/>
        <c:axId val="81677312"/>
      </c:lineChart>
      <c:catAx>
        <c:axId val="81675776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aseline="0">
                <a:latin typeface="Arial" panose="020B0604020202020204" pitchFamily="34" charset="0"/>
              </a:defRPr>
            </a:pPr>
            <a:endParaRPr lang="ru-RU"/>
          </a:p>
        </c:txPr>
        <c:crossAx val="81677312"/>
        <c:crosses val="autoZero"/>
        <c:auto val="1"/>
        <c:lblAlgn val="ctr"/>
        <c:lblOffset val="100"/>
      </c:catAx>
      <c:valAx>
        <c:axId val="816773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167577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5.575377156427766E-2"/>
          <c:y val="0.12223210830980467"/>
          <c:w val="0.90864792910719394"/>
          <c:h val="0.70432787161579746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square"/>
            <c:size val="5"/>
            <c:spPr>
              <a:solidFill>
                <a:srgbClr val="0070C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0"/>
                  <c:y val="2.6546378823096559E-2"/>
                </c:manualLayout>
              </c:layout>
              <c:showVal val="1"/>
            </c:dLbl>
            <c:dLbl>
              <c:idx val="1"/>
              <c:layout>
                <c:manualLayout>
                  <c:x val="-1.0653847653994786E-2"/>
                  <c:y val="-3.439738351923161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0,7</a:t>
                    </a:r>
                    <a:r>
                      <a:rPr lang="ru-RU" dirty="0" smtClean="0"/>
                      <a:t>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5.3268415772148754E-3"/>
                  <c:y val="-5.840203341081253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0,5</a:t>
                    </a:r>
                    <a:r>
                      <a:rPr lang="ru-RU" dirty="0" smtClean="0"/>
                      <a:t>0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2.6157047065049312E-2"/>
                  <c:y val="-6.0719307050174504E-2"/>
                </c:manualLayout>
              </c:layout>
              <c:showVal val="1"/>
            </c:dLbl>
            <c:dLbl>
              <c:idx val="4"/>
              <c:layout>
                <c:manualLayout>
                  <c:x val="-5.3268415772148754E-3"/>
                  <c:y val="-5.8402033410812536E-2"/>
                </c:manualLayout>
              </c:layout>
              <c:showVal val="1"/>
            </c:dLbl>
            <c:dLbl>
              <c:idx val="5"/>
              <c:layout>
                <c:manualLayout>
                  <c:x val="-3.6529114325218347E-2"/>
                  <c:y val="-4.3109465824551989E-2"/>
                </c:manualLayout>
              </c:layout>
              <c:showVal val="1"/>
            </c:dLbl>
            <c:dLbl>
              <c:idx val="6"/>
              <c:layout>
                <c:manualLayout>
                  <c:x val="-6.4321105557458555E-2"/>
                  <c:y val="-2.1797106401175576E-2"/>
                </c:manualLayout>
              </c:layout>
              <c:showVal val="1"/>
            </c:dLbl>
            <c:dLbl>
              <c:idx val="7"/>
              <c:layout>
                <c:manualLayout>
                  <c:x val="-4.0839118758647382E-2"/>
                  <c:y val="-5.309275764619322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1981-1985 гг.</c:v>
                </c:pt>
                <c:pt idx="1">
                  <c:v>1986-1990 гг.</c:v>
                </c:pt>
                <c:pt idx="2">
                  <c:v>1991-1995 гг.</c:v>
                </c:pt>
                <c:pt idx="3">
                  <c:v>1996-2000 гг.</c:v>
                </c:pt>
                <c:pt idx="4">
                  <c:v>2001-2005 гг.</c:v>
                </c:pt>
                <c:pt idx="5">
                  <c:v>2006-2010 гг.</c:v>
                </c:pt>
                <c:pt idx="6">
                  <c:v>2011-2015 гг.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0.51</c:v>
                </c:pt>
                <c:pt idx="1">
                  <c:v>0.70000000000000007</c:v>
                </c:pt>
                <c:pt idx="2">
                  <c:v>0.5</c:v>
                </c:pt>
                <c:pt idx="3">
                  <c:v>0.55000000000000004</c:v>
                </c:pt>
                <c:pt idx="4">
                  <c:v>0.56999999999999995</c:v>
                </c:pt>
                <c:pt idx="5">
                  <c:v>0.77000000000000013</c:v>
                </c:pt>
                <c:pt idx="6">
                  <c:v>0.97000000000000008</c:v>
                </c:pt>
              </c:numCache>
            </c:numRef>
          </c:val>
        </c:ser>
        <c:dLbls/>
        <c:marker val="1"/>
        <c:axId val="81636736"/>
        <c:axId val="81650816"/>
      </c:lineChart>
      <c:catAx>
        <c:axId val="81636736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aseline="0">
                <a:latin typeface="Arial" panose="020B0604020202020204" pitchFamily="34" charset="0"/>
              </a:defRPr>
            </a:pPr>
            <a:endParaRPr lang="ru-RU"/>
          </a:p>
        </c:txPr>
        <c:crossAx val="81650816"/>
        <c:crosses val="autoZero"/>
        <c:auto val="1"/>
        <c:lblAlgn val="ctr"/>
        <c:lblOffset val="100"/>
      </c:catAx>
      <c:valAx>
        <c:axId val="816508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163673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5.5753771564277667E-2"/>
          <c:y val="0.12223210830980467"/>
          <c:w val="0.90864792910719394"/>
          <c:h val="0.70432787161579768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square"/>
            <c:size val="5"/>
            <c:spPr>
              <a:solidFill>
                <a:srgbClr val="0070C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1.6348154415655816E-3"/>
                  <c:y val="9.9077041754270494E-3"/>
                </c:manualLayout>
              </c:layout>
              <c:showVal val="1"/>
            </c:dLbl>
            <c:dLbl>
              <c:idx val="1"/>
              <c:layout>
                <c:manualLayout>
                  <c:x val="-1.0653847653994785E-2"/>
                  <c:y val="-3.439738351923161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60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5.3268415772148754E-3"/>
                  <c:y val="-5.840203341081254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49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2.7791862506614889E-2"/>
                  <c:y val="-0.1006520763940275"/>
                </c:manualLayout>
              </c:layout>
              <c:showVal val="1"/>
            </c:dLbl>
            <c:dLbl>
              <c:idx val="4"/>
              <c:layout>
                <c:manualLayout>
                  <c:x val="-5.3268415772148754E-3"/>
                  <c:y val="-5.8402033410812543E-2"/>
                </c:manualLayout>
              </c:layout>
              <c:showVal val="1"/>
            </c:dLbl>
            <c:dLbl>
              <c:idx val="5"/>
              <c:layout>
                <c:manualLayout>
                  <c:x val="-3.6529114325218354E-2"/>
                  <c:y val="-4.3109465824551989E-2"/>
                </c:manualLayout>
              </c:layout>
              <c:showVal val="1"/>
            </c:dLbl>
            <c:dLbl>
              <c:idx val="6"/>
              <c:layout>
                <c:manualLayout>
                  <c:x val="-4.1433689375540407E-2"/>
                  <c:y val="-8.502383382978411E-2"/>
                </c:manualLayout>
              </c:layout>
              <c:showVal val="1"/>
            </c:dLbl>
            <c:dLbl>
              <c:idx val="7"/>
              <c:layout>
                <c:manualLayout>
                  <c:x val="-4.0839118758647382E-2"/>
                  <c:y val="-5.309275764619324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1981-1985 гг.</c:v>
                </c:pt>
                <c:pt idx="1">
                  <c:v>1986-1990 гг.</c:v>
                </c:pt>
                <c:pt idx="2">
                  <c:v>1991-1995 гг.</c:v>
                </c:pt>
                <c:pt idx="3">
                  <c:v>1996-2000 гг.</c:v>
                </c:pt>
                <c:pt idx="4">
                  <c:v>2001-2005 гг.</c:v>
                </c:pt>
                <c:pt idx="5">
                  <c:v>2006-2010 гг.</c:v>
                </c:pt>
                <c:pt idx="6">
                  <c:v>2011-2015 гг.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0.44</c:v>
                </c:pt>
                <c:pt idx="1">
                  <c:v>0.6</c:v>
                </c:pt>
                <c:pt idx="2">
                  <c:v>0.49</c:v>
                </c:pt>
                <c:pt idx="3">
                  <c:v>0.33</c:v>
                </c:pt>
                <c:pt idx="4">
                  <c:v>0.46</c:v>
                </c:pt>
                <c:pt idx="5">
                  <c:v>0.53</c:v>
                </c:pt>
                <c:pt idx="6">
                  <c:v>0.55000000000000004</c:v>
                </c:pt>
              </c:numCache>
            </c:numRef>
          </c:val>
        </c:ser>
        <c:marker val="1"/>
        <c:axId val="59927552"/>
        <c:axId val="61739008"/>
      </c:lineChart>
      <c:catAx>
        <c:axId val="59927552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aseline="0">
                <a:latin typeface="Arial" panose="020B0604020202020204" pitchFamily="34" charset="0"/>
              </a:defRPr>
            </a:pPr>
            <a:endParaRPr lang="ru-RU"/>
          </a:p>
        </c:txPr>
        <c:crossAx val="61739008"/>
        <c:crosses val="autoZero"/>
        <c:auto val="1"/>
        <c:lblAlgn val="ctr"/>
        <c:lblOffset val="100"/>
      </c:catAx>
      <c:valAx>
        <c:axId val="617390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5992755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6.2293033330539989E-2"/>
          <c:y val="0.18159837879180463"/>
          <c:w val="0.90864792910719394"/>
          <c:h val="0.73542444081762026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гибриды - всего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5"/>
            <c:spPr>
              <a:solidFill>
                <a:srgbClr val="0070C0"/>
              </a:solidFill>
              <a:ln>
                <a:solidFill>
                  <a:srgbClr val="FF0000"/>
                </a:solidFill>
              </a:ln>
            </c:spPr>
          </c:marker>
          <c:dLbls>
            <c:spPr>
              <a:ln>
                <a:noFill/>
              </a:ln>
            </c:spPr>
            <c:txPr>
              <a:bodyPr/>
              <a:lstStyle/>
              <a:p>
                <a:pPr>
                  <a:defRPr sz="1400" baseline="0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Лист1!$A$2:$A$7</c:f>
              <c:strCache>
                <c:ptCount val="6"/>
                <c:pt idx="0">
                  <c:v>2010 г.</c:v>
                </c:pt>
                <c:pt idx="1">
                  <c:v>2011 г.</c:v>
                </c:pt>
                <c:pt idx="2">
                  <c:v>2012 г.</c:v>
                </c:pt>
                <c:pt idx="3">
                  <c:v>2013 г.</c:v>
                </c:pt>
                <c:pt idx="4">
                  <c:v>2014 г.</c:v>
                </c:pt>
                <c:pt idx="5">
                  <c:v>2015 г.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75</c:v>
                </c:pt>
                <c:pt idx="1">
                  <c:v>73</c:v>
                </c:pt>
                <c:pt idx="2">
                  <c:v>72</c:v>
                </c:pt>
                <c:pt idx="3">
                  <c:v>72</c:v>
                </c:pt>
                <c:pt idx="4">
                  <c:v>69</c:v>
                </c:pt>
                <c:pt idx="5">
                  <c:v>69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иностранные гибриды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square"/>
            <c:size val="5"/>
          </c:marker>
          <c:dLbls>
            <c:txPr>
              <a:bodyPr/>
              <a:lstStyle/>
              <a:p>
                <a:pPr>
                  <a:defRPr sz="1400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b"/>
            <c:showVal val="1"/>
          </c:dLbls>
          <c:cat>
            <c:strRef>
              <c:f>Лист1!$A$2:$A$7</c:f>
              <c:strCache>
                <c:ptCount val="6"/>
                <c:pt idx="0">
                  <c:v>2010 г.</c:v>
                </c:pt>
                <c:pt idx="1">
                  <c:v>2011 г.</c:v>
                </c:pt>
                <c:pt idx="2">
                  <c:v>2012 г.</c:v>
                </c:pt>
                <c:pt idx="3">
                  <c:v>2013 г.</c:v>
                </c:pt>
                <c:pt idx="4">
                  <c:v>2014 г.</c:v>
                </c:pt>
                <c:pt idx="5">
                  <c:v>2015 г.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64</c:v>
                </c:pt>
                <c:pt idx="1">
                  <c:v>69</c:v>
                </c:pt>
                <c:pt idx="2">
                  <c:v>69</c:v>
                </c:pt>
                <c:pt idx="3">
                  <c:v>70</c:v>
                </c:pt>
                <c:pt idx="4">
                  <c:v>66</c:v>
                </c:pt>
                <c:pt idx="5">
                  <c:v>67</c:v>
                </c:pt>
              </c:numCache>
            </c:numRef>
          </c:val>
        </c:ser>
        <c:dLbls>
          <c:showVal val="1"/>
        </c:dLbls>
        <c:marker val="1"/>
        <c:axId val="81775232"/>
        <c:axId val="81785216"/>
      </c:lineChart>
      <c:catAx>
        <c:axId val="81775232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aseline="0">
                <a:latin typeface="Arial" panose="020B0604020202020204" pitchFamily="34" charset="0"/>
              </a:defRPr>
            </a:pPr>
            <a:endParaRPr lang="ru-RU"/>
          </a:p>
        </c:txPr>
        <c:crossAx val="81785216"/>
        <c:crosses val="autoZero"/>
        <c:auto val="1"/>
        <c:lblAlgn val="ctr"/>
        <c:lblOffset val="100"/>
      </c:catAx>
      <c:valAx>
        <c:axId val="81785216"/>
        <c:scaling>
          <c:orientation val="minMax"/>
          <c:max val="90"/>
          <c:min val="3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1775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262707117922074"/>
          <c:y val="2.4272045644561143E-2"/>
          <c:w val="0.29737292882077937"/>
          <c:h val="0.16334665345339253"/>
        </c:manualLayout>
      </c:layout>
      <c:overlay val="1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960D2-8628-44C4-93B2-6958184BE91F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3A8BF-34C4-4032-A52C-4B15962D7D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2551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A8BF-34C4-4032-A52C-4B15962D7DAC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8846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C58-E57F-4068-ABBF-63D360E007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8D4C-A27C-49AD-8750-2C7FC73A1C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201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C58-E57F-4068-ABBF-63D360E007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8D4C-A27C-49AD-8750-2C7FC73A1C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9110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C58-E57F-4068-ABBF-63D360E007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8D4C-A27C-49AD-8750-2C7FC73A1C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445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8C072-3A77-4476-97F8-491A71E5A6E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1678465"/>
      </p:ext>
    </p:extLst>
  </p:cSld>
  <p:clrMapOvr>
    <a:masterClrMapping/>
  </p:clrMapOvr>
  <p:transition spd="slow">
    <p:pull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A7759-6C8B-4653-B334-1509BD078DD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2677865"/>
      </p:ext>
    </p:extLst>
  </p:cSld>
  <p:clrMapOvr>
    <a:masterClrMapping/>
  </p:clrMapOvr>
  <p:transition spd="med">
    <p:cover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0BF60-A505-4459-9D55-1A5AA777509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5174082"/>
      </p:ext>
    </p:extLst>
  </p:cSld>
  <p:clrMapOvr>
    <a:masterClrMapping/>
  </p:clrMapOvr>
  <p:transition spd="med">
    <p:cover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B2D6D-F44B-4B44-A35E-55DD49B1E35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1568527"/>
      </p:ext>
    </p:extLst>
  </p:cSld>
  <p:clrMapOvr>
    <a:masterClrMapping/>
  </p:clrMapOvr>
  <p:transition spd="slow">
    <p:pull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775F6-527B-4C29-8F3B-53223C728EE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3163988"/>
      </p:ext>
    </p:extLst>
  </p:cSld>
  <p:clrMapOvr>
    <a:masterClrMapping/>
  </p:clrMapOvr>
  <p:transition spd="med"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C58-E57F-4068-ABBF-63D360E007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8D4C-A27C-49AD-8750-2C7FC73A1C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1484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C58-E57F-4068-ABBF-63D360E007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8D4C-A27C-49AD-8750-2C7FC73A1C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4446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C58-E57F-4068-ABBF-63D360E007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8D4C-A27C-49AD-8750-2C7FC73A1C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479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C58-E57F-4068-ABBF-63D360E007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8D4C-A27C-49AD-8750-2C7FC73A1C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4877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C58-E57F-4068-ABBF-63D360E007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8D4C-A27C-49AD-8750-2C7FC73A1C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0235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C58-E57F-4068-ABBF-63D360E007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8D4C-A27C-49AD-8750-2C7FC73A1C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0830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C58-E57F-4068-ABBF-63D360E007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8D4C-A27C-49AD-8750-2C7FC73A1C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0336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C58-E57F-4068-ABBF-63D360E007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8D4C-A27C-49AD-8750-2C7FC73A1C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8371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BE266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9FC58-E57F-4068-ABBF-63D360E007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18D4C-A27C-49AD-8750-2C7FC73A1C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772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39552" y="1784430"/>
            <a:ext cx="796333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Состояние производства подсолнечника </a:t>
            </a:r>
          </a:p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в Российской Федерации</a:t>
            </a:r>
          </a:p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и основные элементы технологии </a:t>
            </a:r>
          </a:p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его возделывания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7714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94977" y="1015661"/>
            <a:ext cx="7775814" cy="5754725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00100" y="307776"/>
            <a:ext cx="7963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Доля гибридов в общей структуре сортовых посевов подсолнечника в хозяйствах Краснодарского края, %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406420638"/>
              </p:ext>
            </p:extLst>
          </p:nvPr>
        </p:nvGraphicFramePr>
        <p:xfrm>
          <a:off x="1202330" y="1412776"/>
          <a:ext cx="7768461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358956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94977" y="1015661"/>
            <a:ext cx="7775814" cy="5754725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00100" y="307776"/>
            <a:ext cx="7963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Доля гибридов в общей структуре сортовых посевов подсолнечника в хозяйствах Ставропольского края, %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518719905"/>
              </p:ext>
            </p:extLst>
          </p:nvPr>
        </p:nvGraphicFramePr>
        <p:xfrm>
          <a:off x="1208862" y="1412776"/>
          <a:ext cx="7768461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436396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94977" y="1015661"/>
            <a:ext cx="7775814" cy="5754725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00100" y="307776"/>
            <a:ext cx="7963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Доля гибридов в общей структуре сортовых посевов подсолнечника в хозяйствах Ростовской области, %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1326538072"/>
              </p:ext>
            </p:extLst>
          </p:nvPr>
        </p:nvGraphicFramePr>
        <p:xfrm>
          <a:off x="1202330" y="1412776"/>
          <a:ext cx="7768461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828688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94977" y="1015661"/>
            <a:ext cx="7775814" cy="5754725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00100" y="307776"/>
            <a:ext cx="7963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Доля гибридов в общей структуре сортовых посевов подсолнечника в хозяйствах Волгоградской области, %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2060402107"/>
              </p:ext>
            </p:extLst>
          </p:nvPr>
        </p:nvGraphicFramePr>
        <p:xfrm>
          <a:off x="1202330" y="1412776"/>
          <a:ext cx="7768461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208623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94977" y="1015661"/>
            <a:ext cx="7775814" cy="5754725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00100" y="307776"/>
            <a:ext cx="7963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Доля гибридов в общей структуре сортовых посевов подсолнечника в хозяйствах Саратовской области, %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2633353767"/>
              </p:ext>
            </p:extLst>
          </p:nvPr>
        </p:nvGraphicFramePr>
        <p:xfrm>
          <a:off x="1202330" y="1412776"/>
          <a:ext cx="7768461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636374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87624" y="1340768"/>
            <a:ext cx="7775814" cy="5400600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00100" y="307776"/>
            <a:ext cx="7963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Эффективность внедрения иностранных гибридов подсолнечника в различных регионах Российской Федерации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22276242"/>
              </p:ext>
            </p:extLst>
          </p:nvPr>
        </p:nvGraphicFramePr>
        <p:xfrm>
          <a:off x="1524000" y="1397000"/>
          <a:ext cx="7152455" cy="5485722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607840"/>
                <a:gridCol w="1108923"/>
                <a:gridCol w="1108923"/>
                <a:gridCol w="1108923"/>
                <a:gridCol w="1108923"/>
                <a:gridCol w="1108923"/>
              </a:tblGrid>
              <a:tr h="45720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Регион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Среднегодовая урожайность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Изменение урожайности,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 т/га под влиянием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457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До внедрения гибридов 1981-1990 гг. (контроль)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После внедрения гибридов 2001-2015гг.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±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 к контролю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Гибридов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других факторов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599327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Российская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 федерация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1,13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1,13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0,00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0,00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0,00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9327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Краснодарский край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2,01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2,04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+ 0,03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+ 0,01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+ 0,02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9327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Ставропольский край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1,30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1,37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+ 0,07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+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 0,03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+ 0,04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9327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Ростовская область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1,37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1,18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- 0,19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-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 0,08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- 0,11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9327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Волгоградская область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0,95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0,94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- 0,01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0,00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- 0,01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9327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Саратовская область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0,61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0,78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+ 0,17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+ 0,07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+ 0,10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82229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87624" y="1340768"/>
            <a:ext cx="7775814" cy="5400600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00100" y="642120"/>
            <a:ext cx="79633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Количество сортов и гибридов подсолнечника в производстве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4719368"/>
              </p:ext>
            </p:extLst>
          </p:nvPr>
        </p:nvGraphicFramePr>
        <p:xfrm>
          <a:off x="1524000" y="1397000"/>
          <a:ext cx="7152456" cy="5272362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005998"/>
                <a:gridCol w="2073229"/>
                <a:gridCol w="2073229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Регион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Всего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В том числе на площади менее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 1000 га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622566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Краснодарский край</a:t>
                      </a:r>
                      <a:endParaRPr lang="ru-RU" sz="18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143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86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2566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Ставропольский край</a:t>
                      </a:r>
                      <a:endParaRPr lang="ru-RU" sz="18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83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48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2566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Ростовская область</a:t>
                      </a:r>
                      <a:endParaRPr lang="ru-RU" sz="18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139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56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2566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Волгоградская область</a:t>
                      </a:r>
                      <a:endParaRPr lang="ru-RU" sz="18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158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84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2566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Саратовская область</a:t>
                      </a:r>
                      <a:endParaRPr lang="ru-RU" sz="18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161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55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2566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Воронежская область</a:t>
                      </a:r>
                      <a:endParaRPr lang="ru-RU" sz="18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136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60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2566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Алтайский край</a:t>
                      </a:r>
                      <a:endParaRPr lang="ru-RU" sz="18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42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27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7164288" y="931992"/>
            <a:ext cx="15546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2015 г.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2573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87624" y="1340768"/>
            <a:ext cx="7775814" cy="4176464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00100" y="642120"/>
            <a:ext cx="79633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Импорт семян для посева семян в тоннах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55683650"/>
              </p:ext>
            </p:extLst>
          </p:nvPr>
        </p:nvGraphicFramePr>
        <p:xfrm>
          <a:off x="1583143" y="1766871"/>
          <a:ext cx="6984776" cy="3324258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746194"/>
                <a:gridCol w="1746194"/>
                <a:gridCol w="1746194"/>
                <a:gridCol w="1746194"/>
              </a:tblGrid>
              <a:tr h="96583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Культура</a:t>
                      </a:r>
                      <a:endParaRPr lang="ru-RU" sz="20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2013/14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2014/15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%</a:t>
                      </a:r>
                      <a:endParaRPr lang="ru-RU" sz="20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6142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Подсолнечник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21432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15033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- 29,9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6142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Рапс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1486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895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- 39,8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61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Соя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3411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1323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- 61,2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94476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87624" y="1340768"/>
            <a:ext cx="7775814" cy="4176464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00100" y="642120"/>
            <a:ext cx="79633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Импорт семян для посева в </a:t>
            </a:r>
            <a:r>
              <a:rPr lang="en-US" sz="20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USD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22196049"/>
              </p:ext>
            </p:extLst>
          </p:nvPr>
        </p:nvGraphicFramePr>
        <p:xfrm>
          <a:off x="1583143" y="1766871"/>
          <a:ext cx="6984776" cy="3324258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746194"/>
                <a:gridCol w="1746194"/>
                <a:gridCol w="1746194"/>
                <a:gridCol w="1746194"/>
              </a:tblGrid>
              <a:tr h="96583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Культура</a:t>
                      </a:r>
                      <a:endParaRPr lang="ru-RU" sz="20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2013/14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2014/15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%</a:t>
                      </a:r>
                      <a:endParaRPr lang="ru-RU" sz="20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6142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Подсолнечник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222 147 260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111 386 102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- 49,4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6142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Рапс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17 422 881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7 634 570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- 55,8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61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Соя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4 437 702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1 982 305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- 55,3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8097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87624" y="1412776"/>
            <a:ext cx="7775814" cy="4464496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00100" y="461664"/>
            <a:ext cx="79633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Особенности биологии подсолнечника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259632" y="1672852"/>
            <a:ext cx="7632848" cy="3960093"/>
          </a:xfrm>
          <a:prstGeom prst="rect">
            <a:avLst/>
          </a:prstGeom>
          <a:solidFill>
            <a:srgbClr val="003366">
              <a:alpha val="59999"/>
            </a:srgb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70000"/>
              </a:spcBef>
              <a:buClr>
                <a:schemeClr val="accent2"/>
              </a:buClr>
              <a:buSzPct val="150000"/>
              <a:buFontTx/>
              <a:buChar char="•"/>
            </a:pPr>
            <a:r>
              <a:rPr lang="ru-RU" altLang="ru-RU" sz="1800" b="1" i="1" dirty="0" smtClean="0">
                <a:solidFill>
                  <a:schemeClr val="bg1"/>
                </a:solidFill>
                <a:latin typeface="+mj-lt"/>
              </a:rPr>
              <a:t>На формирование 1 т семян в среднем расходуется 50-60 кг азота, 20-25 кг фосфора, 100-120 кг калия</a:t>
            </a:r>
          </a:p>
          <a:p>
            <a:pPr>
              <a:lnSpc>
                <a:spcPct val="90000"/>
              </a:lnSpc>
              <a:spcBef>
                <a:spcPct val="70000"/>
              </a:spcBef>
              <a:buClr>
                <a:schemeClr val="accent2"/>
              </a:buClr>
              <a:buSzPct val="150000"/>
              <a:buFontTx/>
              <a:buChar char="•"/>
            </a:pPr>
            <a:r>
              <a:rPr lang="ru-RU" altLang="ru-RU" sz="1800" b="1" i="1" dirty="0" smtClean="0">
                <a:solidFill>
                  <a:schemeClr val="bg1"/>
                </a:solidFill>
                <a:latin typeface="+mj-lt"/>
              </a:rPr>
              <a:t>Мощная корневая система, проникающая на глубину до 200-300 см</a:t>
            </a:r>
          </a:p>
          <a:p>
            <a:pPr>
              <a:lnSpc>
                <a:spcPct val="90000"/>
              </a:lnSpc>
              <a:spcBef>
                <a:spcPct val="70000"/>
              </a:spcBef>
              <a:buClr>
                <a:schemeClr val="accent2"/>
              </a:buClr>
              <a:buSzPct val="150000"/>
              <a:buFontTx/>
              <a:buChar char="•"/>
            </a:pPr>
            <a:r>
              <a:rPr lang="ru-RU" altLang="ru-RU" sz="1800" b="1" i="1" dirty="0" smtClean="0">
                <a:solidFill>
                  <a:schemeClr val="bg1"/>
                </a:solidFill>
                <a:latin typeface="+mj-lt"/>
              </a:rPr>
              <a:t>На образование 1 т семян расходуется 1400-1800 т воды</a:t>
            </a:r>
          </a:p>
          <a:p>
            <a:pPr>
              <a:lnSpc>
                <a:spcPct val="90000"/>
              </a:lnSpc>
              <a:spcBef>
                <a:spcPct val="70000"/>
              </a:spcBef>
              <a:buClr>
                <a:schemeClr val="accent2"/>
              </a:buClr>
              <a:buSzPct val="150000"/>
              <a:buFontTx/>
              <a:buChar char="•"/>
            </a:pPr>
            <a:r>
              <a:rPr lang="ru-RU" altLang="ru-RU" sz="1800" b="1" i="1" dirty="0" smtClean="0">
                <a:solidFill>
                  <a:schemeClr val="bg1"/>
                </a:solidFill>
                <a:latin typeface="+mj-lt"/>
              </a:rPr>
              <a:t>Закладка генеративных органов (цветочные бугорки) происходит   в фазу 2-3 пары настоящих листьев</a:t>
            </a:r>
          </a:p>
          <a:p>
            <a:pPr>
              <a:lnSpc>
                <a:spcPct val="90000"/>
              </a:lnSpc>
              <a:spcBef>
                <a:spcPct val="70000"/>
              </a:spcBef>
              <a:buClr>
                <a:schemeClr val="accent2"/>
              </a:buClr>
              <a:buSzPct val="150000"/>
              <a:buFontTx/>
              <a:buChar char="•"/>
            </a:pPr>
            <a:r>
              <a:rPr lang="ru-RU" altLang="ru-RU" sz="1800" b="1" i="1" dirty="0" smtClean="0">
                <a:solidFill>
                  <a:schemeClr val="bg1"/>
                </a:solidFill>
                <a:latin typeface="+mj-lt"/>
              </a:rPr>
              <a:t>После </a:t>
            </a:r>
            <a:r>
              <a:rPr lang="ru-RU" altLang="ru-RU" sz="1800" b="1" i="1" dirty="0" err="1" smtClean="0">
                <a:solidFill>
                  <a:schemeClr val="bg1"/>
                </a:solidFill>
                <a:latin typeface="+mj-lt"/>
              </a:rPr>
              <a:t>бутонизации</a:t>
            </a:r>
            <a:r>
              <a:rPr lang="ru-RU" altLang="ru-RU" sz="1800" b="1" i="1" dirty="0" smtClean="0">
                <a:solidFill>
                  <a:schemeClr val="bg1"/>
                </a:solidFill>
                <a:latin typeface="+mj-lt"/>
              </a:rPr>
              <a:t> подсолнечник поглощает влагу из слоя 100-150 см и ниже</a:t>
            </a:r>
          </a:p>
          <a:p>
            <a:pPr>
              <a:lnSpc>
                <a:spcPct val="90000"/>
              </a:lnSpc>
              <a:spcBef>
                <a:spcPct val="70000"/>
              </a:spcBef>
              <a:buClr>
                <a:schemeClr val="accent2"/>
              </a:buClr>
              <a:buSzPct val="150000"/>
              <a:buFontTx/>
              <a:buChar char="•"/>
            </a:pPr>
            <a:r>
              <a:rPr lang="ru-RU" altLang="ru-RU" sz="1800" b="1" i="1" dirty="0" smtClean="0">
                <a:solidFill>
                  <a:schemeClr val="bg1"/>
                </a:solidFill>
                <a:latin typeface="+mj-lt"/>
              </a:rPr>
              <a:t>Накопление масла в семенах прекращается на 35-40-й день после цветения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1605331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87624" y="1340768"/>
            <a:ext cx="7775814" cy="5400600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00100" y="307776"/>
            <a:ext cx="7963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Характеристика почвенно-климатических условий </a:t>
            </a:r>
          </a:p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Российской Федерации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614101368"/>
              </p:ext>
            </p:extLst>
          </p:nvPr>
        </p:nvGraphicFramePr>
        <p:xfrm>
          <a:off x="1331640" y="1412776"/>
          <a:ext cx="7380295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073172" y="2060848"/>
            <a:ext cx="648072" cy="7480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0530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87624" y="1412776"/>
            <a:ext cx="7775814" cy="4464496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00100" y="461664"/>
            <a:ext cx="79633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Технология возделывания подсолнечника включает: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Times New Roman" pitchFamily="18" charset="0"/>
            </a:endParaRP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>
          <a:xfrm>
            <a:off x="1202150" y="1484784"/>
            <a:ext cx="7761288" cy="439248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70000"/>
              </a:spcBef>
              <a:buClr>
                <a:srgbClr val="A50021"/>
              </a:buClr>
              <a:buSzPct val="150000"/>
              <a:buFontTx/>
              <a:buChar char="•"/>
            </a:pPr>
            <a:r>
              <a:rPr lang="ru-RU" altLang="ru-RU" sz="1800" b="1" i="1" dirty="0" smtClean="0">
                <a:solidFill>
                  <a:schemeClr val="tx2">
                    <a:lumMod val="75000"/>
                  </a:schemeClr>
                </a:solidFill>
              </a:rPr>
              <a:t>Научно-обоснованное размещение в севообороте</a:t>
            </a:r>
          </a:p>
          <a:p>
            <a:pPr>
              <a:lnSpc>
                <a:spcPct val="90000"/>
              </a:lnSpc>
              <a:spcBef>
                <a:spcPct val="70000"/>
              </a:spcBef>
              <a:buClr>
                <a:srgbClr val="A50021"/>
              </a:buClr>
              <a:buSzPct val="150000"/>
              <a:buFontTx/>
              <a:buChar char="•"/>
            </a:pPr>
            <a:r>
              <a:rPr lang="ru-RU" altLang="ru-RU" sz="1800" b="1" i="1" dirty="0" smtClean="0">
                <a:solidFill>
                  <a:schemeClr val="tx2">
                    <a:lumMod val="75000"/>
                  </a:schemeClr>
                </a:solidFill>
              </a:rPr>
              <a:t>Системы основной и </a:t>
            </a:r>
            <a:r>
              <a:rPr lang="ru-RU" altLang="ru-RU" sz="1800" b="1" i="1" dirty="0" err="1" smtClean="0">
                <a:solidFill>
                  <a:schemeClr val="tx2">
                    <a:lumMod val="75000"/>
                  </a:schemeClr>
                </a:solidFill>
              </a:rPr>
              <a:t>допосевной</a:t>
            </a:r>
            <a:r>
              <a:rPr lang="ru-RU" altLang="ru-RU" sz="1800" b="1" i="1" dirty="0" smtClean="0">
                <a:solidFill>
                  <a:schemeClr val="tx2">
                    <a:lumMod val="75000"/>
                  </a:schemeClr>
                </a:solidFill>
              </a:rPr>
              <a:t> обработки почвы</a:t>
            </a:r>
          </a:p>
          <a:p>
            <a:pPr>
              <a:lnSpc>
                <a:spcPct val="90000"/>
              </a:lnSpc>
              <a:spcBef>
                <a:spcPct val="70000"/>
              </a:spcBef>
              <a:buClr>
                <a:srgbClr val="A50021"/>
              </a:buClr>
              <a:buSzPct val="150000"/>
              <a:buFontTx/>
              <a:buChar char="•"/>
            </a:pPr>
            <a:r>
              <a:rPr lang="ru-RU" altLang="ru-RU" sz="1800" b="1" i="1" dirty="0" smtClean="0">
                <a:solidFill>
                  <a:schemeClr val="tx2">
                    <a:lumMod val="75000"/>
                  </a:schemeClr>
                </a:solidFill>
              </a:rPr>
              <a:t>Оптимальное питание растений на основе почвенной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z="1800" b="1" i="1" dirty="0" smtClean="0">
                <a:solidFill>
                  <a:schemeClr val="tx2">
                    <a:lumMod val="75000"/>
                  </a:schemeClr>
                </a:solidFill>
              </a:rPr>
              <a:t>     и растительной диагностики и рациональных  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z="1800" b="1" i="1" dirty="0" smtClean="0">
                <a:solidFill>
                  <a:schemeClr val="tx2">
                    <a:lumMod val="75000"/>
                  </a:schemeClr>
                </a:solidFill>
              </a:rPr>
              <a:t>     способов применения удобрений</a:t>
            </a:r>
          </a:p>
          <a:p>
            <a:pPr>
              <a:lnSpc>
                <a:spcPct val="90000"/>
              </a:lnSpc>
              <a:spcBef>
                <a:spcPct val="70000"/>
              </a:spcBef>
              <a:buClr>
                <a:srgbClr val="A50021"/>
              </a:buClr>
              <a:buSzPct val="150000"/>
              <a:buFontTx/>
              <a:buChar char="•"/>
            </a:pPr>
            <a:r>
              <a:rPr lang="ru-RU" altLang="ru-RU" sz="1800" b="1" i="1" dirty="0" smtClean="0">
                <a:solidFill>
                  <a:schemeClr val="tx2">
                    <a:lumMod val="75000"/>
                  </a:schemeClr>
                </a:solidFill>
              </a:rPr>
              <a:t>Оптимальные сроки сева, формирование заданной густоты стояния растений в зависимости от влагообеспеченности корнеобитаемого слоя почвы</a:t>
            </a:r>
          </a:p>
          <a:p>
            <a:pPr>
              <a:lnSpc>
                <a:spcPct val="90000"/>
              </a:lnSpc>
              <a:spcBef>
                <a:spcPct val="70000"/>
              </a:spcBef>
              <a:buClr>
                <a:srgbClr val="A50021"/>
              </a:buClr>
              <a:buSzPct val="150000"/>
              <a:buFontTx/>
              <a:buChar char="•"/>
            </a:pPr>
            <a:r>
              <a:rPr lang="ru-RU" altLang="ru-RU" sz="1800" b="1" i="1" dirty="0" smtClean="0">
                <a:solidFill>
                  <a:schemeClr val="tx2">
                    <a:lumMod val="75000"/>
                  </a:schemeClr>
                </a:solidFill>
              </a:rPr>
              <a:t>Уход за посевами</a:t>
            </a:r>
          </a:p>
          <a:p>
            <a:pPr>
              <a:lnSpc>
                <a:spcPct val="90000"/>
              </a:lnSpc>
              <a:spcBef>
                <a:spcPct val="70000"/>
              </a:spcBef>
              <a:buClr>
                <a:srgbClr val="A50021"/>
              </a:buClr>
              <a:buSzPct val="150000"/>
              <a:buFontTx/>
              <a:buChar char="•"/>
            </a:pPr>
            <a:r>
              <a:rPr lang="ru-RU" altLang="ru-RU" sz="1800" b="1" i="1" dirty="0" smtClean="0">
                <a:solidFill>
                  <a:schemeClr val="tx2">
                    <a:lumMod val="75000"/>
                  </a:schemeClr>
                </a:solidFill>
              </a:rPr>
              <a:t>Экономически обоснованные и экологически безопасные системы защиты растений от сорняков, болезней, вредителей</a:t>
            </a:r>
          </a:p>
          <a:p>
            <a:pPr>
              <a:lnSpc>
                <a:spcPct val="90000"/>
              </a:lnSpc>
              <a:spcBef>
                <a:spcPct val="70000"/>
              </a:spcBef>
              <a:buClr>
                <a:srgbClr val="A50021"/>
              </a:buClr>
              <a:buSzPct val="150000"/>
              <a:buFontTx/>
              <a:buChar char="•"/>
            </a:pPr>
            <a:r>
              <a:rPr lang="ru-RU" altLang="ru-RU" sz="1800" b="1" i="1" dirty="0" smtClean="0">
                <a:solidFill>
                  <a:schemeClr val="tx2">
                    <a:lumMod val="75000"/>
                  </a:schemeClr>
                </a:solidFill>
              </a:rPr>
              <a:t>Десикацию посевов, уборку урожая и его доработку</a:t>
            </a:r>
          </a:p>
          <a:p>
            <a:pPr>
              <a:lnSpc>
                <a:spcPct val="90000"/>
              </a:lnSpc>
            </a:pPr>
            <a:endParaRPr lang="ru-RU" altLang="ru-RU" sz="1800" b="1" dirty="0" smtClean="0">
              <a:solidFill>
                <a:srgbClr val="A5002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4478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87624" y="1052736"/>
            <a:ext cx="7775814" cy="4824536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963011" y="461664"/>
            <a:ext cx="74592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Размещение в </a:t>
            </a:r>
            <a:r>
              <a:rPr lang="ru-RU" sz="2000" b="1" i="1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сеевообороте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Times New Roman" pitchFamily="18" charset="0"/>
            </a:endParaRPr>
          </a:p>
        </p:txBody>
      </p:sp>
      <p:graphicFrame>
        <p:nvGraphicFramePr>
          <p:cNvPr id="8" name="Group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25531091"/>
              </p:ext>
            </p:extLst>
          </p:nvPr>
        </p:nvGraphicFramePr>
        <p:xfrm>
          <a:off x="1441743" y="2492896"/>
          <a:ext cx="7267575" cy="3151932"/>
        </p:xfrm>
        <a:graphic>
          <a:graphicData uri="http://schemas.openxmlformats.org/drawingml/2006/table">
            <a:tbl>
              <a:tblPr/>
              <a:tblGrid>
                <a:gridCol w="2613025"/>
                <a:gridCol w="2295525"/>
                <a:gridCol w="2359025"/>
              </a:tblGrid>
              <a:tr h="8277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</a:rPr>
                        <a:t>Срок возврата,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</a:rPr>
                        <a:t>лет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</a:rPr>
                        <a:t>Урожайность семян, ц/га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</a:rPr>
                        <a:t>Снижение урожайности,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5810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</a:rPr>
                        <a:t>30,8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</a:rPr>
                        <a:t>Контроль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5810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</a:rPr>
                        <a:t>27,3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</a:rPr>
                        <a:t>- 11,4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5810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25,2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- 18,2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5810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23,4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- 24,0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475656" y="1412777"/>
            <a:ext cx="7416502" cy="93610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800" i="1" dirty="0" smtClean="0">
                <a:solidFill>
                  <a:srgbClr val="A50021"/>
                </a:solidFill>
              </a:rPr>
              <a:t>Несоблюдение научно-обоснованных сроков возврата подсолнечника  на прежнее поле вызывает снижение урожая до 15-25 %, возрастает вероятность поражения растений болезнями и заразихой </a:t>
            </a:r>
          </a:p>
        </p:txBody>
      </p:sp>
    </p:spTree>
    <p:extLst>
      <p:ext uri="{BB962C8B-B14F-4D97-AF65-F5344CB8AC3E}">
        <p14:creationId xmlns:p14="http://schemas.microsoft.com/office/powerpoint/2010/main" xmlns="" val="2105996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87624" y="1340768"/>
            <a:ext cx="7775814" cy="5400600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00100" y="307776"/>
            <a:ext cx="7963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Влияние севооборота на поражение посевов подсолнечника болезнями, %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81482078"/>
              </p:ext>
            </p:extLst>
          </p:nvPr>
        </p:nvGraphicFramePr>
        <p:xfrm>
          <a:off x="1547664" y="1484784"/>
          <a:ext cx="7200799" cy="5040558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915723"/>
                <a:gridCol w="1321269"/>
                <a:gridCol w="1321269"/>
                <a:gridCol w="1321269"/>
                <a:gridCol w="1321269"/>
              </a:tblGrid>
              <a:tr h="110984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Тип севооборота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Склеротиния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Ложная</a:t>
                      </a:r>
                      <a:r>
                        <a:rPr lang="ru-RU" sz="1600" b="1" baseline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 мучнистая роса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Фомопсис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Заразиха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6142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Монокультура подсолнечника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23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73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21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26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6142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2–х </a:t>
                      </a:r>
                      <a:r>
                        <a:rPr lang="ru-RU" sz="1800" b="1" dirty="0" err="1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польный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21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51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13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25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61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4–х </a:t>
                      </a:r>
                      <a:r>
                        <a:rPr lang="ru-RU" sz="1800" b="1" dirty="0" err="1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польный</a:t>
                      </a:r>
                      <a:endParaRPr lang="ru-RU" sz="1800" b="1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6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11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10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7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61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6–х </a:t>
                      </a:r>
                      <a:r>
                        <a:rPr lang="ru-RU" sz="1800" b="1" dirty="0" err="1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польный</a:t>
                      </a:r>
                      <a:endParaRPr lang="ru-RU" sz="1800" b="1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7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11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4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61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7–х </a:t>
                      </a:r>
                      <a:r>
                        <a:rPr lang="ru-RU" sz="1800" b="1" dirty="0" err="1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польный</a:t>
                      </a:r>
                      <a:endParaRPr lang="ru-RU" sz="1800" b="1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5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0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11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34074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87624" y="1340768"/>
            <a:ext cx="7775814" cy="5400600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00100" y="307776"/>
            <a:ext cx="7963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>
                <a:solidFill>
                  <a:schemeClr val="tx2"/>
                </a:solidFill>
              </a:rPr>
              <a:t>Густота стояния растений</a:t>
            </a:r>
            <a:br>
              <a:rPr lang="ru-RU" sz="2000" b="1" i="1" dirty="0">
                <a:solidFill>
                  <a:schemeClr val="tx2"/>
                </a:solidFill>
              </a:rPr>
            </a:br>
            <a:r>
              <a:rPr lang="ru-RU" sz="2000" b="1" i="1" dirty="0" smtClean="0">
                <a:solidFill>
                  <a:schemeClr val="tx2"/>
                </a:solidFill>
              </a:rPr>
              <a:t>       </a:t>
            </a:r>
            <a:r>
              <a:rPr lang="ru-RU" sz="2000" b="1" i="1" dirty="0">
                <a:solidFill>
                  <a:schemeClr val="tx2"/>
                </a:solidFill>
              </a:rPr>
              <a:t>(тыс./га к уборке)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j-lt"/>
              <a:cs typeface="Times New Roman" pitchFamily="18" charset="0"/>
            </a:endParaRPr>
          </a:p>
        </p:txBody>
      </p:sp>
      <p:graphicFrame>
        <p:nvGraphicFramePr>
          <p:cNvPr id="8" name="Group 1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92710392"/>
              </p:ext>
            </p:extLst>
          </p:nvPr>
        </p:nvGraphicFramePr>
        <p:xfrm>
          <a:off x="1331640" y="1484783"/>
          <a:ext cx="7426146" cy="5118678"/>
        </p:xfrm>
        <a:graphic>
          <a:graphicData uri="http://schemas.openxmlformats.org/drawingml/2006/table">
            <a:tbl>
              <a:tblPr/>
              <a:tblGrid>
                <a:gridCol w="2232248"/>
                <a:gridCol w="1593498"/>
                <a:gridCol w="1802870"/>
                <a:gridCol w="1797530"/>
              </a:tblGrid>
              <a:tr h="44109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Зона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Глубина промачивания, см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10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до 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до 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200 и более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096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Среднеспелые сорта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8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достаточного увлажнения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35-40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40-45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45-50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недостаточного увлажнения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30-35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35-40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40-45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засушливая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не более 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не более 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не более 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69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Раннеспелые и скороспелые сорта и гибриды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8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достаточного увлажнения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40-45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45-50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50-55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недостаточного увлажнения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35-40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40-45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45-50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засушливая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не более 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не более 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не более 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78660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87624" y="1340768"/>
            <a:ext cx="7775814" cy="5400600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00100" y="307776"/>
            <a:ext cx="7963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Потери урожайности подсолнечника вследствие нарушения основных элементов технологии возделывания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57140445"/>
              </p:ext>
            </p:extLst>
          </p:nvPr>
        </p:nvGraphicFramePr>
        <p:xfrm>
          <a:off x="1547664" y="1484784"/>
          <a:ext cx="7056784" cy="5184578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960440"/>
                <a:gridCol w="1548172"/>
                <a:gridCol w="1548172"/>
              </a:tblGrid>
              <a:tr h="399001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Вид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 нарушения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Снижение урожайности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90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ц/га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%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</a:tr>
              <a:tr h="482819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Весновспашка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-2,7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-13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2271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Возврат подсолнечника на прежнее место раньше 4-5 лет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-3,7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-18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89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Размещение подсолнечника после сои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-4,0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-19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22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Поздний посев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 ( на 3-4 недели позже оптимальных сроков)</a:t>
                      </a:r>
                      <a:endParaRPr lang="ru-RU" sz="1600" b="1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-3,4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-16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89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Без применения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 удобрений</a:t>
                      </a:r>
                      <a:endParaRPr lang="ru-RU" sz="1600" b="1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-3,4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-16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89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Без культивации междурядий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-1,7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-8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89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Поздняя уборка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-2,1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-10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434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Недостаточное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1" baseline="0" dirty="0" err="1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пчелоопыление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                                         на сортах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                                     на гибридах</a:t>
                      </a:r>
                      <a:endParaRPr lang="ru-RU" sz="1600" b="1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-5,0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-1,5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-24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-7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01218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87624" y="1894021"/>
            <a:ext cx="7775814" cy="2952328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741754" y="685771"/>
            <a:ext cx="79633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Предуборочная десикация посевов подсолнечника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Times New Roman" pitchFamily="18" charset="0"/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1546031" y="2398077"/>
            <a:ext cx="7128792" cy="194421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70000"/>
              </a:spcBef>
              <a:buClr>
                <a:srgbClr val="A50021"/>
              </a:buClr>
              <a:buSzPct val="150000"/>
              <a:buNone/>
            </a:pPr>
            <a:r>
              <a:rPr lang="ru-RU" altLang="ru-RU" sz="1800" b="1" i="1" dirty="0" smtClean="0">
                <a:solidFill>
                  <a:schemeClr val="tx2">
                    <a:lumMod val="75000"/>
                  </a:schemeClr>
                </a:solidFill>
              </a:rPr>
              <a:t>Десикация посевов – важный элемент технологии возделывания, позволяющий ускорить созревание, прекратить развитие и дальнейшее распространение наиболее вредоносных болезней, сократить сроки уборки на 8-10 дней, получить сухие семена подсолнечника и сохранить их качество  </a:t>
            </a:r>
          </a:p>
          <a:p>
            <a:pPr>
              <a:lnSpc>
                <a:spcPct val="90000"/>
              </a:lnSpc>
            </a:pPr>
            <a:endParaRPr lang="ru-RU" altLang="ru-RU" sz="1800" b="1" dirty="0" smtClean="0">
              <a:solidFill>
                <a:srgbClr val="A5002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583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22193" y="1340769"/>
            <a:ext cx="7775814" cy="3672408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807564" y="447984"/>
            <a:ext cx="79633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>
                <a:solidFill>
                  <a:schemeClr val="tx2"/>
                </a:solidFill>
                <a:latin typeface="+mj-lt"/>
              </a:rPr>
              <a:t>Сроки применения десикантов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j-lt"/>
              <a:cs typeface="Times New Roman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51192" y="1628800"/>
            <a:ext cx="7812807" cy="338437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Blip>
                <a:blip r:embed="rId3"/>
              </a:buBlip>
            </a:pPr>
            <a:r>
              <a:rPr lang="ru-RU" sz="2000" b="1" i="1" dirty="0" smtClean="0">
                <a:solidFill>
                  <a:schemeClr val="tx2"/>
                </a:solidFill>
                <a:latin typeface="+mj-lt"/>
              </a:rPr>
              <a:t>- через 35- 40 дней после массового цветения растений (влажность семян 30-35%, налив полностью завершен);</a:t>
            </a:r>
          </a:p>
          <a:p>
            <a:pPr>
              <a:buFont typeface="Wingdings" pitchFamily="2" charset="2"/>
              <a:buBlip>
                <a:blip r:embed="rId3"/>
              </a:buBlip>
            </a:pPr>
            <a:endParaRPr lang="ru-RU" sz="2000" b="1" i="1" dirty="0" smtClean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ru-RU" sz="2000" b="1" i="1" dirty="0" smtClean="0">
                <a:solidFill>
                  <a:schemeClr val="tx2"/>
                </a:solidFill>
                <a:latin typeface="+mj-lt"/>
              </a:rPr>
              <a:t>- среднесуточная температура воздуха не ниже +12-14 </a:t>
            </a:r>
            <a:r>
              <a:rPr lang="ru-RU" sz="2000" b="1" i="1" baseline="30000" dirty="0" err="1" smtClean="0">
                <a:solidFill>
                  <a:schemeClr val="tx2"/>
                </a:solidFill>
                <a:latin typeface="+mj-lt"/>
              </a:rPr>
              <a:t>о</a:t>
            </a:r>
            <a:r>
              <a:rPr lang="ru-RU" sz="2000" b="1" i="1" dirty="0" err="1" smtClean="0">
                <a:solidFill>
                  <a:schemeClr val="tx2"/>
                </a:solidFill>
                <a:latin typeface="+mj-lt"/>
              </a:rPr>
              <a:t>С</a:t>
            </a:r>
            <a:r>
              <a:rPr lang="ru-RU" sz="2000" b="1" i="1" dirty="0" smtClean="0">
                <a:solidFill>
                  <a:schemeClr val="tx2"/>
                </a:solidFill>
                <a:latin typeface="+mj-lt"/>
              </a:rPr>
              <a:t>;</a:t>
            </a:r>
          </a:p>
          <a:p>
            <a:pPr>
              <a:buFont typeface="Wingdings" pitchFamily="2" charset="2"/>
              <a:buBlip>
                <a:blip r:embed="rId3"/>
              </a:buBlip>
            </a:pPr>
            <a:endParaRPr lang="ru-RU" sz="2000" b="1" i="1" dirty="0" smtClean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ru-RU" sz="2000" b="1" i="1" dirty="0" smtClean="0">
                <a:solidFill>
                  <a:schemeClr val="tx2"/>
                </a:solidFill>
                <a:latin typeface="+mj-lt"/>
              </a:rPr>
              <a:t>- в годы благоприятные для развития основных болезней подсолнечника, десикацию необходимо проводить при более высокой влажности семян, но не выше 40%.</a:t>
            </a:r>
          </a:p>
        </p:txBody>
      </p:sp>
    </p:spTree>
    <p:extLst>
      <p:ext uri="{BB962C8B-B14F-4D97-AF65-F5344CB8AC3E}">
        <p14:creationId xmlns:p14="http://schemas.microsoft.com/office/powerpoint/2010/main" xmlns="" val="864644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39552" y="2769314"/>
            <a:ext cx="79633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Спасибо за </a:t>
            </a:r>
            <a:r>
              <a:rPr lang="ru-RU" sz="32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внимание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0195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94977" y="1015661"/>
            <a:ext cx="7775814" cy="5754725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00100" y="307776"/>
            <a:ext cx="7963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Динамика урожайности подсолнечника в хозяйствах Российской Федерации, т/га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2899312400"/>
              </p:ext>
            </p:extLst>
          </p:nvPr>
        </p:nvGraphicFramePr>
        <p:xfrm>
          <a:off x="1259632" y="1844824"/>
          <a:ext cx="7768461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26125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94977" y="1015661"/>
            <a:ext cx="7775814" cy="5754725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00100" y="307776"/>
            <a:ext cx="7963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Динамика урожайности подсолнечника в хозяйствах Краснодарского края, т/га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197740075"/>
              </p:ext>
            </p:extLst>
          </p:nvPr>
        </p:nvGraphicFramePr>
        <p:xfrm>
          <a:off x="1259632" y="1844824"/>
          <a:ext cx="7768461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394299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94977" y="1015661"/>
            <a:ext cx="7775814" cy="5754725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00100" y="307776"/>
            <a:ext cx="7963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Динамика урожайности подсолнечника в хозяйствах Ставропольского края, т/га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3625739070"/>
              </p:ext>
            </p:extLst>
          </p:nvPr>
        </p:nvGraphicFramePr>
        <p:xfrm>
          <a:off x="1259632" y="1844824"/>
          <a:ext cx="7768461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206634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94977" y="1015661"/>
            <a:ext cx="7775814" cy="5754725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00100" y="307776"/>
            <a:ext cx="7963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Динамика урожайности подсолнечника в хозяйствах Ростовской области, т/га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493688109"/>
              </p:ext>
            </p:extLst>
          </p:nvPr>
        </p:nvGraphicFramePr>
        <p:xfrm>
          <a:off x="1259632" y="1844824"/>
          <a:ext cx="7768461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308322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94977" y="1015661"/>
            <a:ext cx="7775814" cy="5754725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00100" y="307776"/>
            <a:ext cx="7963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Динамика урожайности подсолнечника в хозяйствах Волгоградской области, т/га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2306455281"/>
              </p:ext>
            </p:extLst>
          </p:nvPr>
        </p:nvGraphicFramePr>
        <p:xfrm>
          <a:off x="1259632" y="1844824"/>
          <a:ext cx="7768461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320578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94977" y="1015661"/>
            <a:ext cx="7775814" cy="5754725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00100" y="307776"/>
            <a:ext cx="7963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Динамика урожайности подсолнечника в хозяйствах Саратовской области, т/га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3940557537"/>
              </p:ext>
            </p:extLst>
          </p:nvPr>
        </p:nvGraphicFramePr>
        <p:xfrm>
          <a:off x="1259632" y="1844824"/>
          <a:ext cx="7768461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845732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94977" y="1015661"/>
            <a:ext cx="7775814" cy="5754725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00100" y="307776"/>
            <a:ext cx="7963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Динамика урожайности подсолнечника в хозяйствах </a:t>
            </a:r>
            <a:r>
              <a:rPr lang="ru-RU" sz="20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Алтайского края</a:t>
            </a:r>
            <a:r>
              <a:rPr lang="ru-RU" sz="20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, </a:t>
            </a:r>
            <a:r>
              <a:rPr lang="ru-RU" sz="20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т/га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3940557537"/>
              </p:ext>
            </p:extLst>
          </p:nvPr>
        </p:nvGraphicFramePr>
        <p:xfrm>
          <a:off x="1259632" y="1844824"/>
          <a:ext cx="7768461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845732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1419</TotalTime>
  <Words>929</Words>
  <Application>Microsoft Office PowerPoint</Application>
  <PresentationFormat>Экран (4:3)</PresentationFormat>
  <Paragraphs>323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Результаты, проблемы и предложения по развитию семеноводства гибридов   подсолнечника во ВНИИМК</dc:title>
  <dc:creator>вниимк</dc:creator>
  <cp:lastModifiedBy>vasileva</cp:lastModifiedBy>
  <cp:revision>143</cp:revision>
  <dcterms:created xsi:type="dcterms:W3CDTF">2013-02-08T06:14:53Z</dcterms:created>
  <dcterms:modified xsi:type="dcterms:W3CDTF">2016-08-03T08:15:43Z</dcterms:modified>
</cp:coreProperties>
</file>