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76" r:id="rId4"/>
    <p:sldId id="258" r:id="rId5"/>
    <p:sldId id="277" r:id="rId6"/>
    <p:sldId id="259" r:id="rId7"/>
    <p:sldId id="278" r:id="rId8"/>
    <p:sldId id="260" r:id="rId9"/>
    <p:sldId id="279" r:id="rId10"/>
    <p:sldId id="261" r:id="rId11"/>
    <p:sldId id="262" r:id="rId12"/>
    <p:sldId id="280" r:id="rId13"/>
    <p:sldId id="263" r:id="rId14"/>
    <p:sldId id="264" r:id="rId15"/>
    <p:sldId id="281" r:id="rId16"/>
    <p:sldId id="290" r:id="rId17"/>
    <p:sldId id="291" r:id="rId18"/>
    <p:sldId id="292" r:id="rId19"/>
    <p:sldId id="265" r:id="rId20"/>
    <p:sldId id="282" r:id="rId21"/>
    <p:sldId id="266" r:id="rId22"/>
    <p:sldId id="267" r:id="rId23"/>
    <p:sldId id="268" r:id="rId24"/>
    <p:sldId id="269" r:id="rId25"/>
    <p:sldId id="272" r:id="rId26"/>
    <p:sldId id="286" r:id="rId27"/>
    <p:sldId id="273" r:id="rId28"/>
    <p:sldId id="274" r:id="rId29"/>
    <p:sldId id="287" r:id="rId30"/>
    <p:sldId id="275" r:id="rId31"/>
    <p:sldId id="288" r:id="rId32"/>
    <p:sldId id="293" r:id="rId33"/>
    <p:sldId id="294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2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7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2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07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0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3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6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5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77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128" b="20317"/>
          <a:stretch/>
        </p:blipFill>
        <p:spPr>
          <a:xfrm>
            <a:off x="0" y="-50801"/>
            <a:ext cx="12192000" cy="6908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4229" y="631591"/>
            <a:ext cx="9927771" cy="2938924"/>
          </a:xfrm>
        </p:spPr>
        <p:txBody>
          <a:bodyPr>
            <a:noAutofit/>
          </a:bodyPr>
          <a:lstStyle/>
          <a:p>
            <a:pPr algn="ctr"/>
            <a:r>
              <a:rPr lang="ru-RU" sz="9000" b="1" dirty="0" smtClean="0">
                <a:solidFill>
                  <a:schemeClr val="tx1"/>
                </a:solidFill>
                <a:latin typeface="Candara Light" panose="020E0502030303020204" pitchFamily="34" charset="0"/>
              </a:rPr>
              <a:t>Болезни подсолнечника</a:t>
            </a:r>
            <a:endParaRPr lang="ru-RU" sz="9000" b="1" dirty="0">
              <a:solidFill>
                <a:schemeClr val="tx1"/>
              </a:solidFill>
              <a:latin typeface="Candara Light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800" y="5936344"/>
            <a:ext cx="436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Шуляк Иван Иванович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21306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60206"/>
            <a:ext cx="12192000" cy="512069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Пепельная гниль (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Sclerotium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bataticola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Taub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Рисунок 13" descr="F:\каждая из болезней\пепельная гниль\23.08.2006 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0" y="257162"/>
            <a:ext cx="3936584" cy="294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3" descr="C:\Users\123\Desktop\атлас, фирма Байер\пепельная\23.08.2006 0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02" y="254488"/>
            <a:ext cx="3936584" cy="294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1" descr="C:\Users\123\Desktop\атлас, фирма Байер\пепельная\IMG_5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4" y="254488"/>
            <a:ext cx="2212975" cy="294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12" descr="F:\каждая из болезней\пепельная гниль\17.10..11, Ростовская обл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72" y="3473745"/>
            <a:ext cx="3467321" cy="260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11" descr="F:\каждая из болезней\СЕМЕННАЯ ИНФЕКЦИЯ\пепельная гниль\P1010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7599" r="7561" b="8994"/>
          <a:stretch/>
        </p:blipFill>
        <p:spPr bwMode="auto">
          <a:xfrm>
            <a:off x="6562694" y="3473744"/>
            <a:ext cx="3962221" cy="260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55752"/>
            <a:ext cx="12192000" cy="52551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Фузариозное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увядание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(грибы рода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Fusarium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Fusarium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oxysporum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Schlecht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F.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solani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Nart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App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Wr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F.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moniliforme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I.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Sheld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.).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6" name="Рисунок 25" descr="F:\Вайер\Вайер\атлас, фирма Байер\фузариоз\Массовое поражение фузариозом растений подсолнечника в начале вегетаци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49" y="68966"/>
            <a:ext cx="3978495" cy="2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1" descr="F:\Новая папка\очаг поражения подс.фузариоз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965"/>
            <a:ext cx="4000499" cy="2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6" descr="C:\Users\Мурадосилова\Desktop\фузариоз (2)\трахеомикозное увядание подсолнечника от фузариоза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3230736"/>
            <a:ext cx="2185789" cy="29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22" descr="F:\Вайер\Вайер\атлас, фирма Байер\фузариоз\IMG_10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05" y="3181787"/>
            <a:ext cx="2240597" cy="29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20" descr="F:\Вайер\Вайер\атлас, фирма Байер\фузариоз\23.08.2006 0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44" y="3154005"/>
            <a:ext cx="2240597" cy="29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1" descr="F:\Вайер\Вайер\атлас, фирма Байер\фузариоз\P7300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08" y="274634"/>
            <a:ext cx="4100927" cy="308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9" descr="F:\Вайер\Вайер\атлас, фирма Байер\фузариоз\нигроспора на листьях сои 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81" y="274634"/>
            <a:ext cx="2311719" cy="308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6" descr="F:\Вайер\Вайер\атлас, фирма Байер\фузариоз\P8211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95" y="3457095"/>
            <a:ext cx="2127744" cy="28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1" descr="F:\каждая из болезней\ФУЗАРИОЗ\фузариоз на корзинке\ближ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06" y="3457095"/>
            <a:ext cx="3597594" cy="28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6216499"/>
            <a:ext cx="12192000" cy="56530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Фузариозное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увядание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(грибы рода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Fusarium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Fusarium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oxysporum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Schlecht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F.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solani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Nart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App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Wr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F. 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moniliforme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I.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Sheld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.).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87055"/>
            <a:ext cx="12192000" cy="55880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Вертициллез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вертицилезное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увядание) (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Verticillium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Verticillium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dahlia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Kleb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и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Verticillium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alboatrum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Reinkeand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Berth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3" name="Рисунок 1" descr="P80105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98063"/>
            <a:ext cx="3938954" cy="29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Рисунок 4" descr="IMG_087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9"/>
          <a:stretch/>
        </p:blipFill>
        <p:spPr bwMode="auto">
          <a:xfrm>
            <a:off x="7014846" y="197911"/>
            <a:ext cx="2700654" cy="29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Рисунок 2" descr="P80107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79" y="3238499"/>
            <a:ext cx="2234741" cy="298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Рисунок 5" descr="IMG_08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90" y="3269351"/>
            <a:ext cx="2241550" cy="29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Рисунок 6" descr="P80107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3273451"/>
            <a:ext cx="2241550" cy="29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311400" y="68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311400" y="3305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311400" y="7629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99200"/>
            <a:ext cx="12192000" cy="47392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Фомоз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(черная пятнистость)(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Phoma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macdonaldii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Boerema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202" name="Рисунок 2" descr="P7300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89" y="63918"/>
            <a:ext cx="4152901" cy="31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Рисунок 3" descr="IMG_25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9" y="63918"/>
            <a:ext cx="4152901" cy="31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Рисунок 4" descr="P73002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9" y="3387815"/>
            <a:ext cx="3873295" cy="29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Рисунок 5" descr="IMG_58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34" y="3387815"/>
            <a:ext cx="2180332" cy="29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Рисунок 7" descr="рас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435" y="3387815"/>
            <a:ext cx="3873295" cy="29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694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11725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0" y="16049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0" y="1821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22993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6299200"/>
            <a:ext cx="12192000" cy="473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Фомоз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(черная пятнистость)(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Phoma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macdonaldii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Boerema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6" descr="IMG_1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4" y="255495"/>
            <a:ext cx="4018037" cy="30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стебелль под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60" y="255495"/>
            <a:ext cx="2261809" cy="30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UOUP0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90" y="255495"/>
            <a:ext cx="2261809" cy="30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 descr="Фото028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01"/>
          <a:stretch/>
        </p:blipFill>
        <p:spPr bwMode="auto">
          <a:xfrm>
            <a:off x="2074363" y="3387782"/>
            <a:ext cx="2663128" cy="279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64" y="3387782"/>
            <a:ext cx="3724193" cy="279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65877"/>
            <a:ext cx="12192000" cy="55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Фомопсис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ru-RU" sz="2200" dirty="0">
                <a:solidFill>
                  <a:schemeClr val="tx1"/>
                </a:solidFill>
              </a:rPr>
              <a:t>грибы рода </a:t>
            </a:r>
            <a:r>
              <a:rPr lang="en-US" sz="2200" i="1" dirty="0" err="1">
                <a:solidFill>
                  <a:schemeClr val="tx1"/>
                </a:solidFill>
              </a:rPr>
              <a:t>Phomopsis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spp.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анаморфная</a:t>
            </a:r>
            <a:r>
              <a:rPr lang="ru-RU" sz="2000" dirty="0">
                <a:solidFill>
                  <a:schemeClr val="tx1"/>
                </a:solidFill>
              </a:rPr>
              <a:t> стадия</a:t>
            </a:r>
            <a:r>
              <a:rPr lang="ru-RU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i="1" dirty="0" err="1">
                <a:solidFill>
                  <a:schemeClr val="tx1"/>
                </a:solidFill>
              </a:rPr>
              <a:t>Phomopsis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helianthi</a:t>
            </a:r>
            <a:r>
              <a:rPr lang="en-US" sz="2000" dirty="0">
                <a:solidFill>
                  <a:schemeClr val="tx1"/>
                </a:solidFill>
              </a:rPr>
              <a:t> Munt.-</a:t>
            </a:r>
            <a:r>
              <a:rPr lang="en-US" sz="2000" dirty="0" err="1">
                <a:solidFill>
                  <a:schemeClr val="tx1"/>
                </a:solidFill>
              </a:rPr>
              <a:t>Cvet</a:t>
            </a:r>
            <a:r>
              <a:rPr lang="en-US" sz="2000" dirty="0">
                <a:solidFill>
                  <a:schemeClr val="tx1"/>
                </a:solidFill>
              </a:rPr>
              <a:t>. et al., </a:t>
            </a:r>
            <a:r>
              <a:rPr lang="ru-RU" sz="2000" dirty="0" err="1">
                <a:solidFill>
                  <a:schemeClr val="tx1"/>
                </a:solidFill>
              </a:rPr>
              <a:t>телеоморфная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i="1" dirty="0" err="1">
                <a:solidFill>
                  <a:schemeClr val="tx1"/>
                </a:solidFill>
              </a:rPr>
              <a:t>Diaporthe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helianthi</a:t>
            </a:r>
            <a:r>
              <a:rPr lang="en-US" sz="2000" dirty="0">
                <a:solidFill>
                  <a:schemeClr val="tx1"/>
                </a:solidFill>
              </a:rPr>
              <a:t> Munt.-</a:t>
            </a:r>
            <a:r>
              <a:rPr lang="en-US" sz="2000" dirty="0" err="1">
                <a:solidFill>
                  <a:schemeClr val="tx1"/>
                </a:solidFill>
              </a:rPr>
              <a:t>Cvet</a:t>
            </a:r>
            <a:r>
              <a:rPr lang="en-US" sz="2000" dirty="0">
                <a:solidFill>
                  <a:schemeClr val="tx1"/>
                </a:solidFill>
              </a:rPr>
              <a:t>.)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en-US" sz="2000" i="1" dirty="0" err="1">
                <a:solidFill>
                  <a:schemeClr val="tx1"/>
                </a:solidFill>
              </a:rPr>
              <a:t>Phomopsis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arctii</a:t>
            </a:r>
            <a:r>
              <a:rPr lang="en-US" sz="2000" i="1" dirty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5368" name="Рисунок 2" descr="P1010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24" y="174626"/>
            <a:ext cx="3710791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Рисунок 3" descr="IMG_24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05" y="161925"/>
            <a:ext cx="3723077" cy="278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Рисунок 4" descr="нигроспора на листьях сои 02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6"/>
          <a:stretch/>
        </p:blipFill>
        <p:spPr bwMode="auto">
          <a:xfrm>
            <a:off x="2348967" y="2984012"/>
            <a:ext cx="2717434" cy="325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Рисунок 5" descr="IMG_256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/>
          <a:stretch/>
        </p:blipFill>
        <p:spPr bwMode="auto">
          <a:xfrm>
            <a:off x="6629399" y="2981507"/>
            <a:ext cx="3732849" cy="32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4781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694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910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1559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1775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557784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577840" y="3076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5577840" y="13877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2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6" y="93137"/>
            <a:ext cx="2583823" cy="345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семенная инфекция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56" y="93136"/>
            <a:ext cx="2583823" cy="345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7" descr="15 08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93137"/>
            <a:ext cx="3860534" cy="345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365877"/>
            <a:ext cx="12192000" cy="55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Фомопсис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ru-RU" sz="2200" dirty="0">
                <a:solidFill>
                  <a:schemeClr val="tx1"/>
                </a:solidFill>
              </a:rPr>
              <a:t>грибы рода </a:t>
            </a:r>
            <a:r>
              <a:rPr lang="en-US" sz="2200" i="1" dirty="0" err="1">
                <a:solidFill>
                  <a:schemeClr val="tx1"/>
                </a:solidFill>
              </a:rPr>
              <a:t>Phomopsis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spp.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анаморфная</a:t>
            </a:r>
            <a:r>
              <a:rPr lang="ru-RU" sz="2000" dirty="0">
                <a:solidFill>
                  <a:schemeClr val="tx1"/>
                </a:solidFill>
              </a:rPr>
              <a:t> стадия</a:t>
            </a:r>
            <a:r>
              <a:rPr lang="ru-RU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i="1" dirty="0" err="1">
                <a:solidFill>
                  <a:schemeClr val="tx1"/>
                </a:solidFill>
              </a:rPr>
              <a:t>Phomopsis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helianthi</a:t>
            </a:r>
            <a:r>
              <a:rPr lang="en-US" sz="2000" dirty="0">
                <a:solidFill>
                  <a:schemeClr val="tx1"/>
                </a:solidFill>
              </a:rPr>
              <a:t> Munt.-</a:t>
            </a:r>
            <a:r>
              <a:rPr lang="en-US" sz="2000" dirty="0" err="1">
                <a:solidFill>
                  <a:schemeClr val="tx1"/>
                </a:solidFill>
              </a:rPr>
              <a:t>Cvet</a:t>
            </a:r>
            <a:r>
              <a:rPr lang="en-US" sz="2000" dirty="0">
                <a:solidFill>
                  <a:schemeClr val="tx1"/>
                </a:solidFill>
              </a:rPr>
              <a:t>. et al., </a:t>
            </a:r>
            <a:r>
              <a:rPr lang="ru-RU" sz="2000" dirty="0" err="1">
                <a:solidFill>
                  <a:schemeClr val="tx1"/>
                </a:solidFill>
              </a:rPr>
              <a:t>телеоморфная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i="1" dirty="0" err="1">
                <a:solidFill>
                  <a:schemeClr val="tx1"/>
                </a:solidFill>
              </a:rPr>
              <a:t>Diaporthe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helianthi</a:t>
            </a:r>
            <a:r>
              <a:rPr lang="en-US" sz="2000" dirty="0">
                <a:solidFill>
                  <a:schemeClr val="tx1"/>
                </a:solidFill>
              </a:rPr>
              <a:t> Munt.-</a:t>
            </a:r>
            <a:r>
              <a:rPr lang="en-US" sz="2000" dirty="0" err="1">
                <a:solidFill>
                  <a:schemeClr val="tx1"/>
                </a:solidFill>
              </a:rPr>
              <a:t>Cvet</a:t>
            </a:r>
            <a:r>
              <a:rPr lang="en-US" sz="2000" dirty="0">
                <a:solidFill>
                  <a:schemeClr val="tx1"/>
                </a:solidFill>
              </a:rPr>
              <a:t>.)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en-US" sz="2000" i="1" dirty="0" err="1">
                <a:solidFill>
                  <a:schemeClr val="tx1"/>
                </a:solidFill>
              </a:rPr>
              <a:t>Phomopsis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arctii</a:t>
            </a:r>
            <a:r>
              <a:rPr lang="en-US" sz="2000" i="1" dirty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Picture 1" descr="IMG_26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97" y="3618441"/>
            <a:ext cx="3566695" cy="2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 descr="IMG_6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79" y="3618548"/>
            <a:ext cx="354816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PICT0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46" y="134480"/>
            <a:ext cx="4163369" cy="31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8" descr="Копия Ядра семян с поражением стебля больше 0,5 высоты (2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9703" r="14345" b="14895"/>
          <a:stretch/>
        </p:blipFill>
        <p:spPr bwMode="auto">
          <a:xfrm>
            <a:off x="6134541" y="134480"/>
            <a:ext cx="4581209" cy="31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сорт Добрыня, 2013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5" y="3390899"/>
            <a:ext cx="3692327" cy="27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" descr="Ядра семян подсолнечника из растений, поражённым фомопсисом стеблем через 9 месяцев после отбора семя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8" y="3390898"/>
            <a:ext cx="3692327" cy="27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12,10,05 0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52" y="3390901"/>
            <a:ext cx="3692327" cy="27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6365877"/>
            <a:ext cx="12192000" cy="55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Фомопсис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ru-RU" sz="2200" dirty="0">
                <a:solidFill>
                  <a:schemeClr val="tx1"/>
                </a:solidFill>
              </a:rPr>
              <a:t>грибы рода </a:t>
            </a:r>
            <a:r>
              <a:rPr lang="en-US" sz="2200" i="1" dirty="0" err="1">
                <a:solidFill>
                  <a:schemeClr val="tx1"/>
                </a:solidFill>
              </a:rPr>
              <a:t>Phomopsis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spp.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анаморфная</a:t>
            </a:r>
            <a:r>
              <a:rPr lang="ru-RU" sz="2000" dirty="0">
                <a:solidFill>
                  <a:schemeClr val="tx1"/>
                </a:solidFill>
              </a:rPr>
              <a:t> стадия</a:t>
            </a:r>
            <a:r>
              <a:rPr lang="ru-RU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i="1" dirty="0" err="1">
                <a:solidFill>
                  <a:schemeClr val="tx1"/>
                </a:solidFill>
              </a:rPr>
              <a:t>Phomopsis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helianthi</a:t>
            </a:r>
            <a:r>
              <a:rPr lang="en-US" sz="2000" dirty="0">
                <a:solidFill>
                  <a:schemeClr val="tx1"/>
                </a:solidFill>
              </a:rPr>
              <a:t> Munt.-</a:t>
            </a:r>
            <a:r>
              <a:rPr lang="en-US" sz="2000" dirty="0" err="1">
                <a:solidFill>
                  <a:schemeClr val="tx1"/>
                </a:solidFill>
              </a:rPr>
              <a:t>Cvet</a:t>
            </a:r>
            <a:r>
              <a:rPr lang="en-US" sz="2000" dirty="0">
                <a:solidFill>
                  <a:schemeClr val="tx1"/>
                </a:solidFill>
              </a:rPr>
              <a:t>. et al., </a:t>
            </a:r>
            <a:r>
              <a:rPr lang="ru-RU" sz="2000" dirty="0" err="1">
                <a:solidFill>
                  <a:schemeClr val="tx1"/>
                </a:solidFill>
              </a:rPr>
              <a:t>телеоморфная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i="1" dirty="0" err="1">
                <a:solidFill>
                  <a:schemeClr val="tx1"/>
                </a:solidFill>
              </a:rPr>
              <a:t>Diaporthe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helianthi</a:t>
            </a:r>
            <a:r>
              <a:rPr lang="en-US" sz="2000" dirty="0">
                <a:solidFill>
                  <a:schemeClr val="tx1"/>
                </a:solidFill>
              </a:rPr>
              <a:t> Munt.-</a:t>
            </a:r>
            <a:r>
              <a:rPr lang="en-US" sz="2000" dirty="0" err="1">
                <a:solidFill>
                  <a:schemeClr val="tx1"/>
                </a:solidFill>
              </a:rPr>
              <a:t>Cvet</a:t>
            </a:r>
            <a:r>
              <a:rPr lang="en-US" sz="2000" dirty="0">
                <a:solidFill>
                  <a:schemeClr val="tx1"/>
                </a:solidFill>
              </a:rPr>
              <a:t>.)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en-US" sz="2000" i="1" dirty="0" err="1">
                <a:solidFill>
                  <a:schemeClr val="tx1"/>
                </a:solidFill>
              </a:rPr>
              <a:t>Phomopsis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arctii</a:t>
            </a:r>
            <a:r>
              <a:rPr lang="en-US" sz="2000" i="1" dirty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91275"/>
            <a:ext cx="12192000" cy="531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Альтернариоз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(концентрическая темная пятнистость)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alternata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Keiss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менее распространены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tenuissima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Wiltshire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zinniae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Pape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9228" name="Рисунок 5" descr="нигроспора на листьях сои 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9" y="207959"/>
            <a:ext cx="2219635" cy="296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Рисунок 13" descr="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58" y="207959"/>
            <a:ext cx="3943117" cy="296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Рисунок 43" descr="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49" y="207959"/>
            <a:ext cx="3943117" cy="296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Рисунок 44" descr="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9" y="3355123"/>
            <a:ext cx="3822742" cy="287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Рисунок 1" descr="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91" y="3344856"/>
            <a:ext cx="3835400" cy="28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Рисунок 2" descr="Фото02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191" y="3344856"/>
            <a:ext cx="2151875" cy="287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0" y="11268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1559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0" y="1991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0" y="24603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9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476" y="6922407"/>
            <a:ext cx="12191999" cy="449943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Ложная мучнистая роса</a:t>
            </a: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Plasmopara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halstedii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Farl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et de Toni.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56" name="Рисунок 1" descr="P_20170613_094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2" y="175246"/>
            <a:ext cx="1698187" cy="301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Рисунок 4" descr="IMG_9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84" y="175246"/>
            <a:ext cx="4510809" cy="301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Рисунок 3" descr="IMG_4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19" y="188622"/>
            <a:ext cx="2341405" cy="31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IMG_25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7" y="3341616"/>
            <a:ext cx="3815599" cy="28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Рисунок 39" descr="съёмка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42" y="3335739"/>
            <a:ext cx="2133600" cy="28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Рисунок 20" descr="Посев неустойч к ЛМР подсолне, порж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59" y="3357060"/>
            <a:ext cx="1596530" cy="283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Рисунок 13" descr="P_20170627_1019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27" y="3343519"/>
            <a:ext cx="1609724" cy="285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0" y="7400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41"/>
          <p:cNvSpPr>
            <a:spLocks noChangeArrowheads="1"/>
          </p:cNvSpPr>
          <p:nvPr/>
        </p:nvSpPr>
        <p:spPr bwMode="auto">
          <a:xfrm>
            <a:off x="0" y="30908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1" y="214073"/>
            <a:ext cx="3502368" cy="26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16" y="214073"/>
            <a:ext cx="3502368" cy="26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1" descr="съемка 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78" y="214073"/>
            <a:ext cx="3571722" cy="26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6" descr="PICT0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1" y="3172245"/>
            <a:ext cx="2118833" cy="282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7" descr="растения, полученные из проростков с пораженным центральным корнем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2778"/>
          <a:stretch/>
        </p:blipFill>
        <p:spPr bwMode="auto">
          <a:xfrm rot="16200000">
            <a:off x="3915060" y="2075719"/>
            <a:ext cx="2831800" cy="502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IMG_29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91" y="3225188"/>
            <a:ext cx="3776509" cy="282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6391275"/>
            <a:ext cx="12192000" cy="531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Альтернариоз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(концентрическая темная пятнистость)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alternata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Keiss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менее распространены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tenuissima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Wiltshire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zinniae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Pape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02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38892"/>
            <a:ext cx="12192000" cy="529771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Темно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бурая пятнистость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эмбеллизия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(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Alternariaster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helianthi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Hansf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E.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G.Simmons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44" name="Рисунок 6" descr="Фузариоз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70" y="223945"/>
            <a:ext cx="3841887" cy="28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Рисунок 7" descr="Фузариоз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84" y="226900"/>
            <a:ext cx="3841887" cy="28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Рисунок 2" descr="IMG_19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13493" r="55527" b="25291"/>
          <a:stretch>
            <a:fillRect/>
          </a:stretch>
        </p:blipFill>
        <p:spPr bwMode="auto">
          <a:xfrm>
            <a:off x="2691525" y="3205158"/>
            <a:ext cx="1625271" cy="31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Рисунок 4" descr="IMG_17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76" y="3205158"/>
            <a:ext cx="4138295" cy="31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694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910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61100"/>
            <a:ext cx="12192000" cy="50800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Септориз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бурая пятнистость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(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Septoria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helianthi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Ell.et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Kell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266" name="Рисунок 7" descr="F:\Новая папка\септориоз на лист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3459" y="-1015747"/>
            <a:ext cx="4765082" cy="846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3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70515"/>
            <a:ext cx="12192000" cy="43107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Аскохитоз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черная пятнистость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(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Ascochyta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helianthi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Abr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292" name="Рисунок 2" descr="аскохитоз на листе под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8" y="781054"/>
            <a:ext cx="2703776" cy="47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Рисунок 18" descr="P_20180903_1013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25" y="781050"/>
            <a:ext cx="2703776" cy="47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Рисунок 1" descr="IMG-20180913-WA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28" y="781051"/>
            <a:ext cx="3590954" cy="47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Рисунок 17" descr="P_20180815_0922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215" y="781054"/>
            <a:ext cx="2703776" cy="47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781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694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910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25540"/>
            <a:ext cx="12192000" cy="5657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Мучнистая роса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Erysiphe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cichoracearum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D.C. ex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Merat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Leveillula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compositarum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Golow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Shaerotheca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fuligenea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Poll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4400" dirty="0"/>
          </a:p>
        </p:txBody>
      </p:sp>
      <p:pic>
        <p:nvPicPr>
          <p:cNvPr id="13314" name="Рисунок 13" descr="F:\Вайер\Вайер\атлас, фирма Байер\мучнистая роса\IMG_6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06" y="725488"/>
            <a:ext cx="6681788" cy="501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1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50000"/>
            <a:ext cx="12191999" cy="50060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Ржавчина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n-US" sz="2200" i="1" dirty="0" err="1">
                <a:solidFill>
                  <a:schemeClr val="tx1"/>
                </a:solidFill>
              </a:rPr>
              <a:t>Puccinia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i="1" dirty="0" err="1">
                <a:solidFill>
                  <a:schemeClr val="tx1"/>
                </a:solidFill>
              </a:rPr>
              <a:t>helianthi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Schw</a:t>
            </a:r>
            <a:r>
              <a:rPr lang="en-US" sz="2200" dirty="0" smtClean="0">
                <a:solidFill>
                  <a:schemeClr val="tx1"/>
                </a:solidFill>
              </a:rPr>
              <a:t>.)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6391" name="Рисунок 2" descr="P_20180620_084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236597"/>
            <a:ext cx="5041900" cy="28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Рисунок 1" descr="P_20180620_0848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36597"/>
            <a:ext cx="5041900" cy="28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Рисунок 14" descr="IMG_55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35" y="3169694"/>
            <a:ext cx="2314458" cy="309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Рисунок 3" descr="октябрь, 2011,Рос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66" y="3127707"/>
            <a:ext cx="4232868" cy="31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694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11725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2" descr="P80106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110431"/>
            <a:ext cx="4100195" cy="308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9" descr="P80107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4" y="3268400"/>
            <a:ext cx="3998595" cy="30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5" descr="IMG_54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04" y="3270840"/>
            <a:ext cx="3998595" cy="30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6350000"/>
            <a:ext cx="12191999" cy="500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smtClean="0">
                <a:solidFill>
                  <a:schemeClr val="tx1"/>
                </a:solidFill>
              </a:rPr>
              <a:t>Ржавчина</a:t>
            </a:r>
            <a:r>
              <a:rPr lang="en-US" sz="2200" smtClean="0">
                <a:solidFill>
                  <a:schemeClr val="tx1"/>
                </a:solidFill>
              </a:rPr>
              <a:t> (</a:t>
            </a:r>
            <a:r>
              <a:rPr lang="en-US" sz="2200" i="1" smtClean="0">
                <a:solidFill>
                  <a:schemeClr val="tx1"/>
                </a:solidFill>
              </a:rPr>
              <a:t>Puccinia helianthi </a:t>
            </a:r>
            <a:r>
              <a:rPr lang="en-US" sz="2200" smtClean="0">
                <a:solidFill>
                  <a:schemeClr val="tx1"/>
                </a:solidFill>
              </a:rPr>
              <a:t>Schw.)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03600"/>
            <a:ext cx="12192000" cy="5297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Бактериальное </a:t>
            </a:r>
            <a:r>
              <a:rPr lang="ru-RU" sz="2200" b="1" dirty="0">
                <a:solidFill>
                  <a:schemeClr val="tx1"/>
                </a:solidFill>
              </a:rPr>
              <a:t>увядание</a:t>
            </a:r>
            <a:r>
              <a:rPr lang="ru-RU" sz="2200" dirty="0">
                <a:solidFill>
                  <a:schemeClr val="tx1"/>
                </a:solidFill>
              </a:rPr>
              <a:t> –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возбудитель болезни бактерия грамотрицательная палочка </a:t>
            </a:r>
            <a:r>
              <a:rPr lang="ru-RU" sz="2200" i="1" dirty="0" err="1">
                <a:solidFill>
                  <a:schemeClr val="tx1"/>
                </a:solidFill>
              </a:rPr>
              <a:t>Erwinia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caratovora</a:t>
            </a:r>
            <a:r>
              <a:rPr lang="ru-RU" sz="2200" dirty="0">
                <a:solidFill>
                  <a:schemeClr val="tx1"/>
                </a:solidFill>
              </a:rPr>
              <a:t> (</a:t>
            </a:r>
            <a:r>
              <a:rPr lang="ru-RU" sz="2200" dirty="0" err="1">
                <a:solidFill>
                  <a:schemeClr val="tx1"/>
                </a:solidFill>
              </a:rPr>
              <a:t>Johnes</a:t>
            </a:r>
            <a:r>
              <a:rPr lang="ru-RU" sz="2200" dirty="0">
                <a:solidFill>
                  <a:schemeClr val="tx1"/>
                </a:solidFill>
              </a:rPr>
              <a:t>) </a:t>
            </a:r>
            <a:r>
              <a:rPr lang="ru-RU" sz="2200" dirty="0" err="1">
                <a:solidFill>
                  <a:schemeClr val="tx1"/>
                </a:solidFill>
              </a:rPr>
              <a:t>Holland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7413" name="Рисунок 19" descr="растение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9" y="228600"/>
            <a:ext cx="3694262" cy="27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Рисунок 20" descr="растение 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485" y="228598"/>
            <a:ext cx="3694262" cy="27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Рисунок 9" descr="нигроспора на листьях сои 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91" y="228598"/>
            <a:ext cx="3706495" cy="27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Рисунок 10" descr="нигроспора на листьях сои 0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72" y="3076575"/>
            <a:ext cx="4184217" cy="31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Рисунок 11" descr="нигроспора на листьях сои 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020" y="3076575"/>
            <a:ext cx="4184217" cy="31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2619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7858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9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314018"/>
            <a:ext cx="12191999" cy="500661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Бактериадьная</a:t>
            </a:r>
            <a:r>
              <a:rPr lang="ru-RU" sz="2200" b="1" dirty="0">
                <a:solidFill>
                  <a:schemeClr val="tx1"/>
                </a:solidFill>
              </a:rPr>
              <a:t> гниль – </a:t>
            </a:r>
            <a:r>
              <a:rPr lang="ru-RU" sz="2200" dirty="0">
                <a:solidFill>
                  <a:schemeClr val="tx1"/>
                </a:solidFill>
              </a:rPr>
              <a:t>возбудитель болезни – бактерия </a:t>
            </a:r>
            <a:r>
              <a:rPr lang="ru-RU" sz="2200" i="1" dirty="0" err="1">
                <a:solidFill>
                  <a:schemeClr val="tx1"/>
                </a:solidFill>
              </a:rPr>
              <a:t>Pseudomonas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solanaceaum</a:t>
            </a:r>
            <a:r>
              <a:rPr lang="ru-RU" sz="2200" dirty="0">
                <a:solidFill>
                  <a:schemeClr val="tx1"/>
                </a:solidFill>
              </a:rPr>
              <a:t> E. F. </a:t>
            </a:r>
            <a:r>
              <a:rPr lang="ru-RU" sz="2200" dirty="0" err="1">
                <a:solidFill>
                  <a:schemeClr val="tx1"/>
                </a:solidFill>
              </a:rPr>
              <a:t>Smitn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8447" name="Рисунок 5" descr="IMG_25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19686"/>
            <a:ext cx="3346105" cy="25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Рисунок 4" descr="IMG_2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48" y="319609"/>
            <a:ext cx="3346105" cy="25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Рисунок 2" descr="май, 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46" y="324605"/>
            <a:ext cx="1877353" cy="25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Рисунок 23" descr="IMG_14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299" y="319609"/>
            <a:ext cx="3346105" cy="25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Рисунок 15" descr="P_20180815_0909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2" y="2918369"/>
            <a:ext cx="1890128" cy="33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Рисунок 12" descr="Фото02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03" y="2918368"/>
            <a:ext cx="2510327" cy="335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Рисунок 16" descr="P_20180815_0912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43" y="2918369"/>
            <a:ext cx="1890128" cy="33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Рисунок 21" descr="IMG_25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2918368"/>
            <a:ext cx="4474288" cy="335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13887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1821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0" y="22536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" y="6296025"/>
            <a:ext cx="12191999" cy="51435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Бактериадьная</a:t>
            </a:r>
            <a:r>
              <a:rPr lang="ru-RU" sz="2200" b="1" dirty="0">
                <a:solidFill>
                  <a:schemeClr val="tx1"/>
                </a:solidFill>
              </a:rPr>
              <a:t> гниль – </a:t>
            </a:r>
            <a:r>
              <a:rPr lang="ru-RU" sz="2200" dirty="0">
                <a:solidFill>
                  <a:schemeClr val="tx1"/>
                </a:solidFill>
              </a:rPr>
              <a:t>возбудитель болезни – бактерия </a:t>
            </a:r>
            <a:r>
              <a:rPr lang="ru-RU" sz="2200" i="1" dirty="0" err="1">
                <a:solidFill>
                  <a:schemeClr val="tx1"/>
                </a:solidFill>
              </a:rPr>
              <a:t>Pseudomonas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solanaceaum</a:t>
            </a:r>
            <a:r>
              <a:rPr lang="ru-RU" sz="2200" dirty="0">
                <a:solidFill>
                  <a:schemeClr val="tx1"/>
                </a:solidFill>
              </a:rPr>
              <a:t> E. F. </a:t>
            </a:r>
            <a:r>
              <a:rPr lang="ru-RU" sz="2200" dirty="0" err="1">
                <a:solidFill>
                  <a:schemeClr val="tx1"/>
                </a:solidFill>
              </a:rPr>
              <a:t>Smitn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Рисунок 24" descr="IMG_2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5" y="387312"/>
            <a:ext cx="3349212" cy="25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7" descr="P_20180626_1423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14" y="387312"/>
            <a:ext cx="1414848" cy="25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8" descr="бактерио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29" y="387311"/>
            <a:ext cx="3349212" cy="25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sevdo mon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209" y="387312"/>
            <a:ext cx="3349212" cy="25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4" descr="P72803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5" y="3097659"/>
            <a:ext cx="4255094" cy="31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6" descr="превдомона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51" y="3097658"/>
            <a:ext cx="1803484" cy="31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8" descr="IMG_58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87" y="3097658"/>
            <a:ext cx="4255094" cy="31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Фото0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9" y="236894"/>
            <a:ext cx="2288516" cy="28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2" descr="IMG_29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42" y="236893"/>
            <a:ext cx="3789183" cy="28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650" y="236893"/>
            <a:ext cx="3776677" cy="28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3" descr="сектор больных семян при 5-й форме проявления ЛМ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9" y="3544869"/>
            <a:ext cx="3438787" cy="25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IMG_29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27" y="3611210"/>
            <a:ext cx="3350330" cy="25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падалица -резерват возбудителя ЛМ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19" y="3611210"/>
            <a:ext cx="1879723" cy="25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5-я форма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604" y="3611210"/>
            <a:ext cx="1879723" cy="25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57476" y="6922407"/>
            <a:ext cx="12191999" cy="449943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Ложная мучнистая роса</a:t>
            </a: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Plasmopara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halstedii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Farl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et de Toni.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8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96931"/>
            <a:ext cx="12192000" cy="515257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chemeClr val="tx1"/>
                </a:solidFill>
              </a:rPr>
              <a:t>Симптомы других встречающихся на подсолнечнике бактериальных </a:t>
            </a:r>
            <a:r>
              <a:rPr lang="ru-RU" sz="2200" dirty="0" smtClean="0">
                <a:solidFill>
                  <a:schemeClr val="tx1"/>
                </a:solidFill>
              </a:rPr>
              <a:t>болезней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9463" name="Рисунок 25" descr="P101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6" y="1087891"/>
            <a:ext cx="3072465" cy="41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Рисунок 26" descr="P1010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28" y="1045937"/>
            <a:ext cx="5458143" cy="41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Рисунок 14" descr="другие бак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629" y="1045937"/>
            <a:ext cx="3072465" cy="41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7400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7" descr="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39" y="78980"/>
            <a:ext cx="4040138" cy="30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30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92" y="78978"/>
            <a:ext cx="4026804" cy="30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22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39" y="3198417"/>
            <a:ext cx="4040138" cy="30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9" descr="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88" y="3198417"/>
            <a:ext cx="4040138" cy="30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6296931"/>
            <a:ext cx="12192000" cy="515257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chemeClr val="tx1"/>
                </a:solidFill>
              </a:rPr>
              <a:t>Симптомы других встречающихся на подсолнечнике бактериальных </a:t>
            </a:r>
            <a:r>
              <a:rPr lang="ru-RU" sz="2200" dirty="0" smtClean="0">
                <a:solidFill>
                  <a:schemeClr val="tx1"/>
                </a:solidFill>
              </a:rPr>
              <a:t>болезней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48400"/>
            <a:ext cx="12192000" cy="54292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Заразиха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Orobanche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cumana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Walllr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343" name="Рисунок 8" descr="Фото0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9" y="990599"/>
            <a:ext cx="3244309" cy="43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Рисунок 18" descr="зарвзиха на раннем этапе рос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49" y="990595"/>
            <a:ext cx="2442774" cy="43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Рисунок 14" descr="P_20170628_1818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09" y="990596"/>
            <a:ext cx="2442774" cy="43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Рисунок 12" descr="Фото02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869" y="990597"/>
            <a:ext cx="3244309" cy="43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4781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694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910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11268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1343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1559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7" descr="растение заразихи на корнях подсол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44" y="409574"/>
            <a:ext cx="3151261" cy="55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9" descr="Фото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3" y="409574"/>
            <a:ext cx="4185269" cy="55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0" descr="Фото0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05" y="409574"/>
            <a:ext cx="4185269" cy="55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76975"/>
            <a:ext cx="12192000" cy="51435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Заразиха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Orobanche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cumana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Walllr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728" b="17190"/>
          <a:stretch/>
        </p:blipFill>
        <p:spPr>
          <a:xfrm>
            <a:off x="0" y="-7257"/>
            <a:ext cx="12192000" cy="6865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98" y="3135085"/>
            <a:ext cx="989874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i="1" dirty="0" smtClean="0">
                <a:latin typeface="Candara Light" panose="020E0502030303020204" pitchFamily="34" charset="0"/>
              </a:rPr>
              <a:t>Спасибо </a:t>
            </a:r>
          </a:p>
          <a:p>
            <a:r>
              <a:rPr lang="ru-RU" sz="11500" b="1" i="1" dirty="0" smtClean="0">
                <a:latin typeface="Candara Light" panose="020E0502030303020204" pitchFamily="34" charset="0"/>
              </a:rPr>
              <a:t>за внимание</a:t>
            </a:r>
            <a:r>
              <a:rPr lang="ru-RU" sz="13800" b="1" i="1" dirty="0" smtClean="0">
                <a:latin typeface="Candara Light" panose="020E0502030303020204" pitchFamily="34" charset="0"/>
              </a:rPr>
              <a:t>!</a:t>
            </a:r>
            <a:endParaRPr lang="ru-RU" sz="13800" b="1" i="1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F:\Вайер\Вайер\атлас, фирма Байер\белая гниль\1336, гниют пророт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91" y="264422"/>
            <a:ext cx="2138581" cy="28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4" descr="F:\Вайер\Вайер\атлас, фирма Байер\белая гниль\P73002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90" y="264422"/>
            <a:ext cx="3831272" cy="287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6" descr="C:\Users\Мурадосилова\Desktop\Белая гниль(2)\поражение прикорневой части подсолнечника белой гниль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05" y="3340034"/>
            <a:ext cx="2128839" cy="28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6" descr="F:\Вайер\Вайер\атлас, фирма Байер\белая гниль\P80209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18665"/>
          <a:stretch/>
        </p:blipFill>
        <p:spPr bwMode="auto">
          <a:xfrm>
            <a:off x="8879680" y="264422"/>
            <a:ext cx="2222500" cy="287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7" descr="C:\Users\123\Desktop\атлас, фирма Байер\белая гниль\Фото02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39" y="3340034"/>
            <a:ext cx="2128839" cy="28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9" descr="F:\Вайер\Вайер\атлас, фирма Байер\белая гниль\Фото02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3" y="3341091"/>
            <a:ext cx="2128839" cy="28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6296187"/>
            <a:ext cx="12192000" cy="485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Белая гниль (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склеротиниоз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(</a:t>
            </a:r>
            <a:r>
              <a:rPr lang="en-GB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Sclerotinia</a:t>
            </a:r>
            <a:r>
              <a:rPr lang="en-GB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sclerotiorum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GB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GB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Bary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295496"/>
            <a:ext cx="12192000" cy="495829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Белая гниль (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склеротиниоз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(</a:t>
            </a:r>
            <a:r>
              <a:rPr lang="en-GB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Sclerotinia</a:t>
            </a:r>
            <a:r>
              <a:rPr lang="en-GB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sclerotiorum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Lib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GB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Bary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2" descr="F:\Вайер\Вайер\атлас, фирма Байер\белая гниль\P7270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12" y="3235037"/>
            <a:ext cx="3911030" cy="29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F:\Вайер\Вайер\атлас, фирма Байер\белая гниль\P72702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56" y="3235037"/>
            <a:ext cx="3913187" cy="29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0" descr="F:\Вайер\Вайер\атлас, фирма Байер\белая гниль\Фото02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1"/>
          <a:stretch/>
        </p:blipFill>
        <p:spPr bwMode="auto">
          <a:xfrm>
            <a:off x="612119" y="193675"/>
            <a:ext cx="2263493" cy="28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 descr="F:\каждая из болезней\СЕМЕННАЯ ИНФЕКЦИЯ\белая гниль\белая гниль на ядрах на КГ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56" y="193675"/>
            <a:ext cx="3789198" cy="285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 descr="F:\Новая папка\Склероции возбудителя белой гнил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98" y="193675"/>
            <a:ext cx="3801745" cy="28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 descr="F:\каждая из болезней\ЛМР\Все фотографии\Фото от 3.02.05\P101000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4356"/>
          <a:stretch/>
        </p:blipFill>
        <p:spPr bwMode="auto">
          <a:xfrm>
            <a:off x="275734" y="3235037"/>
            <a:ext cx="2936265" cy="29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6" y="6267450"/>
            <a:ext cx="12192000" cy="52387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Серая гниль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Botrytis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cinerea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Pers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Рисунок 5" descr="F:\каждая из болезней\СЕРАЯ ГНИЛЬ\PICT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407027"/>
            <a:ext cx="3552824" cy="266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7" descr="F:\каждая из болезней\скрытая инфекция\серая гниль 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64" y="413283"/>
            <a:ext cx="3552824" cy="266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8" descr="F:\каждая из болезней\скрытая инфекция\фомопсис 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04" y="407027"/>
            <a:ext cx="3552824" cy="267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4" descr="F:\каждая из болезней\СЕРАЯ ГНИЛЬ\съёмка 5.07.04 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 b="25737"/>
          <a:stretch/>
        </p:blipFill>
        <p:spPr bwMode="auto">
          <a:xfrm>
            <a:off x="2167204" y="3403598"/>
            <a:ext cx="3476088" cy="26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2" descr="F:\каждая из болезней\СЕРАЯ ГНИЛЬ\Серая гниль на корзинк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105" y="3403597"/>
            <a:ext cx="3567033" cy="26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:\Вайер\Вайер\атлас, фирма Байер\серая гниль\Фото01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>
            <a:off x="2265836" y="113493"/>
            <a:ext cx="2790193" cy="324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 descr="F:\каждая из болезней\СЕРАЯ ГНИЛЬ\серая гниль для стать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5150" r="5696" b="2390"/>
          <a:stretch/>
        </p:blipFill>
        <p:spPr bwMode="auto">
          <a:xfrm>
            <a:off x="6430915" y="359225"/>
            <a:ext cx="3813268" cy="29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F:\каждая из болезней\СЕРАЯ ГНИЛЬ\P1010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1" b="4095"/>
          <a:stretch/>
        </p:blipFill>
        <p:spPr bwMode="auto">
          <a:xfrm>
            <a:off x="1280524" y="3444013"/>
            <a:ext cx="5663158" cy="272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F:\каждая из болезней\СЕРАЯ ГНИЛЬ\P10100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9078" r="10347" b="6535"/>
          <a:stretch/>
        </p:blipFill>
        <p:spPr bwMode="auto">
          <a:xfrm>
            <a:off x="8337549" y="3444013"/>
            <a:ext cx="2419401" cy="272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6381110"/>
            <a:ext cx="12192000" cy="47689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Серая гниль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Botrytis </a:t>
            </a:r>
            <a:r>
              <a:rPr lang="en-US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cinerea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Pers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 descr="F:\каждая из болезней\СУХАЯ ГНИЛЬ\IMG_2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62" y="344272"/>
            <a:ext cx="3403600" cy="255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3" descr="F:\каждая из болезней\СУХАЯ ГНИЛЬ\5.09.13, Рост. об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81" y="344271"/>
            <a:ext cx="3403603" cy="255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" descr="C:\Users\123\Desktop\атлас, фирма Байер\сухая гниль\23.08.2006 0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3172257"/>
            <a:ext cx="3688599" cy="276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7" descr="F:\каждая из болезней\СУХАЯ ГНИЛЬ\Фото от 12.08.2005г.(опыты) 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10" y="3175431"/>
            <a:ext cx="3678455" cy="276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 descr="C:\Users\123\Desktop\атлас, фирма Байер\сухая гниль\P_20180730_1009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172257"/>
            <a:ext cx="1554162" cy="276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6384925"/>
            <a:ext cx="1219200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Сухая или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ризопусная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гниль корзинок (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грибы рода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Rhizopus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nodosus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Namysl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nigricans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oryzae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Nent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</a:t>
            </a: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Geer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402450"/>
            <a:ext cx="12192000" cy="53340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Сухая или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ризопусная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гниль корзинок (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грибы рода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Rhizopus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Rh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nodosus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Namysl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Rh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nigricans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Ehr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Rh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oryzae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Nent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</a:t>
            </a:r>
            <a:r>
              <a:rPr lang="ru-RU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Geer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5" descr="C:\Users\123\Desktop\атлас, фирма Байер\сухая гниль\6 августа,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03837"/>
            <a:ext cx="3741141" cy="28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 descr="F:\каждая из болезней\СУХАЯ ГНИЛЬ\2-е отд., 12.08.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10" y="332789"/>
            <a:ext cx="3747342" cy="281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 descr="C:\Users\123\Desktop\атлас, фирма Байер\сухая гниль\P73004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121" y="307972"/>
            <a:ext cx="2112401" cy="281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 descr="F:\Новая папка\посев подс в сильн ст пор сух гниль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444747"/>
            <a:ext cx="4727890" cy="266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 descr="F:\каждая из болезней\СУХАЯ ГНИЛЬ\семена, ризопус(2)\Семенная инфекция (7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/>
          <a:stretch/>
        </p:blipFill>
        <p:spPr bwMode="auto">
          <a:xfrm>
            <a:off x="5901418" y="3444747"/>
            <a:ext cx="3049096" cy="266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 descr="F:\каждая из болезней\СУХАЯ ГНИЛЬ\ризопус, скрытая\IMG_110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7"/>
          <a:stretch/>
        </p:blipFill>
        <p:spPr bwMode="auto">
          <a:xfrm>
            <a:off x="9679542" y="3444748"/>
            <a:ext cx="2070980" cy="266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0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240</TotalTime>
  <Words>568</Words>
  <Application>Microsoft Office PowerPoint</Application>
  <PresentationFormat>Широкоэкранный</PresentationFormat>
  <Paragraphs>75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Candara Light</vt:lpstr>
      <vt:lpstr>Times New Roman</vt:lpstr>
      <vt:lpstr>Ретро</vt:lpstr>
      <vt:lpstr>Болезни подсолнечника</vt:lpstr>
      <vt:lpstr>Ложная мучнистая роса (Plasmopara halstedii (Farl.) Berl. et de Toni.) </vt:lpstr>
      <vt:lpstr>Ложная мучнистая роса (Plasmopara halstedii (Farl.) Berl. et de Toni.) </vt:lpstr>
      <vt:lpstr>Презентация PowerPoint</vt:lpstr>
      <vt:lpstr>Белая гниль (склеротиниоз) (Sclerotinia sclerotiorum (Lib) de Bary)</vt:lpstr>
      <vt:lpstr>Серая гниль (Botrytis cinerea Pers.)</vt:lpstr>
      <vt:lpstr>Серая гниль (Botrytis cinerea Pers.)</vt:lpstr>
      <vt:lpstr>Презентация PowerPoint</vt:lpstr>
      <vt:lpstr>Сухая или ризопусная гниль корзинок (грибы рода Rhizopus: Rh. nodosus Namysl., Rh. nigricans Ehr., Rh. oryzae Nent et Geer.)</vt:lpstr>
      <vt:lpstr>Пепельная гниль ( Sclerotium bataticola Taub.) </vt:lpstr>
      <vt:lpstr>Фузариозное увядание (грибы рода Fusarium: Fusarium oxysporumSchlecht, F. solani (Nart.) App. Et Wr., F. moniliforme I. Sheld.).</vt:lpstr>
      <vt:lpstr>Фузариозное увядание (грибы рода Fusarium: Fusarium oxysporumSchlecht, F. solani (Nart.) App. Et Wr., F. moniliforme I. Sheld.).</vt:lpstr>
      <vt:lpstr>Вертициллез (вертицилезное увядание) (Verticillium: Verticillium dahlia Kleb., и Verticillium alboatrum Reinkeand Berth.)</vt:lpstr>
      <vt:lpstr>Фомоз (черная пятнистость)( Phoma macdonaldii Boerema)</vt:lpstr>
      <vt:lpstr>Презентация PowerPoint</vt:lpstr>
      <vt:lpstr>Фомопсис (грибы рода Phomopsis spp. (анаморфная стадия – Phomopsis helianthi Munt.-Cvet. et al., телеоморфная – Diaporthe helianthi Munt.-Cvet.) и Phomopsis arctii.)</vt:lpstr>
      <vt:lpstr>Фомопсис (грибы рода Phomopsis spp. (анаморфная стадия – Phomopsis helianthi Munt.-Cvet. et al., телеоморфная – Diaporthe helianthi Munt.-Cvet.) и Phomopsis arctii.)</vt:lpstr>
      <vt:lpstr>Фомопсис (грибы рода Phomopsis spp. (анаморфная стадия – Phomopsis helianthi Munt.-Cvet. et al., телеоморфная – Diaporthe helianthi Munt.-Cvet.) и Phomopsis arctii.)</vt:lpstr>
      <vt:lpstr>Альтернариоз (концентрическая темная пятнистость) Al. alternata (Fr.) Keiss., менее распространены Al. tenuissima (Fr.) Wiltshire и Al. zinniae Pape.</vt:lpstr>
      <vt:lpstr>Альтернариоз (концентрическая темная пятнистость) Al. alternata (Fr.) Keiss., менее распространены Al. tenuissima (Fr.) Wiltshire и Al. zinniae Pape.</vt:lpstr>
      <vt:lpstr>Темно-бурая пятнистость (эмбеллизия) (Alternariaster helianthi (Hansf.) E. G.Simmons)</vt:lpstr>
      <vt:lpstr>Септориз (бурая пятнистость) (Septoria helianthi Ell.et Kell.)</vt:lpstr>
      <vt:lpstr>Аскохитоз (черная пятнистость) (Ascochyta helianthi Abr.)</vt:lpstr>
      <vt:lpstr>Мучнистая роса (Erysiphe cichoracearum D.C. ex Merat., Leveillula compositarum Golow., Shaerotheca fuligenea Poll.)</vt:lpstr>
      <vt:lpstr>Ржавчина (Puccinia helianthi Schw.)</vt:lpstr>
      <vt:lpstr>Презентация PowerPoint</vt:lpstr>
      <vt:lpstr>Бактериальное увядание – возбудитель болезни бактерия грамотрицательная палочка Erwinia caratovora (Johnes) Holland.</vt:lpstr>
      <vt:lpstr>Бактериадьная гниль – возбудитель болезни – бактерия Pseudomonas solanaceaum E. F. Smitn.</vt:lpstr>
      <vt:lpstr>Бактериадьная гниль – возбудитель болезни – бактерия Pseudomonas solanaceaum E. F. Smitn.</vt:lpstr>
      <vt:lpstr>Симптомы других встречающихся на подсолнечнике бактериальных болезней</vt:lpstr>
      <vt:lpstr>Симптомы других встречающихся на подсолнечнике бактериальных болезней</vt:lpstr>
      <vt:lpstr>Заразиха (Orobanche cumana Walllr.)</vt:lpstr>
      <vt:lpstr>Заразиха (Orobanche cumana Walllr.)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 Шуляк</dc:creator>
  <cp:lastModifiedBy>admin</cp:lastModifiedBy>
  <cp:revision>23</cp:revision>
  <dcterms:created xsi:type="dcterms:W3CDTF">2019-01-17T16:24:54Z</dcterms:created>
  <dcterms:modified xsi:type="dcterms:W3CDTF">2019-08-06T02:50:33Z</dcterms:modified>
</cp:coreProperties>
</file>