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7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9" r:id="rId1"/>
  </p:sldMasterIdLst>
  <p:notesMasterIdLst>
    <p:notesMasterId r:id="rId43"/>
  </p:notesMasterIdLst>
  <p:handoutMasterIdLst>
    <p:handoutMasterId r:id="rId44"/>
  </p:handoutMasterIdLst>
  <p:sldIdLst>
    <p:sldId id="971" r:id="rId2"/>
    <p:sldId id="1048" r:id="rId3"/>
    <p:sldId id="1236" r:id="rId4"/>
    <p:sldId id="1237" r:id="rId5"/>
    <p:sldId id="1171" r:id="rId6"/>
    <p:sldId id="1148" r:id="rId7"/>
    <p:sldId id="1151" r:id="rId8"/>
    <p:sldId id="1161" r:id="rId9"/>
    <p:sldId id="1160" r:id="rId10"/>
    <p:sldId id="1150" r:id="rId11"/>
    <p:sldId id="1116" r:id="rId12"/>
    <p:sldId id="1117" r:id="rId13"/>
    <p:sldId id="1118" r:id="rId14"/>
    <p:sldId id="1119" r:id="rId15"/>
    <p:sldId id="1233" r:id="rId16"/>
    <p:sldId id="1121" r:id="rId17"/>
    <p:sldId id="1122" r:id="rId18"/>
    <p:sldId id="1235" r:id="rId19"/>
    <p:sldId id="1125" r:id="rId20"/>
    <p:sldId id="1126" r:id="rId21"/>
    <p:sldId id="1127" r:id="rId22"/>
    <p:sldId id="1230" r:id="rId23"/>
    <p:sldId id="1129" r:id="rId24"/>
    <p:sldId id="1130" r:id="rId25"/>
    <p:sldId id="1131" r:id="rId26"/>
    <p:sldId id="1132" r:id="rId27"/>
    <p:sldId id="1238" r:id="rId28"/>
    <p:sldId id="1239" r:id="rId29"/>
    <p:sldId id="1240" r:id="rId30"/>
    <p:sldId id="1139" r:id="rId31"/>
    <p:sldId id="1140" r:id="rId32"/>
    <p:sldId id="1241" r:id="rId33"/>
    <p:sldId id="1242" r:id="rId34"/>
    <p:sldId id="1243" r:id="rId35"/>
    <p:sldId id="1244" r:id="rId36"/>
    <p:sldId id="1245" r:id="rId37"/>
    <p:sldId id="1246" r:id="rId38"/>
    <p:sldId id="1247" r:id="rId39"/>
    <p:sldId id="1248" r:id="rId40"/>
    <p:sldId id="1249" r:id="rId41"/>
    <p:sldId id="1152" r:id="rId4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03C1"/>
    <a:srgbClr val="FFCCCC"/>
    <a:srgbClr val="1F0272"/>
    <a:srgbClr val="FF3300"/>
    <a:srgbClr val="009900"/>
    <a:srgbClr val="FFFF99"/>
    <a:srgbClr val="FFFF66"/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0047" autoAdjust="0"/>
    <p:restoredTop sz="94803" autoAdjust="0"/>
  </p:normalViewPr>
  <p:slideViewPr>
    <p:cSldViewPr>
      <p:cViewPr>
        <p:scale>
          <a:sx n="59" d="100"/>
          <a:sy n="59" d="100"/>
        </p:scale>
        <p:origin x="-1452" y="-3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&#1057;&#1061;&#1052;\&#1056;&#1072;&#1073;&#1086;&#1095;&#1080;&#1081;%20&#1089;&#1090;&#1086;&#1083;\&#1055;&#1088;&#1077;&#1079;&#1077;&#1085;&#1090;&#1072;&#1094;&#1080;&#1080;\&#1050;&#1085;&#1080;&#1075;&#1072;1%20&#1090;&#1072;&#1073;&#1083;&#1080;&#1094;&#1072;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Documents%20and%20Settings\&#1053;&#1080;&#1082;&#1086;&#1083;&#1072;&#1081;\&#1056;&#1072;&#1073;&#1086;&#1095;&#1080;&#1081;%20&#1089;&#1090;&#1086;&#1083;\&#1055;&#1088;&#1077;&#1079;&#1077;&#1085;&#1090;\&#1050;&#1085;&#1080;&#1075;&#1072;2%20&#1058;&#1045;&#1052;&#1055;.&#1042;&#1054;&#1047;&#1044;.xls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Documents%20and%20Settings\&#1057;&#1061;&#1052;\&#1056;&#1072;&#1073;&#1086;&#1095;&#1080;&#1081;%20&#1089;&#1090;&#1086;&#1083;\&#1055;&#1088;&#1077;&#1079;&#1077;&#1085;&#1090;&#1072;&#1094;&#1080;&#1080;\&#1050;&#1085;&#1080;&#1075;&#1072;1%20&#1090;&#1072;&#1073;&#1083;&#1080;&#1094;&#1072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&#1053;&#1080;&#1082;&#1086;&#1083;&#1072;&#1081;\&#1056;&#1072;&#1073;&#1086;&#1095;&#1080;&#1081;%20&#1089;&#1090;&#1086;&#1083;\&#1055;&#1088;&#1077;&#1079;&#1077;&#1085;&#1090;\&#1050;&#1085;&#1080;&#1075;&#1072;2%20&#1058;&#1045;&#1052;&#1055;.&#1042;&#1054;&#1047;&#1044;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54;&#1090;&#1095;&#1077;&#1090;&#1099;%202013\&#1044;&#1088;&#1091;&#1075;&#1080;&#1077;%20&#1086;&#1090;&#1095;&#1077;&#1090;&#1099;%202013\&#1054;&#1090;&#1095;&#1077;&#1090;&#1099;%20&#1050;&#1059;&#1051;&#1059;&#1053;&#1044;&#1040;%202013\&#1054;&#1090;&#1095;&#1077;&#1090;%20&#1040;&#1052;&#1040;&#1047;&#1054;&#1053;&#1045;%202013\&#1088;&#1077;&#1079;&#1091;&#1083;&#1100;&#1090;&#1072;&#1090;&#1099;_&#1091;&#1073;&#1086;&#1088;&#1082;&#1080;_&#1055;&#1086;&#1083;&#1091;&#1103;&#1084;&#1082;&#1080;_&#1056;&#1072;&#1087;&#1089;_&#1043;&#1086;&#1088;&#1086;&#1093;_2013&#1075;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54;&#1090;&#1095;&#1077;&#1090;&#1099;%202013\&#1044;&#1088;&#1091;&#1075;&#1080;&#1077;%20&#1086;&#1090;&#1095;&#1077;&#1090;&#1099;%202013\&#1054;&#1090;&#1095;&#1077;&#1090;&#1099;%20&#1050;&#1059;&#1051;&#1059;&#1053;&#1044;&#1040;%202013\&#1054;&#1090;&#1095;&#1077;&#1090;%20&#1040;&#1052;&#1040;&#1047;&#1054;&#1053;&#1045;%202013\&#1088;&#1077;&#1079;&#1091;&#1083;&#1100;&#1090;&#1072;&#1090;&#1099;_&#1091;&#1073;&#1086;&#1088;&#1082;&#1080;_&#1055;&#1086;&#1083;&#1091;&#1103;&#1084;&#1082;&#1080;_&#1056;&#1072;&#1087;&#1089;_&#1043;&#1086;&#1088;&#1086;&#1093;_2013&#1075;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2671697287839084E-2"/>
          <c:y val="0.12354662963657788"/>
          <c:w val="0.71097397200351098"/>
          <c:h val="0.67720374761680247"/>
        </c:manualLayout>
      </c:layout>
      <c:lineChart>
        <c:grouping val="standard"/>
        <c:ser>
          <c:idx val="1"/>
          <c:order val="0"/>
          <c:tx>
            <c:strRef>
              <c:f>Лист1!$B$3</c:f>
            </c:strRef>
          </c:tx>
          <c:spPr>
            <a:ln w="41275"/>
          </c:spPr>
          <c:marker>
            <c:symbol val="none"/>
          </c:marker>
          <c:cat>
            <c:multiLvlStrRef>
              <c:f>Лист1!$A$4:$A$169</c:f>
            </c:multiLvlStrRef>
          </c:cat>
          <c:val>
            <c:numRef>
              <c:f>Лист1!$B$4:$B$169</c:f>
            </c:numRef>
          </c:val>
        </c:ser>
        <c:marker val="1"/>
        <c:axId val="54708864"/>
        <c:axId val="56070528"/>
      </c:lineChart>
      <c:catAx>
        <c:axId val="5470886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годы</a:t>
                </a:r>
              </a:p>
            </c:rich>
          </c:tx>
          <c:layout>
            <c:manualLayout>
              <c:xMode val="edge"/>
              <c:yMode val="edge"/>
              <c:x val="0.78823862642169762"/>
              <c:y val="0.8533173799718291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100" b="0"/>
            </a:pPr>
            <a:endParaRPr lang="ru-RU"/>
          </a:p>
        </c:txPr>
        <c:crossAx val="56070528"/>
        <c:crosses val="autoZero"/>
        <c:auto val="1"/>
        <c:lblAlgn val="ctr"/>
        <c:lblOffset val="100"/>
      </c:catAx>
      <c:valAx>
        <c:axId val="56070528"/>
        <c:scaling>
          <c:orientation val="minMax"/>
        </c:scaling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ru-RU"/>
                  <a:t>мм</a:t>
                </a:r>
              </a:p>
            </c:rich>
          </c:tx>
          <c:layout>
            <c:manualLayout>
              <c:xMode val="edge"/>
              <c:yMode val="edge"/>
              <c:x val="2.3438757655293425E-2"/>
              <c:y val="4.5919306006055274E-2"/>
            </c:manualLayout>
          </c:layout>
        </c:title>
        <c:numFmt formatCode="General" sourceLinked="1"/>
        <c:majorTickMark val="cross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54708864"/>
        <c:crosses val="autoZero"/>
        <c:crossBetween val="between"/>
      </c:valAx>
      <c:spPr>
        <a:solidFill>
          <a:srgbClr val="FFFF00"/>
        </a:solidFill>
      </c:spPr>
    </c:plotArea>
    <c:legend>
      <c:legendPos val="r"/>
      <c:layout>
        <c:manualLayout>
          <c:xMode val="edge"/>
          <c:yMode val="edge"/>
          <c:x val="0.80309612860892388"/>
          <c:y val="0.17689368594041779"/>
          <c:w val="0.19565693350831243"/>
          <c:h val="0.59651020377473196"/>
        </c:manualLayout>
      </c:layout>
    </c:legend>
    <c:plotVisOnly val="1"/>
    <c:dispBlanksAs val="zero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2289243364874257E-2"/>
          <c:y val="0.10902288679713112"/>
          <c:w val="0.70198293478997786"/>
          <c:h val="0.79101703703703707"/>
        </c:manualLayout>
      </c:layout>
      <c:lineChart>
        <c:grouping val="standard"/>
        <c:marker val="1"/>
        <c:axId val="56093696"/>
        <c:axId val="58074240"/>
      </c:lineChart>
      <c:catAx>
        <c:axId val="5609369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050"/>
                </a:pPr>
                <a:r>
                  <a:rPr lang="ru-RU" sz="1050" dirty="0"/>
                  <a:t>годы</a:t>
                </a:r>
              </a:p>
            </c:rich>
          </c:tx>
          <c:layout>
            <c:manualLayout>
              <c:xMode val="edge"/>
              <c:yMode val="edge"/>
              <c:x val="0.78904636920384941"/>
              <c:y val="0.6632959259259259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58074240"/>
        <c:crosses val="autoZero"/>
        <c:auto val="1"/>
        <c:lblAlgn val="ctr"/>
        <c:lblOffset val="100"/>
      </c:catAx>
      <c:valAx>
        <c:axId val="58074240"/>
        <c:scaling>
          <c:orientation val="minMax"/>
          <c:min val="-3"/>
        </c:scaling>
        <c:axPos val="l"/>
        <c:majorGridlines/>
        <c:title>
          <c:tx>
            <c:rich>
              <a:bodyPr rot="0" vert="horz"/>
              <a:lstStyle/>
              <a:p>
                <a:pPr>
                  <a:defRPr sz="1100"/>
                </a:pPr>
                <a:r>
                  <a:rPr lang="en-US" sz="1100" baseline="30000" dirty="0"/>
                  <a:t>0</a:t>
                </a:r>
                <a:r>
                  <a:rPr lang="ru-RU" sz="1100" dirty="0"/>
                  <a:t>С</a:t>
                </a:r>
                <a:endParaRPr lang="en-US" sz="1100" dirty="0"/>
              </a:p>
            </c:rich>
          </c:tx>
          <c:layout>
            <c:manualLayout>
              <c:xMode val="edge"/>
              <c:yMode val="edge"/>
              <c:x val="2.2458005249343851E-2"/>
              <c:y val="1.1870370370370381E-3"/>
            </c:manualLayout>
          </c:layout>
        </c:title>
        <c:numFmt formatCode="0.0" sourceLinked="1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56093696"/>
        <c:crosses val="autoZero"/>
        <c:crossBetween val="between"/>
      </c:valAx>
      <c:spPr>
        <a:solidFill>
          <a:srgbClr val="FFFF00"/>
        </a:solidFill>
      </c:spPr>
    </c:plotArea>
    <c:legend>
      <c:legendPos val="r"/>
      <c:layout>
        <c:manualLayout>
          <c:xMode val="edge"/>
          <c:yMode val="edge"/>
          <c:x val="0.77903232575632086"/>
          <c:y val="7.7356666666666823E-2"/>
          <c:w val="0.21112757584268757"/>
          <c:h val="0.71828592592591956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</c:chart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2671697287839084E-2"/>
          <c:y val="0.12354662963657791"/>
          <c:w val="0.7109739720035112"/>
          <c:h val="0.67720374761680269"/>
        </c:manualLayout>
      </c:layout>
      <c:lineChart>
        <c:grouping val="standard"/>
        <c:ser>
          <c:idx val="1"/>
          <c:order val="0"/>
          <c:tx>
            <c:strRef>
              <c:f>Лист1!$B$3</c:f>
            </c:strRef>
          </c:tx>
          <c:spPr>
            <a:ln w="41275"/>
          </c:spPr>
          <c:marker>
            <c:symbol val="none"/>
          </c:marker>
          <c:cat>
            <c:multiLvlStrRef>
              <c:f>Лист1!$A$4:$A$169</c:f>
            </c:multiLvlStrRef>
          </c:cat>
          <c:val>
            <c:numRef>
              <c:f>Лист1!$B$4:$B$169</c:f>
            </c:numRef>
          </c:val>
        </c:ser>
        <c:marker val="1"/>
        <c:axId val="58107776"/>
        <c:axId val="58114048"/>
      </c:lineChart>
      <c:catAx>
        <c:axId val="5810777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годы</a:t>
                </a:r>
              </a:p>
            </c:rich>
          </c:tx>
          <c:layout>
            <c:manualLayout>
              <c:xMode val="edge"/>
              <c:yMode val="edge"/>
              <c:x val="0.78823862642169762"/>
              <c:y val="0.85331737997182899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100" b="0"/>
            </a:pPr>
            <a:endParaRPr lang="ru-RU"/>
          </a:p>
        </c:txPr>
        <c:crossAx val="58114048"/>
        <c:crosses val="autoZero"/>
        <c:auto val="1"/>
        <c:lblAlgn val="ctr"/>
        <c:lblOffset val="100"/>
      </c:catAx>
      <c:valAx>
        <c:axId val="58114048"/>
        <c:scaling>
          <c:orientation val="minMax"/>
        </c:scaling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ru-RU"/>
                  <a:t>мм</a:t>
                </a:r>
              </a:p>
            </c:rich>
          </c:tx>
          <c:layout>
            <c:manualLayout>
              <c:xMode val="edge"/>
              <c:yMode val="edge"/>
              <c:x val="2.3438757655293411E-2"/>
              <c:y val="4.5919306006055274E-2"/>
            </c:manualLayout>
          </c:layout>
        </c:title>
        <c:numFmt formatCode="General" sourceLinked="1"/>
        <c:majorTickMark val="cross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58107776"/>
        <c:crosses val="autoZero"/>
        <c:crossBetween val="between"/>
      </c:valAx>
      <c:spPr>
        <a:solidFill>
          <a:srgbClr val="FFFF00"/>
        </a:solidFill>
      </c:spPr>
    </c:plotArea>
    <c:legend>
      <c:legendPos val="r"/>
      <c:layout>
        <c:manualLayout>
          <c:xMode val="edge"/>
          <c:yMode val="edge"/>
          <c:x val="0.80309612860892388"/>
          <c:y val="0.17689368594041779"/>
          <c:w val="0.19565693350831231"/>
          <c:h val="0.5965102037747313"/>
        </c:manualLayout>
      </c:layout>
    </c:legend>
    <c:plotVisOnly val="1"/>
    <c:dispBlanksAs val="zero"/>
  </c:chart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2289243364874257E-2"/>
          <c:y val="0.10902288679713112"/>
          <c:w val="0.70198293478997786"/>
          <c:h val="0.79101703703703707"/>
        </c:manualLayout>
      </c:layout>
      <c:lineChart>
        <c:grouping val="standard"/>
        <c:marker val="1"/>
        <c:axId val="58131584"/>
        <c:axId val="58152064"/>
      </c:lineChart>
      <c:catAx>
        <c:axId val="5813158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050"/>
                </a:pPr>
                <a:r>
                  <a:rPr lang="ru-RU" sz="1050" dirty="0"/>
                  <a:t>годы</a:t>
                </a:r>
              </a:p>
            </c:rich>
          </c:tx>
          <c:layout>
            <c:manualLayout>
              <c:xMode val="edge"/>
              <c:yMode val="edge"/>
              <c:x val="0.78904636920384941"/>
              <c:y val="0.6632959259259259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58152064"/>
        <c:crosses val="autoZero"/>
        <c:auto val="1"/>
        <c:lblAlgn val="ctr"/>
        <c:lblOffset val="100"/>
      </c:catAx>
      <c:valAx>
        <c:axId val="58152064"/>
        <c:scaling>
          <c:orientation val="minMax"/>
          <c:min val="-3"/>
        </c:scaling>
        <c:axPos val="l"/>
        <c:majorGridlines/>
        <c:title>
          <c:tx>
            <c:rich>
              <a:bodyPr rot="0" vert="horz"/>
              <a:lstStyle/>
              <a:p>
                <a:pPr>
                  <a:defRPr sz="1100"/>
                </a:pPr>
                <a:r>
                  <a:rPr lang="en-US" sz="1100" baseline="30000" dirty="0"/>
                  <a:t>0</a:t>
                </a:r>
                <a:r>
                  <a:rPr lang="ru-RU" sz="1100" dirty="0"/>
                  <a:t>С</a:t>
                </a:r>
                <a:endParaRPr lang="en-US" sz="1100" dirty="0"/>
              </a:p>
            </c:rich>
          </c:tx>
          <c:layout>
            <c:manualLayout>
              <c:xMode val="edge"/>
              <c:yMode val="edge"/>
              <c:x val="2.2458005249343851E-2"/>
              <c:y val="1.1870370370370381E-3"/>
            </c:manualLayout>
          </c:layout>
        </c:title>
        <c:numFmt formatCode="0.0" sourceLinked="1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58131584"/>
        <c:crosses val="autoZero"/>
        <c:crossBetween val="between"/>
      </c:valAx>
      <c:spPr>
        <a:solidFill>
          <a:srgbClr val="FFFF00"/>
        </a:solidFill>
      </c:spPr>
    </c:plotArea>
    <c:legend>
      <c:legendPos val="r"/>
      <c:layout>
        <c:manualLayout>
          <c:xMode val="edge"/>
          <c:yMode val="edge"/>
          <c:x val="0.77903232575632075"/>
          <c:y val="7.7356666666666823E-2"/>
          <c:w val="0.21112757584268757"/>
          <c:h val="0.71828592592591956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dLbls>
            <c:showVal val="1"/>
          </c:dLbls>
          <c:val>
            <c:numRef>
              <c:f>Plan2!$X$1:$X$4</c:f>
              <c:numCache>
                <c:formatCode>0.0</c:formatCode>
                <c:ptCount val="4"/>
                <c:pt idx="0">
                  <c:v>20.399999999999999</c:v>
                </c:pt>
                <c:pt idx="1">
                  <c:v>26.4</c:v>
                </c:pt>
                <c:pt idx="2">
                  <c:v>23.1</c:v>
                </c:pt>
                <c:pt idx="3">
                  <c:v>21</c:v>
                </c:pt>
              </c:numCache>
            </c:numRef>
          </c:val>
        </c:ser>
        <c:ser>
          <c:idx val="1"/>
          <c:order val="1"/>
          <c:dLbls>
            <c:showVal val="1"/>
          </c:dLbls>
          <c:val>
            <c:numRef>
              <c:f>Plan2!$Y$1:$Y$4</c:f>
              <c:numCache>
                <c:formatCode>0.0</c:formatCode>
                <c:ptCount val="4"/>
                <c:pt idx="0">
                  <c:v>26.1</c:v>
                </c:pt>
                <c:pt idx="1">
                  <c:v>27.5</c:v>
                </c:pt>
                <c:pt idx="2">
                  <c:v>25</c:v>
                </c:pt>
                <c:pt idx="3">
                  <c:v>24.5</c:v>
                </c:pt>
              </c:numCache>
            </c:numRef>
          </c:val>
        </c:ser>
        <c:axId val="58186752"/>
        <c:axId val="58188544"/>
      </c:barChart>
      <c:catAx>
        <c:axId val="58186752"/>
        <c:scaling>
          <c:orientation val="minMax"/>
        </c:scaling>
        <c:axPos val="b"/>
        <c:tickLblPos val="nextTo"/>
        <c:crossAx val="58188544"/>
        <c:crosses val="autoZero"/>
        <c:auto val="1"/>
        <c:lblAlgn val="ctr"/>
        <c:lblOffset val="100"/>
      </c:catAx>
      <c:valAx>
        <c:axId val="58188544"/>
        <c:scaling>
          <c:orientation val="minMax"/>
        </c:scaling>
        <c:axPos val="l"/>
        <c:majorGridlines/>
        <c:numFmt formatCode="0.0" sourceLinked="1"/>
        <c:tickLblPos val="nextTo"/>
        <c:txPr>
          <a:bodyPr/>
          <a:lstStyle/>
          <a:p>
            <a:pPr>
              <a:defRPr strike="noStrike" baseline="0"/>
            </a:pPr>
            <a:endParaRPr lang="ru-RU"/>
          </a:p>
        </c:txPr>
        <c:crossAx val="58186752"/>
        <c:crosses val="autoZero"/>
        <c:crossBetween val="between"/>
      </c:valAx>
    </c:plotArea>
    <c:legend>
      <c:legendPos val="r"/>
      <c:layout/>
    </c:legend>
    <c:plotVisOnly val="1"/>
    <c:dispBlanksAs val="gap"/>
  </c:chart>
  <c:spPr>
    <a:solidFill>
      <a:srgbClr val="FFFF00"/>
    </a:solidFill>
  </c:spPr>
  <c:txPr>
    <a:bodyPr/>
    <a:lstStyle/>
    <a:p>
      <a:pPr>
        <a:defRPr sz="18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dLbls>
            <c:showVal val="1"/>
          </c:dLbls>
          <c:val>
            <c:numRef>
              <c:f>Plan2!$AB$1:$AB$4</c:f>
              <c:numCache>
                <c:formatCode>General</c:formatCode>
                <c:ptCount val="4"/>
                <c:pt idx="0">
                  <c:v>21.3</c:v>
                </c:pt>
                <c:pt idx="1">
                  <c:v>17.600000000000001</c:v>
                </c:pt>
                <c:pt idx="2">
                  <c:v>18.899999999999999</c:v>
                </c:pt>
                <c:pt idx="3">
                  <c:v>13.9</c:v>
                </c:pt>
              </c:numCache>
            </c:numRef>
          </c:val>
        </c:ser>
        <c:ser>
          <c:idx val="1"/>
          <c:order val="1"/>
          <c:dLbls>
            <c:showVal val="1"/>
          </c:dLbls>
          <c:val>
            <c:numRef>
              <c:f>Plan2!$AC$1:$AC$4</c:f>
              <c:numCache>
                <c:formatCode>General</c:formatCode>
                <c:ptCount val="4"/>
                <c:pt idx="0">
                  <c:v>21.8</c:v>
                </c:pt>
                <c:pt idx="1">
                  <c:v>20.2</c:v>
                </c:pt>
                <c:pt idx="2">
                  <c:v>18.2</c:v>
                </c:pt>
                <c:pt idx="3">
                  <c:v>16.7</c:v>
                </c:pt>
              </c:numCache>
            </c:numRef>
          </c:val>
        </c:ser>
        <c:axId val="58239616"/>
        <c:axId val="58245504"/>
      </c:barChart>
      <c:catAx>
        <c:axId val="58239616"/>
        <c:scaling>
          <c:orientation val="minMax"/>
        </c:scaling>
        <c:axPos val="b"/>
        <c:tickLblPos val="nextTo"/>
        <c:crossAx val="58245504"/>
        <c:crosses val="autoZero"/>
        <c:auto val="1"/>
        <c:lblAlgn val="ctr"/>
        <c:lblOffset val="100"/>
      </c:catAx>
      <c:valAx>
        <c:axId val="58245504"/>
        <c:scaling>
          <c:orientation val="minMax"/>
        </c:scaling>
        <c:axPos val="l"/>
        <c:majorGridlines/>
        <c:numFmt formatCode="General" sourceLinked="1"/>
        <c:tickLblPos val="nextTo"/>
        <c:crossAx val="58239616"/>
        <c:crosses val="autoZero"/>
        <c:crossBetween val="between"/>
      </c:valAx>
    </c:plotArea>
    <c:legend>
      <c:legendPos val="r"/>
      <c:layout/>
    </c:legend>
    <c:plotVisOnly val="1"/>
    <c:dispBlanksAs val="gap"/>
  </c:chart>
  <c:spPr>
    <a:solidFill>
      <a:srgbClr val="FFFF00"/>
    </a:solidFill>
  </c:spPr>
  <c:txPr>
    <a:bodyPr/>
    <a:lstStyle/>
    <a:p>
      <a:pPr>
        <a:defRPr sz="1800" baseline="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8.7922665465854727E-2"/>
          <c:y val="2.6034640294536591E-2"/>
          <c:w val="0.90296200955649752"/>
          <c:h val="0.77714553492246963"/>
        </c:manualLayout>
      </c:layout>
      <c:lineChart>
        <c:grouping val="standard"/>
        <c:ser>
          <c:idx val="0"/>
          <c:order val="0"/>
          <c:tx>
            <c:strRef>
              <c:f>цены!$A$3</c:f>
              <c:strCache>
                <c:ptCount val="1"/>
                <c:pt idx="0">
                  <c:v>зерновые культуры в среднем</c:v>
                </c:pt>
              </c:strCache>
            </c:strRef>
          </c:tx>
          <c:cat>
            <c:strRef>
              <c:f>цены!$B$2:$N$2</c:f>
              <c:strCache>
                <c:ptCount val="13"/>
                <c:pt idx="0">
                  <c:v>2002 г.</c:v>
                </c:pt>
                <c:pt idx="1">
                  <c:v>2003 г.</c:v>
                </c:pt>
                <c:pt idx="2">
                  <c:v>2004 г.</c:v>
                </c:pt>
                <c:pt idx="3">
                  <c:v>2005 г.</c:v>
                </c:pt>
                <c:pt idx="4">
                  <c:v>2006 г.</c:v>
                </c:pt>
                <c:pt idx="5">
                  <c:v>2007 г.</c:v>
                </c:pt>
                <c:pt idx="6">
                  <c:v>2008 г.</c:v>
                </c:pt>
                <c:pt idx="7">
                  <c:v>2009 г.</c:v>
                </c:pt>
                <c:pt idx="8">
                  <c:v>2010 г.</c:v>
                </c:pt>
                <c:pt idx="9">
                  <c:v>2011 г.</c:v>
                </c:pt>
                <c:pt idx="10">
                  <c:v>2012 г.</c:v>
                </c:pt>
                <c:pt idx="11">
                  <c:v>2013 г.</c:v>
                </c:pt>
                <c:pt idx="12">
                  <c:v>2014 г.</c:v>
                </c:pt>
              </c:strCache>
            </c:strRef>
          </c:cat>
          <c:val>
            <c:numRef>
              <c:f>цены!$B$3:$N$3</c:f>
              <c:numCache>
                <c:formatCode>General</c:formatCode>
                <c:ptCount val="13"/>
                <c:pt idx="0">
                  <c:v>1577</c:v>
                </c:pt>
                <c:pt idx="1">
                  <c:v>2144</c:v>
                </c:pt>
                <c:pt idx="2">
                  <c:v>3738</c:v>
                </c:pt>
                <c:pt idx="3">
                  <c:v>2888</c:v>
                </c:pt>
                <c:pt idx="4">
                  <c:v>3251</c:v>
                </c:pt>
                <c:pt idx="5">
                  <c:v>4214</c:v>
                </c:pt>
                <c:pt idx="6">
                  <c:v>5784</c:v>
                </c:pt>
                <c:pt idx="7">
                  <c:v>5095</c:v>
                </c:pt>
                <c:pt idx="8">
                  <c:v>4060</c:v>
                </c:pt>
                <c:pt idx="9">
                  <c:v>6444</c:v>
                </c:pt>
                <c:pt idx="10">
                  <c:v>6064</c:v>
                </c:pt>
                <c:pt idx="11">
                  <c:v>6030</c:v>
                </c:pt>
                <c:pt idx="12">
                  <c:v>6413</c:v>
                </c:pt>
              </c:numCache>
            </c:numRef>
          </c:val>
        </c:ser>
        <c:ser>
          <c:idx val="1"/>
          <c:order val="1"/>
          <c:tx>
            <c:strRef>
              <c:f>цены!$A$4</c:f>
              <c:strCache>
                <c:ptCount val="1"/>
                <c:pt idx="0">
                  <c:v>пшеница </c:v>
                </c:pt>
              </c:strCache>
            </c:strRef>
          </c:tx>
          <c:cat>
            <c:strRef>
              <c:f>цены!$B$2:$N$2</c:f>
              <c:strCache>
                <c:ptCount val="13"/>
                <c:pt idx="0">
                  <c:v>2002 г.</c:v>
                </c:pt>
                <c:pt idx="1">
                  <c:v>2003 г.</c:v>
                </c:pt>
                <c:pt idx="2">
                  <c:v>2004 г.</c:v>
                </c:pt>
                <c:pt idx="3">
                  <c:v>2005 г.</c:v>
                </c:pt>
                <c:pt idx="4">
                  <c:v>2006 г.</c:v>
                </c:pt>
                <c:pt idx="5">
                  <c:v>2007 г.</c:v>
                </c:pt>
                <c:pt idx="6">
                  <c:v>2008 г.</c:v>
                </c:pt>
                <c:pt idx="7">
                  <c:v>2009 г.</c:v>
                </c:pt>
                <c:pt idx="8">
                  <c:v>2010 г.</c:v>
                </c:pt>
                <c:pt idx="9">
                  <c:v>2011 г.</c:v>
                </c:pt>
                <c:pt idx="10">
                  <c:v>2012 г.</c:v>
                </c:pt>
                <c:pt idx="11">
                  <c:v>2013 г.</c:v>
                </c:pt>
                <c:pt idx="12">
                  <c:v>2014 г.</c:v>
                </c:pt>
              </c:strCache>
            </c:strRef>
          </c:cat>
          <c:val>
            <c:numRef>
              <c:f>цены!$B$4:$N$4</c:f>
              <c:numCache>
                <c:formatCode>General</c:formatCode>
                <c:ptCount val="13"/>
                <c:pt idx="0">
                  <c:v>1577</c:v>
                </c:pt>
                <c:pt idx="1">
                  <c:v>2193</c:v>
                </c:pt>
                <c:pt idx="2">
                  <c:v>3814</c:v>
                </c:pt>
                <c:pt idx="3">
                  <c:v>2698</c:v>
                </c:pt>
                <c:pt idx="4">
                  <c:v>3225</c:v>
                </c:pt>
                <c:pt idx="5">
                  <c:v>4307</c:v>
                </c:pt>
                <c:pt idx="6">
                  <c:v>6198</c:v>
                </c:pt>
                <c:pt idx="7">
                  <c:v>5362</c:v>
                </c:pt>
                <c:pt idx="8">
                  <c:v>3966</c:v>
                </c:pt>
                <c:pt idx="9">
                  <c:v>5433</c:v>
                </c:pt>
                <c:pt idx="10">
                  <c:v>5781</c:v>
                </c:pt>
                <c:pt idx="11">
                  <c:v>6120</c:v>
                </c:pt>
                <c:pt idx="12">
                  <c:v>6646</c:v>
                </c:pt>
              </c:numCache>
            </c:numRef>
          </c:val>
        </c:ser>
        <c:ser>
          <c:idx val="2"/>
          <c:order val="2"/>
          <c:tx>
            <c:strRef>
              <c:f>цены!$A$5</c:f>
              <c:strCache>
                <c:ptCount val="1"/>
                <c:pt idx="0">
                  <c:v>рожь</c:v>
                </c:pt>
              </c:strCache>
            </c:strRef>
          </c:tx>
          <c:cat>
            <c:strRef>
              <c:f>цены!$B$2:$N$2</c:f>
              <c:strCache>
                <c:ptCount val="13"/>
                <c:pt idx="0">
                  <c:v>2002 г.</c:v>
                </c:pt>
                <c:pt idx="1">
                  <c:v>2003 г.</c:v>
                </c:pt>
                <c:pt idx="2">
                  <c:v>2004 г.</c:v>
                </c:pt>
                <c:pt idx="3">
                  <c:v>2005 г.</c:v>
                </c:pt>
                <c:pt idx="4">
                  <c:v>2006 г.</c:v>
                </c:pt>
                <c:pt idx="5">
                  <c:v>2007 г.</c:v>
                </c:pt>
                <c:pt idx="6">
                  <c:v>2008 г.</c:v>
                </c:pt>
                <c:pt idx="7">
                  <c:v>2009 г.</c:v>
                </c:pt>
                <c:pt idx="8">
                  <c:v>2010 г.</c:v>
                </c:pt>
                <c:pt idx="9">
                  <c:v>2011 г.</c:v>
                </c:pt>
                <c:pt idx="10">
                  <c:v>2012 г.</c:v>
                </c:pt>
                <c:pt idx="11">
                  <c:v>2013 г.</c:v>
                </c:pt>
                <c:pt idx="12">
                  <c:v>2014 г.</c:v>
                </c:pt>
              </c:strCache>
            </c:strRef>
          </c:cat>
          <c:val>
            <c:numRef>
              <c:f>цены!$B$5:$N$5</c:f>
              <c:numCache>
                <c:formatCode>General</c:formatCode>
                <c:ptCount val="13"/>
                <c:pt idx="0">
                  <c:v>787</c:v>
                </c:pt>
                <c:pt idx="1">
                  <c:v>1177</c:v>
                </c:pt>
                <c:pt idx="2">
                  <c:v>2561</c:v>
                </c:pt>
                <c:pt idx="3">
                  <c:v>2275</c:v>
                </c:pt>
                <c:pt idx="4">
                  <c:v>2675</c:v>
                </c:pt>
                <c:pt idx="5">
                  <c:v>3401</c:v>
                </c:pt>
                <c:pt idx="6">
                  <c:v>3658</c:v>
                </c:pt>
                <c:pt idx="7">
                  <c:v>3218</c:v>
                </c:pt>
                <c:pt idx="8">
                  <c:v>2311</c:v>
                </c:pt>
                <c:pt idx="9">
                  <c:v>3613</c:v>
                </c:pt>
                <c:pt idx="10">
                  <c:v>4871</c:v>
                </c:pt>
                <c:pt idx="11">
                  <c:v>4243</c:v>
                </c:pt>
                <c:pt idx="12">
                  <c:v>4058</c:v>
                </c:pt>
              </c:numCache>
            </c:numRef>
          </c:val>
        </c:ser>
        <c:ser>
          <c:idx val="3"/>
          <c:order val="3"/>
          <c:tx>
            <c:strRef>
              <c:f>цены!$A$6</c:f>
              <c:strCache>
                <c:ptCount val="1"/>
                <c:pt idx="0">
                  <c:v>гречиха</c:v>
                </c:pt>
              </c:strCache>
            </c:strRef>
          </c:tx>
          <c:cat>
            <c:strRef>
              <c:f>цены!$B$2:$N$2</c:f>
              <c:strCache>
                <c:ptCount val="13"/>
                <c:pt idx="0">
                  <c:v>2002 г.</c:v>
                </c:pt>
                <c:pt idx="1">
                  <c:v>2003 г.</c:v>
                </c:pt>
                <c:pt idx="2">
                  <c:v>2004 г.</c:v>
                </c:pt>
                <c:pt idx="3">
                  <c:v>2005 г.</c:v>
                </c:pt>
                <c:pt idx="4">
                  <c:v>2006 г.</c:v>
                </c:pt>
                <c:pt idx="5">
                  <c:v>2007 г.</c:v>
                </c:pt>
                <c:pt idx="6">
                  <c:v>2008 г.</c:v>
                </c:pt>
                <c:pt idx="7">
                  <c:v>2009 г.</c:v>
                </c:pt>
                <c:pt idx="8">
                  <c:v>2010 г.</c:v>
                </c:pt>
                <c:pt idx="9">
                  <c:v>2011 г.</c:v>
                </c:pt>
                <c:pt idx="10">
                  <c:v>2012 г.</c:v>
                </c:pt>
                <c:pt idx="11">
                  <c:v>2013 г.</c:v>
                </c:pt>
                <c:pt idx="12">
                  <c:v>2014 г.</c:v>
                </c:pt>
              </c:strCache>
            </c:strRef>
          </c:cat>
          <c:val>
            <c:numRef>
              <c:f>цены!$B$6:$N$6</c:f>
              <c:numCache>
                <c:formatCode>General</c:formatCode>
                <c:ptCount val="13"/>
                <c:pt idx="0">
                  <c:v>3159</c:v>
                </c:pt>
                <c:pt idx="1">
                  <c:v>6119</c:v>
                </c:pt>
                <c:pt idx="2">
                  <c:v>5361</c:v>
                </c:pt>
                <c:pt idx="3">
                  <c:v>4879</c:v>
                </c:pt>
                <c:pt idx="4">
                  <c:v>5311</c:v>
                </c:pt>
                <c:pt idx="5">
                  <c:v>5653</c:v>
                </c:pt>
                <c:pt idx="6">
                  <c:v>6248</c:v>
                </c:pt>
                <c:pt idx="7">
                  <c:v>5929</c:v>
                </c:pt>
                <c:pt idx="8">
                  <c:v>10650</c:v>
                </c:pt>
                <c:pt idx="9">
                  <c:v>21110</c:v>
                </c:pt>
                <c:pt idx="10">
                  <c:v>10799</c:v>
                </c:pt>
                <c:pt idx="11">
                  <c:v>7163</c:v>
                </c:pt>
                <c:pt idx="12">
                  <c:v>9879</c:v>
                </c:pt>
              </c:numCache>
            </c:numRef>
          </c:val>
        </c:ser>
        <c:ser>
          <c:idx val="4"/>
          <c:order val="4"/>
          <c:tx>
            <c:strRef>
              <c:f>цены!$A$7</c:f>
              <c:strCache>
                <c:ptCount val="1"/>
                <c:pt idx="0">
                  <c:v>ячмень</c:v>
                </c:pt>
              </c:strCache>
            </c:strRef>
          </c:tx>
          <c:cat>
            <c:strRef>
              <c:f>цены!$B$2:$N$2</c:f>
              <c:strCache>
                <c:ptCount val="13"/>
                <c:pt idx="0">
                  <c:v>2002 г.</c:v>
                </c:pt>
                <c:pt idx="1">
                  <c:v>2003 г.</c:v>
                </c:pt>
                <c:pt idx="2">
                  <c:v>2004 г.</c:v>
                </c:pt>
                <c:pt idx="3">
                  <c:v>2005 г.</c:v>
                </c:pt>
                <c:pt idx="4">
                  <c:v>2006 г.</c:v>
                </c:pt>
                <c:pt idx="5">
                  <c:v>2007 г.</c:v>
                </c:pt>
                <c:pt idx="6">
                  <c:v>2008 г.</c:v>
                </c:pt>
                <c:pt idx="7">
                  <c:v>2009 г.</c:v>
                </c:pt>
                <c:pt idx="8">
                  <c:v>2010 г.</c:v>
                </c:pt>
                <c:pt idx="9">
                  <c:v>2011 г.</c:v>
                </c:pt>
                <c:pt idx="10">
                  <c:v>2012 г.</c:v>
                </c:pt>
                <c:pt idx="11">
                  <c:v>2013 г.</c:v>
                </c:pt>
                <c:pt idx="12">
                  <c:v>2014 г.</c:v>
                </c:pt>
              </c:strCache>
            </c:strRef>
          </c:cat>
          <c:val>
            <c:numRef>
              <c:f>цены!$B$7:$N$7</c:f>
              <c:numCache>
                <c:formatCode>General</c:formatCode>
                <c:ptCount val="13"/>
                <c:pt idx="0">
                  <c:v>1120</c:v>
                </c:pt>
                <c:pt idx="1">
                  <c:v>2044</c:v>
                </c:pt>
                <c:pt idx="2">
                  <c:v>2750</c:v>
                </c:pt>
                <c:pt idx="3">
                  <c:v>3407</c:v>
                </c:pt>
                <c:pt idx="4">
                  <c:v>3009</c:v>
                </c:pt>
                <c:pt idx="5">
                  <c:v>4265</c:v>
                </c:pt>
                <c:pt idx="6">
                  <c:v>5585</c:v>
                </c:pt>
                <c:pt idx="7">
                  <c:v>5272</c:v>
                </c:pt>
                <c:pt idx="8">
                  <c:v>3085</c:v>
                </c:pt>
                <c:pt idx="9">
                  <c:v>6612</c:v>
                </c:pt>
                <c:pt idx="10">
                  <c:v>6503</c:v>
                </c:pt>
                <c:pt idx="11">
                  <c:v>5547</c:v>
                </c:pt>
                <c:pt idx="12">
                  <c:v>4488</c:v>
                </c:pt>
              </c:numCache>
            </c:numRef>
          </c:val>
        </c:ser>
        <c:marker val="1"/>
        <c:axId val="71751552"/>
        <c:axId val="71753088"/>
      </c:lineChart>
      <c:catAx>
        <c:axId val="71751552"/>
        <c:scaling>
          <c:orientation val="minMax"/>
        </c:scaling>
        <c:axPos val="b"/>
        <c:tickLblPos val="nextTo"/>
        <c:txPr>
          <a:bodyPr/>
          <a:lstStyle/>
          <a:p>
            <a:pPr>
              <a:defRPr sz="1500" baseline="0"/>
            </a:pPr>
            <a:endParaRPr lang="ru-RU"/>
          </a:p>
        </c:txPr>
        <c:crossAx val="71753088"/>
        <c:crosses val="autoZero"/>
        <c:auto val="1"/>
        <c:lblAlgn val="ctr"/>
        <c:lblOffset val="100"/>
      </c:catAx>
      <c:valAx>
        <c:axId val="71753088"/>
        <c:scaling>
          <c:orientation val="minMax"/>
          <c:max val="22000"/>
          <c:min val="50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500" baseline="0"/>
            </a:pPr>
            <a:endParaRPr lang="ru-RU"/>
          </a:p>
        </c:txPr>
        <c:crossAx val="71751552"/>
        <c:crosses val="autoZero"/>
        <c:crossBetween val="between"/>
        <c:majorUnit val="3000"/>
      </c:valAx>
      <c:spPr>
        <a:solidFill>
          <a:srgbClr val="92D050"/>
        </a:solidFill>
      </c:spPr>
    </c:plotArea>
    <c:legend>
      <c:legendPos val="b"/>
      <c:legendEntry>
        <c:idx val="0"/>
        <c:txPr>
          <a:bodyPr/>
          <a:lstStyle/>
          <a:p>
            <a:pPr>
              <a:defRPr sz="1500" baseline="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500" baseline="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500" baseline="0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500" baseline="0"/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500" baseline="0"/>
            </a:pPr>
            <a:endParaRPr lang="ru-RU"/>
          </a:p>
        </c:txPr>
      </c:legendEntry>
      <c:layout>
        <c:manualLayout>
          <c:xMode val="edge"/>
          <c:yMode val="edge"/>
          <c:x val="0.05"/>
          <c:y val="0.91476354755679112"/>
          <c:w val="0.9"/>
          <c:h val="8.5236452443208946E-2"/>
        </c:manualLayout>
      </c:layout>
    </c:legend>
    <c:plotVisOnly val="1"/>
    <c:dispBlanksAs val="gap"/>
  </c:chart>
  <c:spPr>
    <a:solidFill>
      <a:srgbClr val="FFC000"/>
    </a:solidFill>
    <a:ln>
      <a:noFill/>
    </a:ln>
  </c:spPr>
  <c:externalData r:id="rId1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9144000" cy="2700000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9144000" cy="3000372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2F57664E-F76F-45CE-84F2-73B4F37EB395}" type="datetimeFigureOut">
              <a:rPr lang="ru-RU"/>
              <a:pPr>
                <a:defRPr/>
              </a:pPr>
              <a:t>10.08.2016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40778804-0AD3-49B4-A542-F5AF564820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196168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7319F6A1-7FB6-4BEB-9B38-231DAE170D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422338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C5A76-5B43-41F7-8F32-A83F3E177F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9967E-76E6-4FED-88E4-79073680A4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BBCDD-DE27-491A-9186-A0FB9A413D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81647-89B0-4A3B-8AA5-0B9C43D41D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18161-53BC-46E9-B9E5-389FC30C06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24537-33F8-46DD-BBEF-D03D0A15ED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946FA-62B2-40B8-8CAF-400ABDB409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6EC16-0CCF-44C1-907F-125A1D61E8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3C673-A96E-4C90-A479-E8C3A74F53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E7E21-F7CF-4AB2-B6F2-60C5E075DC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376F9-A974-46CE-A7AA-BAB6AE4E31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87975-B166-4C89-85A7-4A4607B062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8E80F96-CF12-4812-B59D-6C554C5E0C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80" r:id="rId12"/>
  </p:sldLayoutIdLst>
  <p:transition>
    <p:dissolv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2"/>
          <p:cNvSpPr txBox="1">
            <a:spLocks noChangeArrowheads="1"/>
          </p:cNvSpPr>
          <p:nvPr/>
        </p:nvSpPr>
        <p:spPr bwMode="auto">
          <a:xfrm>
            <a:off x="857250" y="1484784"/>
            <a:ext cx="7500938" cy="58477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Arial" charset="0"/>
              </a:rPr>
              <a:t>д.т.н., проф. Беляев В.И.</a:t>
            </a:r>
          </a:p>
        </p:txBody>
      </p:sp>
      <p:pic>
        <p:nvPicPr>
          <p:cNvPr id="18434" name="Picture 6" descr="C:\Documents and Settings\Николай\Мои документы\Мои рисунки\header_r111.jpg"/>
          <p:cNvPicPr>
            <a:picLocks noChangeAspect="1" noChangeArrowheads="1"/>
          </p:cNvPicPr>
          <p:nvPr/>
        </p:nvPicPr>
        <p:blipFill>
          <a:blip r:embed="rId2" cstate="print"/>
          <a:srcRect l="775"/>
          <a:stretch>
            <a:fillRect/>
          </a:stretch>
        </p:blipFill>
        <p:spPr bwMode="auto">
          <a:xfrm>
            <a:off x="0" y="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Прямоугольник 5"/>
          <p:cNvSpPr>
            <a:spLocks noChangeArrowheads="1"/>
          </p:cNvSpPr>
          <p:nvPr/>
        </p:nvSpPr>
        <p:spPr bwMode="auto">
          <a:xfrm>
            <a:off x="642938" y="2348880"/>
            <a:ext cx="7889502" cy="107721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3503C1"/>
                </a:solidFill>
                <a:latin typeface="Times New Roman" pitchFamily="18" charset="0"/>
                <a:cs typeface="Times New Roman" pitchFamily="18" charset="0"/>
              </a:rPr>
              <a:t>«Результаты полевых опытов по проекту «Кулунда» в Алтайском крае</a:t>
            </a:r>
            <a:endParaRPr lang="ru-RU" sz="3200" b="1" dirty="0">
              <a:solidFill>
                <a:srgbClr val="3503C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43250" y="5214938"/>
            <a:ext cx="3214688" cy="461962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11 августа 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28875" y="6000750"/>
            <a:ext cx="4429125" cy="461963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с. Михайловское 2016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0063" y="714375"/>
            <a:ext cx="8286750" cy="646113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ФГБОУ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ВО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«Алтайский государственный аграрный университет»</a:t>
            </a:r>
          </a:p>
          <a:p>
            <a:pPr algn="ctr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кафедра «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Сельскохозяйственная техника и технологии»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6" descr="C:\Documents and Settings\Николай\Мои документы\Мои рисунки\header_r111.jpg"/>
          <p:cNvPicPr>
            <a:picLocks noChangeAspect="1" noChangeArrowheads="1"/>
          </p:cNvPicPr>
          <p:nvPr/>
        </p:nvPicPr>
        <p:blipFill>
          <a:blip r:embed="rId2" cstate="print"/>
          <a:srcRect l="775"/>
          <a:stretch>
            <a:fillRect/>
          </a:stretch>
        </p:blipFill>
        <p:spPr bwMode="auto">
          <a:xfrm>
            <a:off x="0" y="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3106" name="Picture 2" descr="C:\Users\4227~1\AppData\Local\Temp\Rar$DI14.934\Поездка экспертов Федерального министерства науки и образования Германии, презентация(Л.Грюнвальд), тестовых площадей, Михайловский район, С.Полуямки, ООО Партнер, сентябрь 2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/>
          <p:cNvSpPr>
            <a:spLocks noChangeArrowheads="1"/>
          </p:cNvSpPr>
          <p:nvPr/>
        </p:nvSpPr>
        <p:spPr bwMode="auto">
          <a:xfrm>
            <a:off x="1187450" y="4233863"/>
            <a:ext cx="6553200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342900" algn="just">
              <a:tabLst>
                <a:tab pos="2400300" algn="l"/>
              </a:tabLst>
            </a:pPr>
            <a:endParaRPr lang="ru-RU" sz="1600" b="1">
              <a:cs typeface="Times New Roman" pitchFamily="18" charset="0"/>
            </a:endParaRPr>
          </a:p>
          <a:p>
            <a:pPr indent="342900" algn="just">
              <a:tabLst>
                <a:tab pos="2400300" algn="l"/>
              </a:tabLst>
            </a:pPr>
            <a:endParaRPr lang="ru-RU" sz="1600" b="1"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just">
              <a:tabLst>
                <a:tab pos="2400300" algn="l"/>
              </a:tabLst>
            </a:pPr>
            <a:endParaRPr lang="ru-RU" sz="1600" b="1">
              <a:solidFill>
                <a:srgbClr val="009900"/>
              </a:solidFill>
              <a:latin typeface="Arial" charset="0"/>
            </a:endParaRPr>
          </a:p>
        </p:txBody>
      </p:sp>
      <p:sp>
        <p:nvSpPr>
          <p:cNvPr id="193538" name="Rectangle 2"/>
          <p:cNvSpPr txBox="1">
            <a:spLocks noChangeArrowheads="1"/>
          </p:cNvSpPr>
          <p:nvPr/>
        </p:nvSpPr>
        <p:spPr bwMode="auto">
          <a:xfrm>
            <a:off x="0" y="571500"/>
            <a:ext cx="91440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endParaRPr lang="ru-RU" sz="28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3539" name="Picture 6" descr="C:\Documents and Settings\Николай\Мои документы\Мои рисунки\header_r111.jpg"/>
          <p:cNvPicPr>
            <a:picLocks noChangeAspect="1" noChangeArrowheads="1"/>
          </p:cNvPicPr>
          <p:nvPr/>
        </p:nvPicPr>
        <p:blipFill>
          <a:blip r:embed="rId2" cstate="print"/>
          <a:srcRect l="775"/>
          <a:stretch>
            <a:fillRect/>
          </a:stretch>
        </p:blipFill>
        <p:spPr bwMode="auto">
          <a:xfrm>
            <a:off x="0" y="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67544" y="836712"/>
            <a:ext cx="8280921" cy="5816977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pPr marL="179388" indent="-179388" algn="ctr"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Базовые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хозяйства и машины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опытах 2012г.: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marL="179388" indent="-179388" algn="ctr">
              <a:defRPr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ctr">
              <a:buFontTx/>
              <a:buAutoNum type="arabicPeriod"/>
              <a:defRPr/>
            </a:pPr>
            <a:r>
              <a:rPr lang="ru-RU" sz="2200" b="1" u="sng" dirty="0">
                <a:latin typeface="Times New Roman" pitchFamily="18" charset="0"/>
                <a:cs typeface="Times New Roman" pitchFamily="18" charset="0"/>
              </a:rPr>
              <a:t>ООО КХ «Партнер» Михайловского р-на</a:t>
            </a:r>
          </a:p>
          <a:p>
            <a:pPr marL="457200" indent="-457200" algn="just">
              <a:defRPr/>
            </a:pPr>
            <a:r>
              <a:rPr lang="ru-RU" sz="2200" b="1" u="sng" dirty="0" err="1">
                <a:latin typeface="Times New Roman" pitchFamily="18" charset="0"/>
                <a:cs typeface="Times New Roman" pitchFamily="18" charset="0"/>
              </a:rPr>
              <a:t>Почвоообработка</a:t>
            </a:r>
            <a:r>
              <a:rPr lang="ru-RU" sz="22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 algn="just">
              <a:defRPr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а) борона дисковая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Catros</a:t>
            </a:r>
            <a:r>
              <a:rPr lang="ru-RU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457200" indent="-457200" algn="just">
              <a:defRPr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б)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культиватор-плоскорез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широкозахватный КПШ-9; </a:t>
            </a:r>
          </a:p>
          <a:p>
            <a:pPr marL="457200" indent="-457200" algn="just">
              <a:defRPr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в)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плоскорез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глубокорыхлитель ПГ-3-5.</a:t>
            </a:r>
          </a:p>
          <a:p>
            <a:pPr marL="457200" indent="-457200" algn="just">
              <a:defRPr/>
            </a:pPr>
            <a:r>
              <a:rPr lang="ru-RU" sz="2200" b="1" u="sng" dirty="0">
                <a:latin typeface="Times New Roman" pitchFamily="18" charset="0"/>
                <a:cs typeface="Times New Roman" pitchFamily="18" charset="0"/>
              </a:rPr>
              <a:t>Посев: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а) посевной комплекс «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Condor</a:t>
            </a:r>
            <a:r>
              <a:rPr lang="ru-RU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457200" indent="-457200" algn="just">
              <a:defRPr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б) сеялка зерновая стерневая СЗС-2,1.</a:t>
            </a:r>
          </a:p>
          <a:p>
            <a:pPr marL="457200" indent="-457200" algn="just"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ctr">
              <a:defRPr/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200" b="1" u="sng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b="1" u="sng" dirty="0" smtClean="0">
                <a:latin typeface="Times New Roman" pitchFamily="18" charset="0"/>
                <a:cs typeface="Times New Roman" pitchFamily="18" charset="0"/>
              </a:rPr>
              <a:t>ЗАО ПЗ </a:t>
            </a:r>
            <a:r>
              <a:rPr lang="ru-RU" sz="2200" b="1" u="sng" dirty="0">
                <a:latin typeface="Times New Roman" pitchFamily="18" charset="0"/>
                <a:cs typeface="Times New Roman" pitchFamily="18" charset="0"/>
              </a:rPr>
              <a:t>«Тимирязевский» Мамонтовского р-на</a:t>
            </a:r>
          </a:p>
          <a:p>
            <a:pPr marL="457200" indent="-457200" algn="just">
              <a:defRPr/>
            </a:pPr>
            <a:r>
              <a:rPr lang="ru-RU" sz="2200" b="1" u="sng" dirty="0" err="1">
                <a:latin typeface="Times New Roman" pitchFamily="18" charset="0"/>
                <a:cs typeface="Times New Roman" pitchFamily="18" charset="0"/>
              </a:rPr>
              <a:t>Почвообработка</a:t>
            </a:r>
            <a:r>
              <a:rPr lang="ru-RU" sz="22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 algn="just">
              <a:defRPr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а) </a:t>
            </a:r>
            <a:r>
              <a:rPr lang="ru-RU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борона дисковая </a:t>
            </a:r>
            <a:r>
              <a:rPr lang="en-US" sz="2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Catros</a:t>
            </a:r>
            <a:r>
              <a:rPr lang="ru-RU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борона дисковая БДМ 4*4;</a:t>
            </a:r>
            <a:r>
              <a:rPr lang="ru-RU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defRPr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б) агрегат почвообрабатывающий комбинированный АПК-7,2; </a:t>
            </a:r>
          </a:p>
          <a:p>
            <a:pPr marL="457200" indent="-457200" algn="just">
              <a:defRPr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в)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плоскорез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глубокорыхлитель ПГ-3-5.</a:t>
            </a:r>
          </a:p>
          <a:p>
            <a:pPr marL="457200" indent="-457200" algn="just">
              <a:defRPr/>
            </a:pPr>
            <a:r>
              <a:rPr lang="ru-RU" sz="2200" b="1" u="sng" dirty="0">
                <a:latin typeface="Times New Roman" pitchFamily="18" charset="0"/>
                <a:cs typeface="Times New Roman" pitchFamily="18" charset="0"/>
              </a:rPr>
              <a:t>Посев: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а) посевной комплекс «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Condor</a:t>
            </a:r>
            <a:r>
              <a:rPr lang="ru-RU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  <a:endParaRPr lang="ru-RU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defRPr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с) сеялка зерновая прессовая СЗП-3,6А.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ChangeArrowheads="1"/>
          </p:cNvSpPr>
          <p:nvPr/>
        </p:nvSpPr>
        <p:spPr bwMode="auto">
          <a:xfrm>
            <a:off x="1187450" y="4233863"/>
            <a:ext cx="6553200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342900" algn="just">
              <a:tabLst>
                <a:tab pos="2400300" algn="l"/>
              </a:tabLst>
            </a:pPr>
            <a:endParaRPr lang="ru-RU" sz="1600" b="1">
              <a:cs typeface="Times New Roman" pitchFamily="18" charset="0"/>
            </a:endParaRPr>
          </a:p>
          <a:p>
            <a:pPr indent="342900" algn="just">
              <a:tabLst>
                <a:tab pos="2400300" algn="l"/>
              </a:tabLst>
            </a:pPr>
            <a:endParaRPr lang="ru-RU" sz="1600" b="1"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just">
              <a:tabLst>
                <a:tab pos="2400300" algn="l"/>
              </a:tabLst>
            </a:pPr>
            <a:endParaRPr lang="ru-RU" sz="1600" b="1">
              <a:solidFill>
                <a:srgbClr val="009900"/>
              </a:solidFill>
              <a:latin typeface="Arial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928670"/>
            <a:ext cx="9144000" cy="14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C:\Documents and Settings\Николай\Мои документы\Мои рисунки\header_r111.jpg"/>
          <p:cNvPicPr>
            <a:picLocks noChangeAspect="1" noChangeArrowheads="1"/>
          </p:cNvPicPr>
          <p:nvPr/>
        </p:nvPicPr>
        <p:blipFill>
          <a:blip r:embed="rId3" cstate="print"/>
          <a:srcRect l="775"/>
          <a:stretch>
            <a:fillRect/>
          </a:stretch>
        </p:blipFill>
        <p:spPr bwMode="auto">
          <a:xfrm>
            <a:off x="0" y="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67544" y="692696"/>
            <a:ext cx="7992888" cy="107721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179388" indent="-179388" algn="ctr"/>
            <a:r>
              <a:rPr lang="ru-RU" sz="3200" b="1" dirty="0" smtClean="0">
                <a:cs typeface="Times New Roman" pitchFamily="18" charset="0"/>
              </a:rPr>
              <a:t>ООО КХ «Партнер» Михайловского р-на</a:t>
            </a:r>
          </a:p>
          <a:p>
            <a:pPr marL="179388" indent="-179388" algn="ctr"/>
            <a:r>
              <a:rPr lang="ru-RU" sz="3200" b="1" dirty="0" smtClean="0">
                <a:cs typeface="Times New Roman" pitchFamily="18" charset="0"/>
              </a:rPr>
              <a:t>Полевой опыт №1 (с 2012г.)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85720" y="2132854"/>
          <a:ext cx="8572564" cy="4114300"/>
        </p:xfrm>
        <a:graphic>
          <a:graphicData uri="http://schemas.openxmlformats.org/drawingml/2006/table">
            <a:tbl>
              <a:tblPr/>
              <a:tblGrid>
                <a:gridCol w="1714154"/>
                <a:gridCol w="535875"/>
                <a:gridCol w="535875"/>
                <a:gridCol w="535875"/>
                <a:gridCol w="535875"/>
                <a:gridCol w="1643074"/>
                <a:gridCol w="1643074"/>
                <a:gridCol w="1428762"/>
              </a:tblGrid>
              <a:tr h="4567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Севооборот, </a:t>
                      </a:r>
                      <a:r>
                        <a:rPr lang="ru-RU" sz="2400" b="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культура</a:t>
                      </a:r>
                      <a:endParaRPr lang="ru-RU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2"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Делянка</a:t>
                      </a:r>
                      <a:endParaRPr lang="ru-RU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Факторы</a:t>
                      </a:r>
                      <a:endParaRPr lang="ru-RU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67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Осенняя </a:t>
                      </a:r>
                      <a:r>
                        <a:rPr lang="ru-RU" sz="2400" b="1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об-ка</a:t>
                      </a:r>
                      <a:endParaRPr lang="ru-RU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Предпосевная</a:t>
                      </a:r>
                      <a:endParaRPr lang="ru-RU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Посев</a:t>
                      </a:r>
                      <a:endParaRPr lang="ru-RU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56700"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А. Рапс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400" b="1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Б. </a:t>
                      </a:r>
                      <a:r>
                        <a:rPr lang="ru-RU" sz="2400" b="1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Пш-ца</a:t>
                      </a:r>
                      <a:endParaRPr lang="ru-RU" sz="2400" b="1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С. Горох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Д. </a:t>
                      </a:r>
                      <a:r>
                        <a:rPr lang="ru-RU" sz="2400" b="1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Пш-ца</a:t>
                      </a:r>
                      <a:endParaRPr lang="ru-RU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А1</a:t>
                      </a:r>
                      <a:endParaRPr lang="ru-RU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В1</a:t>
                      </a:r>
                      <a:endParaRPr lang="ru-RU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С1</a:t>
                      </a:r>
                      <a:endParaRPr lang="ru-RU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Д1</a:t>
                      </a:r>
                      <a:endParaRPr lang="ru-RU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Catros</a:t>
                      </a:r>
                      <a:endParaRPr lang="ru-RU" sz="24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Catros</a:t>
                      </a:r>
                      <a:endParaRPr lang="ru-RU" sz="24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Condor</a:t>
                      </a:r>
                      <a:endParaRPr lang="ru-RU" sz="24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4567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А2</a:t>
                      </a:r>
                      <a:endParaRPr lang="ru-RU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В2</a:t>
                      </a:r>
                      <a:endParaRPr lang="ru-RU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С2</a:t>
                      </a:r>
                      <a:endParaRPr lang="ru-RU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Д2</a:t>
                      </a:r>
                      <a:endParaRPr lang="ru-RU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Без</a:t>
                      </a:r>
                      <a:endParaRPr lang="ru-RU" sz="24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Без</a:t>
                      </a:r>
                      <a:endParaRPr lang="ru-RU" sz="24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Condor</a:t>
                      </a:r>
                      <a:endParaRPr lang="ru-RU" sz="24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4567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А3</a:t>
                      </a:r>
                      <a:endParaRPr lang="ru-RU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В3</a:t>
                      </a:r>
                      <a:endParaRPr lang="ru-RU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С3</a:t>
                      </a:r>
                      <a:endParaRPr lang="ru-RU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Д3</a:t>
                      </a:r>
                      <a:endParaRPr lang="ru-RU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Catros</a:t>
                      </a:r>
                      <a:endParaRPr lang="ru-RU" sz="24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Catros</a:t>
                      </a:r>
                      <a:endParaRPr lang="ru-RU" sz="24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СЗС-2,1</a:t>
                      </a:r>
                      <a:endParaRPr lang="ru-RU" sz="24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4567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А4</a:t>
                      </a:r>
                      <a:endParaRPr lang="ru-RU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В4</a:t>
                      </a:r>
                      <a:endParaRPr lang="ru-RU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С4</a:t>
                      </a:r>
                      <a:endParaRPr lang="ru-RU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Д4</a:t>
                      </a:r>
                      <a:endParaRPr lang="ru-RU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Без</a:t>
                      </a:r>
                      <a:endParaRPr lang="ru-RU" sz="24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Без</a:t>
                      </a:r>
                      <a:endParaRPr lang="ru-RU" sz="24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СЗС-2,1</a:t>
                      </a: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4567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А5</a:t>
                      </a:r>
                      <a:endParaRPr lang="ru-RU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В5</a:t>
                      </a:r>
                      <a:endParaRPr lang="ru-RU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С5</a:t>
                      </a:r>
                      <a:endParaRPr lang="ru-RU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Д5</a:t>
                      </a:r>
                      <a:endParaRPr lang="ru-RU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КПШ-9</a:t>
                      </a:r>
                      <a:endParaRPr lang="ru-RU" sz="24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Без</a:t>
                      </a:r>
                      <a:endParaRPr lang="ru-RU" sz="24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СЗС-2,1</a:t>
                      </a: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4567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А6</a:t>
                      </a:r>
                      <a:endParaRPr lang="ru-RU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В6</a:t>
                      </a:r>
                      <a:endParaRPr lang="ru-RU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С6</a:t>
                      </a:r>
                      <a:endParaRPr lang="ru-RU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Д6</a:t>
                      </a:r>
                      <a:endParaRPr lang="ru-RU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ПГ-3-5</a:t>
                      </a:r>
                      <a:endParaRPr lang="ru-RU" sz="24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Без</a:t>
                      </a:r>
                      <a:endParaRPr lang="ru-RU" sz="24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СЗС-2,1</a:t>
                      </a: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ChangeArrowheads="1"/>
          </p:cNvSpPr>
          <p:nvPr/>
        </p:nvSpPr>
        <p:spPr bwMode="auto">
          <a:xfrm>
            <a:off x="1187450" y="4233863"/>
            <a:ext cx="6553200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342900" algn="just">
              <a:tabLst>
                <a:tab pos="2400300" algn="l"/>
              </a:tabLst>
            </a:pPr>
            <a:endParaRPr lang="ru-RU" sz="1600" b="1">
              <a:cs typeface="Times New Roman" pitchFamily="18" charset="0"/>
            </a:endParaRPr>
          </a:p>
          <a:p>
            <a:pPr indent="342900" algn="just">
              <a:tabLst>
                <a:tab pos="2400300" algn="l"/>
              </a:tabLst>
            </a:pPr>
            <a:endParaRPr lang="ru-RU" sz="1600" b="1"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just">
              <a:tabLst>
                <a:tab pos="2400300" algn="l"/>
              </a:tabLst>
            </a:pPr>
            <a:endParaRPr lang="ru-RU" sz="1600" b="1">
              <a:solidFill>
                <a:srgbClr val="009900"/>
              </a:solidFill>
              <a:latin typeface="Arial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71480"/>
            <a:ext cx="914400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C:\Documents and Settings\Николай\Мои документы\Мои рисунки\header_r111.jpg"/>
          <p:cNvPicPr>
            <a:picLocks noChangeAspect="1" noChangeArrowheads="1"/>
          </p:cNvPicPr>
          <p:nvPr/>
        </p:nvPicPr>
        <p:blipFill>
          <a:blip r:embed="rId2" cstate="print"/>
          <a:srcRect l="775"/>
          <a:stretch>
            <a:fillRect/>
          </a:stretch>
        </p:blipFill>
        <p:spPr bwMode="auto">
          <a:xfrm>
            <a:off x="0" y="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28596" y="500042"/>
            <a:ext cx="835824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Машинно-тракторные агрегаты</a:t>
            </a:r>
          </a:p>
          <a:p>
            <a:pPr marL="457200" indent="-457200"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Владелец\Desktop\Фотоальбом\Фото ОПХ 2007\ОПХ 2007 048.jpg"/>
          <p:cNvPicPr preferRelativeResize="0">
            <a:picLocks noChangeArrowheads="1"/>
          </p:cNvPicPr>
          <p:nvPr/>
        </p:nvPicPr>
        <p:blipFill>
          <a:blip r:embed="rId3" cstate="print"/>
          <a:srcRect l="27273" b="16215"/>
          <a:stretch>
            <a:fillRect/>
          </a:stretch>
        </p:blipFill>
        <p:spPr bwMode="auto">
          <a:xfrm>
            <a:off x="5000628" y="1142984"/>
            <a:ext cx="3600000" cy="2520000"/>
          </a:xfrm>
          <a:prstGeom prst="rect">
            <a:avLst/>
          </a:prstGeom>
          <a:noFill/>
        </p:spPr>
      </p:pic>
      <p:pic>
        <p:nvPicPr>
          <p:cNvPr id="1029" name="Picture 5" descr="C:\Users\Владелец\Desktop\Фотоальбом\Фото ОПХ 2007\ОПХ 2007 035.jpg"/>
          <p:cNvPicPr preferRelativeResize="0">
            <a:picLocks noChangeArrowheads="1"/>
          </p:cNvPicPr>
          <p:nvPr/>
        </p:nvPicPr>
        <p:blipFill>
          <a:blip r:embed="rId4" cstate="print"/>
          <a:srcRect l="14685" b="15151"/>
          <a:stretch>
            <a:fillRect/>
          </a:stretch>
        </p:blipFill>
        <p:spPr bwMode="auto">
          <a:xfrm>
            <a:off x="642910" y="1142984"/>
            <a:ext cx="3600000" cy="2520000"/>
          </a:xfrm>
          <a:prstGeom prst="rect">
            <a:avLst/>
          </a:prstGeom>
          <a:noFill/>
        </p:spPr>
      </p:pic>
      <p:pic>
        <p:nvPicPr>
          <p:cNvPr id="2" name="Picture 4" descr="Кпш-9"/>
          <p:cNvPicPr>
            <a:picLocks noChangeArrowheads="1"/>
          </p:cNvPicPr>
          <p:nvPr/>
        </p:nvPicPr>
        <p:blipFill>
          <a:blip r:embed="rId5" cstate="print"/>
          <a:srcRect t="20313" r="19140"/>
          <a:stretch>
            <a:fillRect/>
          </a:stretch>
        </p:blipFill>
        <p:spPr bwMode="auto">
          <a:xfrm>
            <a:off x="5004048" y="4005064"/>
            <a:ext cx="3600000" cy="2520000"/>
          </a:xfrm>
          <a:prstGeom prst="rect">
            <a:avLst/>
          </a:prstGeom>
          <a:noFill/>
        </p:spPr>
      </p:pic>
      <p:pic>
        <p:nvPicPr>
          <p:cNvPr id="23555" name="Picture 3" descr="C:\Users\Владелец\Desktop\Фото опыты 2013\IMG_03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4005064"/>
            <a:ext cx="2571750" cy="252028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ChangeArrowheads="1"/>
          </p:cNvSpPr>
          <p:nvPr/>
        </p:nvSpPr>
        <p:spPr bwMode="auto">
          <a:xfrm>
            <a:off x="1187450" y="4233863"/>
            <a:ext cx="6553200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342900" algn="just">
              <a:tabLst>
                <a:tab pos="2400300" algn="l"/>
              </a:tabLst>
            </a:pPr>
            <a:endParaRPr lang="ru-RU" sz="1600" b="1">
              <a:cs typeface="Times New Roman" pitchFamily="18" charset="0"/>
            </a:endParaRPr>
          </a:p>
          <a:p>
            <a:pPr indent="342900" algn="just">
              <a:tabLst>
                <a:tab pos="2400300" algn="l"/>
              </a:tabLst>
            </a:pPr>
            <a:endParaRPr lang="ru-RU" sz="1600" b="1"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just">
              <a:tabLst>
                <a:tab pos="2400300" algn="l"/>
              </a:tabLst>
            </a:pPr>
            <a:endParaRPr lang="ru-RU" sz="1600" b="1">
              <a:solidFill>
                <a:srgbClr val="009900"/>
              </a:solidFill>
              <a:latin typeface="Arial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71480"/>
            <a:ext cx="914400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C:\Documents and Settings\Николай\Мои документы\Мои рисунки\header_r111.jpg"/>
          <p:cNvPicPr>
            <a:picLocks noChangeAspect="1" noChangeArrowheads="1"/>
          </p:cNvPicPr>
          <p:nvPr/>
        </p:nvPicPr>
        <p:blipFill>
          <a:blip r:embed="rId2" cstate="print"/>
          <a:srcRect l="775"/>
          <a:stretch>
            <a:fillRect/>
          </a:stretch>
        </p:blipFill>
        <p:spPr bwMode="auto">
          <a:xfrm>
            <a:off x="0" y="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28596" y="500042"/>
            <a:ext cx="835824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Всходы по вариантам опытов</a:t>
            </a:r>
          </a:p>
          <a:p>
            <a:pPr marL="457200" indent="-457200"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2" name="Picture 2" descr="C:\Users\Владелец\Desktop\Фото опыты 2013\IMG_04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05064"/>
            <a:ext cx="3504389" cy="2628292"/>
          </a:xfrm>
          <a:prstGeom prst="rect">
            <a:avLst/>
          </a:prstGeom>
          <a:noFill/>
        </p:spPr>
      </p:pic>
      <p:pic>
        <p:nvPicPr>
          <p:cNvPr id="46083" name="Picture 3" descr="C:\Users\Владелец\Desktop\Фото опыты 2013\IMG_04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980728"/>
            <a:ext cx="3851920" cy="2888940"/>
          </a:xfrm>
          <a:prstGeom prst="rect">
            <a:avLst/>
          </a:prstGeom>
          <a:noFill/>
        </p:spPr>
      </p:pic>
      <p:pic>
        <p:nvPicPr>
          <p:cNvPr id="46084" name="Picture 4" descr="C:\Users\Владелец\Desktop\Фото опыты 2013\IMG_04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124744"/>
            <a:ext cx="3504389" cy="2628292"/>
          </a:xfrm>
          <a:prstGeom prst="rect">
            <a:avLst/>
          </a:prstGeom>
          <a:noFill/>
        </p:spPr>
      </p:pic>
      <p:pic>
        <p:nvPicPr>
          <p:cNvPr id="46085" name="Picture 5" descr="C:\Users\Владелец\Desktop\Фото опыты 2013\IMG_05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4077072"/>
            <a:ext cx="3707904" cy="259228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ChangeArrowheads="1"/>
          </p:cNvSpPr>
          <p:nvPr/>
        </p:nvSpPr>
        <p:spPr bwMode="auto">
          <a:xfrm>
            <a:off x="1187450" y="4233863"/>
            <a:ext cx="6553200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342900" algn="just">
              <a:tabLst>
                <a:tab pos="2400300" algn="l"/>
              </a:tabLst>
            </a:pPr>
            <a:endParaRPr lang="ru-RU" sz="1600" b="1">
              <a:cs typeface="Times New Roman" pitchFamily="18" charset="0"/>
            </a:endParaRPr>
          </a:p>
          <a:p>
            <a:pPr indent="342900" algn="just">
              <a:tabLst>
                <a:tab pos="2400300" algn="l"/>
              </a:tabLst>
            </a:pPr>
            <a:endParaRPr lang="ru-RU" sz="1600" b="1"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just">
              <a:tabLst>
                <a:tab pos="2400300" algn="l"/>
              </a:tabLst>
            </a:pPr>
            <a:endParaRPr lang="ru-RU" sz="1600" b="1">
              <a:solidFill>
                <a:srgbClr val="009900"/>
              </a:solidFill>
              <a:latin typeface="Arial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83568" y="836712"/>
            <a:ext cx="7848872" cy="72008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Физическая урожайность культур (2013-15гг.)</a:t>
            </a:r>
          </a:p>
        </p:txBody>
      </p:sp>
      <p:pic>
        <p:nvPicPr>
          <p:cNvPr id="7" name="Picture 6" descr="C:\Documents and Settings\Николай\Мои документы\Мои рисунки\header_r111.jpg"/>
          <p:cNvPicPr>
            <a:picLocks noChangeAspect="1" noChangeArrowheads="1"/>
          </p:cNvPicPr>
          <p:nvPr/>
        </p:nvPicPr>
        <p:blipFill>
          <a:blip r:embed="rId2" cstate="print"/>
          <a:srcRect l="775"/>
          <a:stretch>
            <a:fillRect/>
          </a:stretch>
        </p:blipFill>
        <p:spPr bwMode="auto">
          <a:xfrm>
            <a:off x="0" y="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67704714"/>
              </p:ext>
            </p:extLst>
          </p:nvPr>
        </p:nvGraphicFramePr>
        <p:xfrm>
          <a:off x="611560" y="1700810"/>
          <a:ext cx="7992885" cy="4985701"/>
        </p:xfrm>
        <a:graphic>
          <a:graphicData uri="http://schemas.openxmlformats.org/drawingml/2006/table">
            <a:tbl>
              <a:tblPr/>
              <a:tblGrid>
                <a:gridCol w="898995"/>
                <a:gridCol w="883393"/>
                <a:gridCol w="898995"/>
                <a:gridCol w="883393"/>
                <a:gridCol w="898995"/>
                <a:gridCol w="883393"/>
                <a:gridCol w="881907"/>
                <a:gridCol w="881907"/>
                <a:gridCol w="881907"/>
              </a:tblGrid>
              <a:tr h="10081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Делянка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Уф, </a:t>
                      </a:r>
                      <a:r>
                        <a:rPr lang="ru-RU" sz="2400" b="1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</a:t>
                      </a:r>
                      <a:r>
                        <a:rPr lang="ru-RU" sz="2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/га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Делянка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Уф, </a:t>
                      </a:r>
                      <a:r>
                        <a:rPr lang="ru-RU" sz="2400" b="1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</a:t>
                      </a:r>
                      <a:r>
                        <a:rPr lang="ru-RU" sz="2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/га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Делянка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Уф, </a:t>
                      </a:r>
                      <a:r>
                        <a:rPr lang="ru-RU" sz="2400" b="1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</a:t>
                      </a:r>
                      <a:r>
                        <a:rPr lang="ru-RU" sz="2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/га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Делянка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Уф, </a:t>
                      </a:r>
                      <a:r>
                        <a:rPr lang="ru-RU" sz="2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ц/га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среднем</a:t>
                      </a:r>
                      <a:endParaRPr lang="ru-RU" sz="2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48049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Горох</a:t>
                      </a:r>
                      <a:endParaRPr lang="ru-RU" sz="2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Пш</a:t>
                      </a:r>
                      <a:r>
                        <a:rPr lang="ru-RU" sz="2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/по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гороху</a:t>
                      </a:r>
                      <a:endParaRPr lang="ru-RU" sz="2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Рапс</a:t>
                      </a:r>
                      <a:endParaRPr lang="ru-RU" sz="2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Пш</a:t>
                      </a:r>
                      <a:r>
                        <a:rPr lang="ru-RU" sz="2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/по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рапсу</a:t>
                      </a:r>
                      <a:endParaRPr lang="ru-RU" sz="2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48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48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48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48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48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48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48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</a:t>
                      </a:r>
                      <a:endParaRPr lang="ru-RU" sz="2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11,1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</a:t>
                      </a:r>
                      <a:endParaRPr lang="ru-RU" sz="2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13,2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</a:t>
                      </a:r>
                      <a:endParaRPr lang="ru-RU" sz="2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12,9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</a:t>
                      </a:r>
                      <a:endParaRPr lang="ru-RU" sz="2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16,2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13,3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16078823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ChangeArrowheads="1"/>
          </p:cNvSpPr>
          <p:nvPr/>
        </p:nvSpPr>
        <p:spPr bwMode="auto">
          <a:xfrm>
            <a:off x="1259632" y="4221088"/>
            <a:ext cx="6553200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342900" algn="just">
              <a:tabLst>
                <a:tab pos="2400300" algn="l"/>
              </a:tabLst>
            </a:pPr>
            <a:endParaRPr lang="ru-RU" sz="1600" b="1">
              <a:cs typeface="Times New Roman" pitchFamily="18" charset="0"/>
            </a:endParaRPr>
          </a:p>
          <a:p>
            <a:pPr indent="342900" algn="just">
              <a:tabLst>
                <a:tab pos="2400300" algn="l"/>
              </a:tabLst>
            </a:pPr>
            <a:endParaRPr lang="ru-RU" sz="1600" b="1"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just">
              <a:tabLst>
                <a:tab pos="2400300" algn="l"/>
              </a:tabLst>
            </a:pPr>
            <a:endParaRPr lang="ru-RU" sz="1600" b="1">
              <a:solidFill>
                <a:srgbClr val="009900"/>
              </a:solidFill>
              <a:latin typeface="Arial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928670"/>
            <a:ext cx="9144000" cy="14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C:\Documents and Settings\Николай\Мои документы\Мои рисунки\header_r111.jpg"/>
          <p:cNvPicPr>
            <a:picLocks noChangeAspect="1" noChangeArrowheads="1"/>
          </p:cNvPicPr>
          <p:nvPr/>
        </p:nvPicPr>
        <p:blipFill>
          <a:blip r:embed="rId2" cstate="print"/>
          <a:srcRect l="775"/>
          <a:stretch>
            <a:fillRect/>
          </a:stretch>
        </p:blipFill>
        <p:spPr bwMode="auto">
          <a:xfrm>
            <a:off x="0" y="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23528" y="764704"/>
            <a:ext cx="8496944" cy="52322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179388" indent="-179388"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ЗАО ПЗ «Тимирязевский» Мамонтовского р-на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85722" y="1988840"/>
          <a:ext cx="8643996" cy="3600399"/>
        </p:xfrm>
        <a:graphic>
          <a:graphicData uri="http://schemas.openxmlformats.org/drawingml/2006/table">
            <a:tbl>
              <a:tblPr/>
              <a:tblGrid>
                <a:gridCol w="1405958"/>
                <a:gridCol w="648072"/>
                <a:gridCol w="432048"/>
                <a:gridCol w="539321"/>
                <a:gridCol w="432200"/>
                <a:gridCol w="1836791"/>
                <a:gridCol w="1800200"/>
                <a:gridCol w="1549406"/>
              </a:tblGrid>
              <a:tr h="442872">
                <a:tc rowSpan="2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Севооборот,  культура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2" gridSpan="4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Делянка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Факторы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28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Осенняя </a:t>
                      </a:r>
                      <a:r>
                        <a:rPr lang="ru-RU" sz="2000" b="1" kern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об-ка</a:t>
                      </a:r>
                      <a:r>
                        <a:rPr lang="ru-RU" sz="2000" b="1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Предпосевная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Посев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42872">
                <a:tc row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 b="1" kern="1200" dirty="0" smtClean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</a:t>
                      </a:r>
                      <a:r>
                        <a:rPr lang="ru-RU" sz="2000" b="1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</a:t>
                      </a: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Рапс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</a:t>
                      </a: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</a:t>
                      </a:r>
                      <a:r>
                        <a:rPr lang="ru-RU" sz="2000" b="1" kern="12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Пш-ца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С. </a:t>
                      </a: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Горох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Д. </a:t>
                      </a:r>
                      <a:r>
                        <a:rPr lang="ru-RU" sz="2000" b="1" kern="12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Пш-ца</a:t>
                      </a: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А1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Б1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С1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Д1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Без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Без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Condor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4428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А2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Б2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С2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Д2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БДМ4*4</a:t>
                      </a:r>
                      <a:r>
                        <a:rPr lang="en-US" sz="2000" b="1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БДМ4*4</a:t>
                      </a:r>
                      <a:r>
                        <a:rPr lang="en-US" sz="2000" b="1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Condor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4428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А3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Б3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С3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Д3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Без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АПК-7,2</a:t>
                      </a:r>
                      <a:r>
                        <a:rPr lang="en-US" sz="2000" b="1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СЗП-3,6А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4428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А4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Б4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С4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Д4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БДМ4*4</a:t>
                      </a:r>
                      <a:r>
                        <a:rPr lang="en-US" sz="2000" b="1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АПК-7,2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СЗП-3,6А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4428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А5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Б5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С5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Д5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АПК-7,2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АПК-7,2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СЗП-3,6А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5002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А6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Б6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С6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Д6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ПГ-3-5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АПК-7,2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СЗП-3,6А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ChangeArrowheads="1"/>
          </p:cNvSpPr>
          <p:nvPr/>
        </p:nvSpPr>
        <p:spPr bwMode="auto">
          <a:xfrm>
            <a:off x="1187450" y="4233863"/>
            <a:ext cx="6553200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342900" algn="just">
              <a:tabLst>
                <a:tab pos="2400300" algn="l"/>
              </a:tabLst>
            </a:pPr>
            <a:endParaRPr lang="ru-RU" sz="1600" b="1">
              <a:cs typeface="Times New Roman" pitchFamily="18" charset="0"/>
            </a:endParaRPr>
          </a:p>
          <a:p>
            <a:pPr indent="342900" algn="just">
              <a:tabLst>
                <a:tab pos="2400300" algn="l"/>
              </a:tabLst>
            </a:pPr>
            <a:endParaRPr lang="ru-RU" sz="1600" b="1"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just">
              <a:tabLst>
                <a:tab pos="2400300" algn="l"/>
              </a:tabLst>
            </a:pPr>
            <a:endParaRPr lang="ru-RU" sz="1600" b="1">
              <a:solidFill>
                <a:srgbClr val="009900"/>
              </a:solidFill>
              <a:latin typeface="Arial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71480"/>
            <a:ext cx="914400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C:\Documents and Settings\Николай\Мои документы\Мои рисунки\header_r111.jpg"/>
          <p:cNvPicPr>
            <a:picLocks noChangeAspect="1" noChangeArrowheads="1"/>
          </p:cNvPicPr>
          <p:nvPr/>
        </p:nvPicPr>
        <p:blipFill>
          <a:blip r:embed="rId2" cstate="print"/>
          <a:srcRect l="775"/>
          <a:stretch>
            <a:fillRect/>
          </a:stretch>
        </p:blipFill>
        <p:spPr bwMode="auto">
          <a:xfrm>
            <a:off x="0" y="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28596" y="500042"/>
            <a:ext cx="835824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Машинно-тракторные агрегаты</a:t>
            </a:r>
          </a:p>
          <a:p>
            <a:pPr marL="457200" indent="-457200"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Владелец\Desktop\Фотоальбом\Фото ОПХ 2007\ОПХ 2007 004.jpg"/>
          <p:cNvPicPr preferRelativeResize="0">
            <a:picLocks noChangeArrowheads="1"/>
          </p:cNvPicPr>
          <p:nvPr/>
        </p:nvPicPr>
        <p:blipFill>
          <a:blip r:embed="rId3" cstate="print"/>
          <a:srcRect r="21154" b="15385"/>
          <a:stretch>
            <a:fillRect/>
          </a:stretch>
        </p:blipFill>
        <p:spPr bwMode="auto">
          <a:xfrm>
            <a:off x="5000628" y="1142984"/>
            <a:ext cx="3600000" cy="2520000"/>
          </a:xfrm>
          <a:prstGeom prst="rect">
            <a:avLst/>
          </a:prstGeom>
          <a:noFill/>
        </p:spPr>
      </p:pic>
      <p:pic>
        <p:nvPicPr>
          <p:cNvPr id="1026" name="Picture 2" descr="D:\!!!\Foto\Командировки\Вирт 2010\DSC00535.JPG"/>
          <p:cNvPicPr preferRelativeResize="0">
            <a:picLocks noChangeArrowheads="1"/>
          </p:cNvPicPr>
          <p:nvPr/>
        </p:nvPicPr>
        <p:blipFill>
          <a:blip r:embed="rId4" cstate="print"/>
          <a:srcRect r="23459" b="23459"/>
          <a:stretch>
            <a:fillRect/>
          </a:stretch>
        </p:blipFill>
        <p:spPr bwMode="auto">
          <a:xfrm>
            <a:off x="642910" y="1142984"/>
            <a:ext cx="3600000" cy="2520000"/>
          </a:xfrm>
          <a:prstGeom prst="rect">
            <a:avLst/>
          </a:prstGeom>
          <a:noFill/>
        </p:spPr>
      </p:pic>
      <p:pic>
        <p:nvPicPr>
          <p:cNvPr id="2050" name="Picture 2"/>
          <p:cNvPicPr preferRelativeResize="0">
            <a:picLocks noChangeArrowheads="1"/>
          </p:cNvPicPr>
          <p:nvPr/>
        </p:nvPicPr>
        <p:blipFill>
          <a:blip r:embed="rId5" cstate="print"/>
          <a:srcRect l="1827" t="2835" r="1334" b="781"/>
          <a:stretch>
            <a:fillRect/>
          </a:stretch>
        </p:blipFill>
        <p:spPr bwMode="auto">
          <a:xfrm>
            <a:off x="642910" y="4000504"/>
            <a:ext cx="360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 descr="http://www.avgust.com/images/3%202006/2006_3_10_2.jpg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4000503"/>
            <a:ext cx="3600000" cy="2520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ChangeArrowheads="1"/>
          </p:cNvSpPr>
          <p:nvPr/>
        </p:nvSpPr>
        <p:spPr bwMode="auto">
          <a:xfrm>
            <a:off x="1187450" y="4233863"/>
            <a:ext cx="6553200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342900" algn="just">
              <a:tabLst>
                <a:tab pos="2400300" algn="l"/>
              </a:tabLst>
            </a:pPr>
            <a:endParaRPr lang="ru-RU" sz="1600" b="1">
              <a:cs typeface="Times New Roman" pitchFamily="18" charset="0"/>
            </a:endParaRPr>
          </a:p>
          <a:p>
            <a:pPr indent="342900" algn="just">
              <a:tabLst>
                <a:tab pos="2400300" algn="l"/>
              </a:tabLst>
            </a:pPr>
            <a:endParaRPr lang="ru-RU" sz="1600" b="1"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just">
              <a:tabLst>
                <a:tab pos="2400300" algn="l"/>
              </a:tabLst>
            </a:pPr>
            <a:endParaRPr lang="ru-RU" sz="1600" b="1">
              <a:solidFill>
                <a:srgbClr val="009900"/>
              </a:solidFill>
              <a:latin typeface="Arial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83568" y="836712"/>
            <a:ext cx="7848872" cy="72008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Физическая урожайность культур (2013-15гг.)</a:t>
            </a:r>
          </a:p>
        </p:txBody>
      </p:sp>
      <p:pic>
        <p:nvPicPr>
          <p:cNvPr id="7" name="Picture 6" descr="C:\Documents and Settings\Николай\Мои документы\Мои рисунки\header_r111.jpg"/>
          <p:cNvPicPr>
            <a:picLocks noChangeAspect="1" noChangeArrowheads="1"/>
          </p:cNvPicPr>
          <p:nvPr/>
        </p:nvPicPr>
        <p:blipFill>
          <a:blip r:embed="rId2" cstate="print"/>
          <a:srcRect l="775"/>
          <a:stretch>
            <a:fillRect/>
          </a:stretch>
        </p:blipFill>
        <p:spPr bwMode="auto">
          <a:xfrm>
            <a:off x="0" y="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32766819"/>
              </p:ext>
            </p:extLst>
          </p:nvPr>
        </p:nvGraphicFramePr>
        <p:xfrm>
          <a:off x="611560" y="1700810"/>
          <a:ext cx="7992885" cy="4985701"/>
        </p:xfrm>
        <a:graphic>
          <a:graphicData uri="http://schemas.openxmlformats.org/drawingml/2006/table">
            <a:tbl>
              <a:tblPr/>
              <a:tblGrid>
                <a:gridCol w="898995"/>
                <a:gridCol w="883393"/>
                <a:gridCol w="898995"/>
                <a:gridCol w="883393"/>
                <a:gridCol w="898995"/>
                <a:gridCol w="883393"/>
                <a:gridCol w="881907"/>
                <a:gridCol w="881907"/>
                <a:gridCol w="881907"/>
              </a:tblGrid>
              <a:tr h="10081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Делянка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Уф, </a:t>
                      </a:r>
                      <a:r>
                        <a:rPr lang="ru-RU" sz="2400" b="1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</a:t>
                      </a:r>
                      <a:r>
                        <a:rPr lang="ru-RU" sz="2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/га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Делянка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Уф, </a:t>
                      </a:r>
                      <a:r>
                        <a:rPr lang="ru-RU" sz="2400" b="1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</a:t>
                      </a:r>
                      <a:r>
                        <a:rPr lang="ru-RU" sz="2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/га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Делянка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Уф, </a:t>
                      </a:r>
                      <a:r>
                        <a:rPr lang="ru-RU" sz="2400" b="1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</a:t>
                      </a:r>
                      <a:r>
                        <a:rPr lang="ru-RU" sz="2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/га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Делянка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Уф, </a:t>
                      </a:r>
                      <a:r>
                        <a:rPr lang="ru-RU" sz="2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ц/га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среднем</a:t>
                      </a:r>
                      <a:endParaRPr lang="ru-RU" sz="2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48049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Горох</a:t>
                      </a:r>
                      <a:endParaRPr lang="ru-RU" sz="2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Пш</a:t>
                      </a:r>
                      <a:r>
                        <a:rPr lang="ru-RU" sz="2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/по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гороху</a:t>
                      </a:r>
                      <a:endParaRPr lang="ru-RU" sz="2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Рапс</a:t>
                      </a:r>
                      <a:endParaRPr lang="ru-RU" sz="2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Пш</a:t>
                      </a:r>
                      <a:r>
                        <a:rPr lang="ru-RU" sz="2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/по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рапсу</a:t>
                      </a:r>
                      <a:endParaRPr lang="ru-RU" sz="2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48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48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48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48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48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48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48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</a:t>
                      </a:r>
                      <a:endParaRPr lang="ru-RU" sz="2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13,0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</a:t>
                      </a:r>
                      <a:endParaRPr lang="ru-RU" sz="2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23,9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</a:t>
                      </a:r>
                      <a:endParaRPr lang="ru-RU" sz="2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12,6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</a:t>
                      </a:r>
                      <a:endParaRPr lang="ru-RU" sz="2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23,5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18,2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3373362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Владелец\Desktop\Фото опыты 2013\IMG_05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6309320"/>
          </a:xfrm>
          <a:prstGeom prst="rect">
            <a:avLst/>
          </a:prstGeom>
          <a:noFill/>
        </p:spPr>
      </p:pic>
      <p:pic>
        <p:nvPicPr>
          <p:cNvPr id="197634" name="Picture 6" descr="C:\Documents and Settings\Николай\Мои документы\Мои рисунки\header_r111.jpg"/>
          <p:cNvPicPr>
            <a:picLocks noChangeAspect="1" noChangeArrowheads="1"/>
          </p:cNvPicPr>
          <p:nvPr/>
        </p:nvPicPr>
        <p:blipFill>
          <a:blip r:embed="rId3" cstate="print"/>
          <a:srcRect l="775"/>
          <a:stretch>
            <a:fillRect/>
          </a:stretch>
        </p:blipFill>
        <p:spPr bwMode="auto">
          <a:xfrm>
            <a:off x="0" y="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728192"/>
          </a:xfrm>
          <a:solidFill>
            <a:srgbClr val="00B0F0"/>
          </a:solidFill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Полевой опыт</a:t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по сравнительной оценке технологий и машин для возделывания подсолнечника</a:t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ООО КХ «Партнер»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(2012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-2015гг.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5" name="Picture 6" descr="C:\Documents and Settings\Николай\Мои документы\Мои рисунки\header_r111.jpg"/>
          <p:cNvPicPr>
            <a:picLocks noChangeAspect="1" noChangeArrowheads="1"/>
          </p:cNvPicPr>
          <p:nvPr/>
        </p:nvPicPr>
        <p:blipFill>
          <a:blip r:embed="rId2" cstate="print"/>
          <a:srcRect l="775"/>
          <a:stretch>
            <a:fillRect/>
          </a:stretch>
        </p:blipFill>
        <p:spPr bwMode="auto">
          <a:xfrm>
            <a:off x="0" y="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0466" name="Rectangle 1"/>
          <p:cNvSpPr>
            <a:spLocks noChangeArrowheads="1"/>
          </p:cNvSpPr>
          <p:nvPr/>
        </p:nvSpPr>
        <p:spPr bwMode="auto">
          <a:xfrm>
            <a:off x="357188" y="2143125"/>
            <a:ext cx="8358187" cy="2678113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31800" algn="ctr"/>
            <a:r>
              <a:rPr lang="ru-RU" altLang="zh-CN" sz="2400" b="1">
                <a:latin typeface="Times New Roman" pitchFamily="18" charset="0"/>
                <a:cs typeface="Times New Roman" pitchFamily="18" charset="0"/>
              </a:rPr>
              <a:t>«КУЛУНДА»</a:t>
            </a:r>
            <a:r>
              <a:rPr lang="ru-RU" altLang="zh-CN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zh-CN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zh-CN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Как предотвратить глобальный синдром </a:t>
            </a:r>
            <a:br>
              <a:rPr lang="ru-RU" altLang="zh-CN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zh-CN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altLang="zh-CN" sz="24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dust bowl</a:t>
            </a:r>
            <a:r>
              <a:rPr lang="ru-RU" altLang="zh-CN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” – “пыльных бурь”?</a:t>
            </a:r>
          </a:p>
          <a:p>
            <a:pPr indent="431800" algn="ctr"/>
            <a:endParaRPr lang="ru-RU" altLang="zh-CN" sz="2400" b="1">
              <a:latin typeface="Arial" charset="0"/>
              <a:cs typeface="Times New Roman" pitchFamily="18" charset="0"/>
            </a:endParaRPr>
          </a:p>
          <a:p>
            <a:pPr indent="431800" algn="ctr" eaLnBrk="0" hangingPunct="0"/>
            <a:r>
              <a:rPr lang="ru-RU" altLang="zh-CN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Экологические и экономические стратегии устойчивого землепользования в аридных степях России: </a:t>
            </a:r>
            <a:br>
              <a:rPr lang="ru-RU" altLang="zh-CN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zh-CN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вклад в глобальные изменения климата</a:t>
            </a:r>
            <a:endParaRPr lang="ru-RU" altLang="zh-CN" sz="2400" b="1">
              <a:latin typeface="Arial" charset="0"/>
              <a:cs typeface="Times New Roman" pitchFamily="18" charset="0"/>
            </a:endParaRPr>
          </a:p>
        </p:txBody>
      </p:sp>
      <p:pic>
        <p:nvPicPr>
          <p:cNvPr id="1904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5" y="714375"/>
            <a:ext cx="1266825" cy="1295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90468" name="Picture 8" descr="MinistryLogo_MON"/>
          <p:cNvPicPr>
            <a:picLocks noChangeAspect="1" noChangeArrowheads="1"/>
          </p:cNvPicPr>
          <p:nvPr/>
        </p:nvPicPr>
        <p:blipFill>
          <a:blip r:embed="rId4" cstate="print"/>
          <a:srcRect l="6462" b="29048"/>
          <a:stretch>
            <a:fillRect/>
          </a:stretch>
        </p:blipFill>
        <p:spPr bwMode="auto">
          <a:xfrm>
            <a:off x="0" y="785813"/>
            <a:ext cx="3871913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69" name="Picture 3" descr="GERB_AS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5" y="4929188"/>
            <a:ext cx="1439863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70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25" y="5116513"/>
            <a:ext cx="2160588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71" name="Picture 6" descr="C:\Documents and Settings\Николай\Мои документы\Мои рисунки\header_r111.jpg"/>
          <p:cNvPicPr>
            <a:picLocks noChangeAspect="1" noChangeArrowheads="1"/>
          </p:cNvPicPr>
          <p:nvPr/>
        </p:nvPicPr>
        <p:blipFill>
          <a:blip r:embed="rId7" cstate="print"/>
          <a:srcRect l="775"/>
          <a:stretch>
            <a:fillRect/>
          </a:stretch>
        </p:blipFill>
        <p:spPr bwMode="auto">
          <a:xfrm>
            <a:off x="285750" y="5429250"/>
            <a:ext cx="328612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72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86438" y="857250"/>
            <a:ext cx="302418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6" descr="C:\Documents and Settings\Николай\Мои документы\Мои рисунки\header_r111.jpg"/>
          <p:cNvPicPr>
            <a:picLocks noChangeAspect="1" noChangeArrowheads="1"/>
          </p:cNvPicPr>
          <p:nvPr/>
        </p:nvPicPr>
        <p:blipFill>
          <a:blip r:embed="rId2" cstate="print"/>
          <a:srcRect l="775"/>
          <a:stretch>
            <a:fillRect/>
          </a:stretch>
        </p:blipFill>
        <p:spPr bwMode="auto">
          <a:xfrm>
            <a:off x="0" y="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Схема полевого опыта по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Strip-Till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53162374"/>
              </p:ext>
            </p:extLst>
          </p:nvPr>
        </p:nvGraphicFramePr>
        <p:xfrm>
          <a:off x="285720" y="928665"/>
          <a:ext cx="8534752" cy="5958840"/>
        </p:xfrm>
        <a:graphic>
          <a:graphicData uri="http://schemas.openxmlformats.org/drawingml/2006/table">
            <a:tbl>
              <a:tblPr/>
              <a:tblGrid>
                <a:gridCol w="703587"/>
                <a:gridCol w="3399098"/>
                <a:gridCol w="1882482"/>
                <a:gridCol w="2549585"/>
              </a:tblGrid>
              <a:tr h="7001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Технология, машина-орудие для </a:t>
                      </a:r>
                      <a:r>
                        <a:rPr lang="ru-RU" sz="2000" b="1" dirty="0" smtClean="0">
                          <a:latin typeface="Times New Roman"/>
                          <a:ea typeface="Calibri"/>
                          <a:cs typeface="Times New Roman"/>
                        </a:rPr>
                        <a:t>обработки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Глубина </a:t>
                      </a:r>
                      <a:r>
                        <a:rPr lang="ru-RU" sz="2000" b="1" dirty="0" err="1" smtClean="0">
                          <a:latin typeface="Times New Roman"/>
                          <a:ea typeface="Calibri"/>
                          <a:cs typeface="Times New Roman"/>
                        </a:rPr>
                        <a:t>об-ки</a:t>
                      </a: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, см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Доза внесения удобрений, </a:t>
                      </a:r>
                      <a:r>
                        <a:rPr lang="ru-RU" sz="2000" b="1" dirty="0" smtClean="0">
                          <a:latin typeface="Times New Roman"/>
                          <a:ea typeface="Calibri"/>
                          <a:cs typeface="Times New Roman"/>
                        </a:rPr>
                        <a:t>кг/га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3294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Интенсивная</a:t>
                      </a:r>
                      <a:r>
                        <a:rPr lang="en-US" sz="2000" b="1" dirty="0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ПГ</a:t>
                      </a:r>
                      <a:r>
                        <a:rPr lang="en-US" sz="2000" b="1" dirty="0">
                          <a:latin typeface="Times New Roman"/>
                          <a:ea typeface="Calibri"/>
                          <a:cs typeface="Times New Roman"/>
                        </a:rPr>
                        <a:t>-3-</a:t>
                      </a: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Calibri"/>
                          <a:cs typeface="Times New Roman"/>
                        </a:rPr>
                        <a:t>20-22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294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Calibri"/>
                          <a:cs typeface="Times New Roman"/>
                        </a:rPr>
                        <a:t>Strip-Till, </a:t>
                      </a:r>
                      <a:r>
                        <a:rPr lang="en-US" sz="2000" b="1" dirty="0" err="1">
                          <a:latin typeface="Times New Roman"/>
                          <a:ea typeface="Calibri"/>
                          <a:cs typeface="Times New Roman"/>
                        </a:rPr>
                        <a:t>Amazone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Calibri"/>
                          <a:cs typeface="Times New Roman"/>
                        </a:rPr>
                        <a:t>16-18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Calibri"/>
                          <a:cs typeface="Times New Roman"/>
                        </a:rPr>
                        <a:t>150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3294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Calibri"/>
                          <a:cs typeface="Times New Roman"/>
                        </a:rPr>
                        <a:t>Strip-Till, </a:t>
                      </a:r>
                      <a:r>
                        <a:rPr lang="en-US" sz="2000" b="1" dirty="0" err="1">
                          <a:latin typeface="Times New Roman"/>
                          <a:ea typeface="Calibri"/>
                          <a:cs typeface="Times New Roman"/>
                        </a:rPr>
                        <a:t>Amazone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Calibri"/>
                          <a:cs typeface="Times New Roman"/>
                        </a:rPr>
                        <a:t>16-18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3294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imes New Roman"/>
                          <a:ea typeface="Calibri"/>
                          <a:cs typeface="Times New Roman"/>
                        </a:rPr>
                        <a:t>Strip-Till, Amazone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16-18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3294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imes New Roman"/>
                          <a:ea typeface="Calibri"/>
                          <a:cs typeface="Times New Roman"/>
                        </a:rPr>
                        <a:t>Strip-Till</a:t>
                      </a: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b="1">
                          <a:latin typeface="Times New Roman"/>
                          <a:ea typeface="Calibri"/>
                          <a:cs typeface="Times New Roman"/>
                        </a:rPr>
                        <a:t>Amazone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20-22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Calibri"/>
                          <a:cs typeface="Times New Roman"/>
                        </a:rPr>
                        <a:t>150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3294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imes New Roman"/>
                          <a:ea typeface="Calibri"/>
                          <a:cs typeface="Times New Roman"/>
                        </a:rPr>
                        <a:t>Strip-Till</a:t>
                      </a: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b="1">
                          <a:latin typeface="Times New Roman"/>
                          <a:ea typeface="Calibri"/>
                          <a:cs typeface="Times New Roman"/>
                        </a:rPr>
                        <a:t>Amazone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20-22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3294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imes New Roman"/>
                          <a:ea typeface="Calibri"/>
                          <a:cs typeface="Times New Roman"/>
                        </a:rPr>
                        <a:t>Strip-Till</a:t>
                      </a: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b="1">
                          <a:latin typeface="Times New Roman"/>
                          <a:ea typeface="Calibri"/>
                          <a:cs typeface="Times New Roman"/>
                        </a:rPr>
                        <a:t>Amazone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20-22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3294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imes New Roman"/>
                          <a:ea typeface="Calibri"/>
                          <a:cs typeface="Times New Roman"/>
                        </a:rPr>
                        <a:t>Strip-Till</a:t>
                      </a: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b="1">
                          <a:latin typeface="Times New Roman"/>
                          <a:ea typeface="Calibri"/>
                          <a:cs typeface="Times New Roman"/>
                        </a:rPr>
                        <a:t>Amazone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26-28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Calibri"/>
                          <a:cs typeface="Times New Roman"/>
                        </a:rPr>
                        <a:t>150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3294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imes New Roman"/>
                          <a:ea typeface="Calibri"/>
                          <a:cs typeface="Times New Roman"/>
                        </a:rPr>
                        <a:t>Strip-Till</a:t>
                      </a: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b="1">
                          <a:latin typeface="Times New Roman"/>
                          <a:ea typeface="Calibri"/>
                          <a:cs typeface="Times New Roman"/>
                        </a:rPr>
                        <a:t>Amazone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26-28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3294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imes New Roman"/>
                          <a:ea typeface="Calibri"/>
                          <a:cs typeface="Times New Roman"/>
                        </a:rPr>
                        <a:t>Strip-Till</a:t>
                      </a: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b="1">
                          <a:latin typeface="Times New Roman"/>
                          <a:ea typeface="Calibri"/>
                          <a:cs typeface="Times New Roman"/>
                        </a:rPr>
                        <a:t>Amazone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26-28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3294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Calibri"/>
                          <a:cs typeface="Times New Roman"/>
                        </a:rPr>
                        <a:t>No-Till</a:t>
                      </a: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, без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294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Calibri"/>
                          <a:cs typeface="Times New Roman"/>
                        </a:rPr>
                        <a:t>Strip-Till</a:t>
                      </a: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b="1" dirty="0" err="1">
                          <a:latin typeface="Times New Roman"/>
                          <a:ea typeface="Calibri"/>
                          <a:cs typeface="Times New Roman"/>
                        </a:rPr>
                        <a:t>Amazone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32-34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3294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Поверхностная, </a:t>
                      </a:r>
                      <a:r>
                        <a:rPr lang="en-US" sz="2000" b="1" dirty="0" err="1">
                          <a:latin typeface="Times New Roman"/>
                          <a:ea typeface="Calibri"/>
                          <a:cs typeface="Times New Roman"/>
                        </a:rPr>
                        <a:t>Catros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6-8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294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Calibri"/>
                          <a:cs typeface="Times New Roman"/>
                        </a:rPr>
                        <a:t>Strip-Till</a:t>
                      </a: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b="1" dirty="0" err="1">
                          <a:latin typeface="Times New Roman"/>
                          <a:ea typeface="Calibri"/>
                          <a:cs typeface="Times New Roman"/>
                        </a:rPr>
                        <a:t>Amazone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32-34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3294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Минимальная, КПШ-9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14-16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6" descr="C:\Documents and Settings\Николай\Мои документы\Мои рисунки\header_r111.jpg"/>
          <p:cNvPicPr>
            <a:picLocks noChangeAspect="1" noChangeArrowheads="1"/>
          </p:cNvPicPr>
          <p:nvPr/>
        </p:nvPicPr>
        <p:blipFill>
          <a:blip r:embed="rId2" cstate="print"/>
          <a:srcRect l="775"/>
          <a:stretch>
            <a:fillRect/>
          </a:stretch>
        </p:blipFill>
        <p:spPr bwMode="auto">
          <a:xfrm>
            <a:off x="0" y="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Закладка полевого опыта 2012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1910" name="Picture 6" descr="F:\Фотографии\Фото Strip-till\Фото\IMG_22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214422"/>
            <a:ext cx="3238491" cy="2428868"/>
          </a:xfrm>
          <a:prstGeom prst="rect">
            <a:avLst/>
          </a:prstGeom>
          <a:noFill/>
        </p:spPr>
      </p:pic>
      <p:pic>
        <p:nvPicPr>
          <p:cNvPr id="251911" name="Picture 7" descr="F:\Фотографии\Фото Strip-till\Фото\IMG_22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285860"/>
            <a:ext cx="3190899" cy="2393174"/>
          </a:xfrm>
          <a:prstGeom prst="rect">
            <a:avLst/>
          </a:prstGeom>
          <a:noFill/>
        </p:spPr>
      </p:pic>
      <p:pic>
        <p:nvPicPr>
          <p:cNvPr id="269314" name="Picture 2" descr="F:\Фотографии\Фото Strip-till\Фото\IMG_23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630" y="4071943"/>
            <a:ext cx="3714744" cy="2786058"/>
          </a:xfrm>
          <a:prstGeom prst="rect">
            <a:avLst/>
          </a:prstGeom>
          <a:noFill/>
        </p:spPr>
      </p:pic>
      <p:pic>
        <p:nvPicPr>
          <p:cNvPr id="269315" name="Picture 3" descr="F:\Фотографии\Фото Strip-till\Фото\IMG_23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1934" y="4042726"/>
            <a:ext cx="2111456" cy="2815274"/>
          </a:xfrm>
          <a:prstGeom prst="rect">
            <a:avLst/>
          </a:prstGeom>
          <a:noFill/>
        </p:spPr>
      </p:pic>
      <p:pic>
        <p:nvPicPr>
          <p:cNvPr id="269316" name="Picture 4" descr="F:\Фотографии\Фото Strip-till\Фото\IMG_23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4071942"/>
            <a:ext cx="2505709" cy="2786058"/>
          </a:xfrm>
          <a:prstGeom prst="rect">
            <a:avLst/>
          </a:prstGeom>
          <a:noFill/>
        </p:spPr>
      </p:pic>
      <p:pic>
        <p:nvPicPr>
          <p:cNvPr id="9" name="Picture 6" descr="F:\Фотографии\Фото Strip-till\Фото\IMG_22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268760"/>
            <a:ext cx="3238491" cy="242886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ChangeArrowheads="1"/>
          </p:cNvSpPr>
          <p:nvPr/>
        </p:nvSpPr>
        <p:spPr bwMode="auto">
          <a:xfrm>
            <a:off x="1187450" y="4233863"/>
            <a:ext cx="6553200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342900" algn="just">
              <a:tabLst>
                <a:tab pos="2400300" algn="l"/>
              </a:tabLst>
            </a:pPr>
            <a:endParaRPr lang="ru-RU" sz="1600" b="1">
              <a:cs typeface="Times New Roman" pitchFamily="18" charset="0"/>
            </a:endParaRPr>
          </a:p>
          <a:p>
            <a:pPr indent="342900" algn="just">
              <a:tabLst>
                <a:tab pos="2400300" algn="l"/>
              </a:tabLst>
            </a:pPr>
            <a:endParaRPr lang="ru-RU" sz="1600" b="1"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just">
              <a:tabLst>
                <a:tab pos="2400300" algn="l"/>
              </a:tabLst>
            </a:pPr>
            <a:endParaRPr lang="ru-RU" sz="1600" b="1">
              <a:solidFill>
                <a:srgbClr val="009900"/>
              </a:solidFill>
              <a:latin typeface="Arial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23528" y="692696"/>
            <a:ext cx="8496944" cy="43204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Физическая урожайность подсолнечника ( 2013-15гг)</a:t>
            </a:r>
          </a:p>
        </p:txBody>
      </p:sp>
      <p:pic>
        <p:nvPicPr>
          <p:cNvPr id="7" name="Picture 6" descr="C:\Documents and Settings\Николай\Мои документы\Мои рисунки\header_r111.jpg"/>
          <p:cNvPicPr>
            <a:picLocks noChangeAspect="1" noChangeArrowheads="1"/>
          </p:cNvPicPr>
          <p:nvPr/>
        </p:nvPicPr>
        <p:blipFill>
          <a:blip r:embed="rId2" cstate="print"/>
          <a:srcRect l="775"/>
          <a:stretch>
            <a:fillRect/>
          </a:stretch>
        </p:blipFill>
        <p:spPr bwMode="auto">
          <a:xfrm>
            <a:off x="0" y="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46938535"/>
              </p:ext>
            </p:extLst>
          </p:nvPr>
        </p:nvGraphicFramePr>
        <p:xfrm>
          <a:off x="323528" y="1268765"/>
          <a:ext cx="8568950" cy="5678424"/>
        </p:xfrm>
        <a:graphic>
          <a:graphicData uri="http://schemas.openxmlformats.org/drawingml/2006/table">
            <a:tbl>
              <a:tblPr/>
              <a:tblGrid>
                <a:gridCol w="2698690"/>
                <a:gridCol w="647259"/>
                <a:gridCol w="667819"/>
                <a:gridCol w="667819"/>
                <a:gridCol w="648021"/>
                <a:gridCol w="648021"/>
                <a:gridCol w="648021"/>
                <a:gridCol w="971650"/>
                <a:gridCol w="971650"/>
              </a:tblGrid>
              <a:tr h="31051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Технология, машина-орудие для осенней обработки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Даты замеров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10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/>
                          <a:ea typeface="Times New Roman"/>
                        </a:rPr>
                        <a:t>Май</a:t>
                      </a:r>
                      <a:endParaRPr lang="ru-RU" sz="18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/>
                          <a:ea typeface="Times New Roman"/>
                        </a:rPr>
                        <a:t>Июнь</a:t>
                      </a:r>
                      <a:endParaRPr lang="ru-RU" sz="18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</a:rPr>
                        <a:t>W</a:t>
                      </a:r>
                      <a:r>
                        <a:rPr lang="en-US" sz="1800" b="1" baseline="-25000" dirty="0"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8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/>
                          <a:ea typeface="Times New Roman"/>
                        </a:rPr>
                        <a:t>Сент.</a:t>
                      </a:r>
                      <a:endParaRPr lang="ru-RU" sz="18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</a:rPr>
                        <a:t>W</a:t>
                      </a:r>
                      <a:r>
                        <a:rPr lang="en-US" sz="1800" b="1" baseline="-25000" dirty="0"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8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</a:rPr>
                        <a:t>W</a:t>
                      </a:r>
                      <a:r>
                        <a:rPr lang="ru-RU" sz="1800" b="1" baseline="-25000" dirty="0"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8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Уф, </a:t>
                      </a:r>
                      <a:r>
                        <a:rPr lang="ru-RU" sz="1800" b="1" dirty="0" err="1">
                          <a:latin typeface="Times New Roman"/>
                          <a:ea typeface="Times New Roman"/>
                        </a:rPr>
                        <a:t>ц</a:t>
                      </a: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/га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</a:rPr>
                        <a:t>W</a:t>
                      </a:r>
                      <a:r>
                        <a:rPr lang="en-US" sz="1800" b="1" baseline="-25000" dirty="0">
                          <a:latin typeface="Times New Roman"/>
                          <a:ea typeface="Times New Roman"/>
                        </a:rPr>
                        <a:t>0</a:t>
                      </a:r>
                      <a:r>
                        <a:rPr lang="en-US" sz="1800" b="1" dirty="0">
                          <a:latin typeface="Times New Roman"/>
                          <a:ea typeface="Times New Roman"/>
                        </a:rPr>
                        <a:t>/</a:t>
                      </a: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Уф, </a:t>
                      </a:r>
                      <a:r>
                        <a:rPr lang="ru-RU" sz="1800" b="1" dirty="0" err="1">
                          <a:latin typeface="Times New Roman"/>
                          <a:ea typeface="Times New Roman"/>
                        </a:rPr>
                        <a:t>ммга</a:t>
                      </a: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/</a:t>
                      </a:r>
                      <a:r>
                        <a:rPr lang="ru-RU" sz="1800" b="1" dirty="0" err="1">
                          <a:latin typeface="Times New Roman"/>
                          <a:ea typeface="Times New Roman"/>
                        </a:rPr>
                        <a:t>ц</a:t>
                      </a:r>
                      <a:endParaRPr lang="ru-RU" sz="18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10513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В среднем по технологиям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0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</a:rPr>
                        <a:t>No-Till</a:t>
                      </a: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, без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76,1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</a:tr>
              <a:tr h="310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Поверхностная, </a:t>
                      </a:r>
                      <a:r>
                        <a:rPr lang="en-US" sz="1800" b="1">
                          <a:latin typeface="Times New Roman"/>
                          <a:ea typeface="Times New Roman"/>
                        </a:rPr>
                        <a:t>Catros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46,4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85,5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</a:tr>
              <a:tr h="310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Минимальная, КПШ-9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92,6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</a:tr>
              <a:tr h="310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Интенсивная</a:t>
                      </a:r>
                      <a:r>
                        <a:rPr lang="en-US" sz="1800" b="1"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ru-RU" sz="1800" b="1">
                          <a:latin typeface="Times New Roman"/>
                          <a:ea typeface="Times New Roman"/>
                        </a:rPr>
                        <a:t>ПГ</a:t>
                      </a:r>
                      <a:r>
                        <a:rPr lang="en-US" sz="1800" b="1">
                          <a:latin typeface="Times New Roman"/>
                          <a:ea typeface="Times New Roman"/>
                        </a:rPr>
                        <a:t>-3-</a:t>
                      </a:r>
                      <a:r>
                        <a:rPr lang="ru-RU" sz="1800" b="1"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82,4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</a:tr>
              <a:tr h="310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Times New Roman"/>
                          <a:ea typeface="Times New Roman"/>
                        </a:rPr>
                        <a:t>Strip-Till</a:t>
                      </a:r>
                      <a:r>
                        <a:rPr lang="ru-RU" sz="1800" b="1"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1800" b="1">
                          <a:latin typeface="Times New Roman"/>
                          <a:ea typeface="Times New Roman"/>
                        </a:rPr>
                        <a:t>Amazone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72,9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</a:tr>
              <a:tr h="310513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В.т.ч. по дозам внесения удобрений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0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50кг/га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68,4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310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100кг/га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73,0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310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150кг/га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77,5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310513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В т.ч. по глубине осенней обработки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0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17,0см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75,1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10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21,0см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79,2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10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27,0см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65,0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10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33,0см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70,8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16124194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6" descr="C:\Documents and Settings\Николай\Мои документы\Мои рисунки\header_r111.jpg"/>
          <p:cNvPicPr>
            <a:picLocks noChangeAspect="1" noChangeArrowheads="1"/>
          </p:cNvPicPr>
          <p:nvPr/>
        </p:nvPicPr>
        <p:blipFill>
          <a:blip r:embed="rId2" cstate="print"/>
          <a:srcRect l="775"/>
          <a:stretch>
            <a:fillRect/>
          </a:stretch>
        </p:blipFill>
        <p:spPr bwMode="auto">
          <a:xfrm>
            <a:off x="0" y="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643050"/>
            <a:ext cx="8229600" cy="3357586"/>
          </a:xfrm>
          <a:solidFill>
            <a:srgbClr val="92D050"/>
          </a:solidFill>
        </p:spPr>
        <p:txBody>
          <a:bodyPr/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Полевой опыт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по сравнительной оценке технологий и машин для возделывания с/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культур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(ООО КХ «Партнер», ФГУП ПЗ «Комсомольский»,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6" descr="C:\Documents and Settings\Николай\Мои документы\Мои рисунки\header_r111.jpg"/>
          <p:cNvPicPr>
            <a:picLocks noChangeAspect="1" noChangeArrowheads="1"/>
          </p:cNvPicPr>
          <p:nvPr/>
        </p:nvPicPr>
        <p:blipFill>
          <a:blip r:embed="rId2" cstate="print"/>
          <a:srcRect l="775"/>
          <a:stretch>
            <a:fillRect/>
          </a:stretch>
        </p:blipFill>
        <p:spPr bwMode="auto">
          <a:xfrm>
            <a:off x="0" y="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Полевой опыт по оценке технологий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" descr="Opuiti_obsh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071546"/>
            <a:ext cx="8572560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6" descr="C:\Documents and Settings\Николай\Мои документы\Мои рисунки\header_r111.jpg"/>
          <p:cNvPicPr>
            <a:picLocks noChangeAspect="1" noChangeArrowheads="1"/>
          </p:cNvPicPr>
          <p:nvPr/>
        </p:nvPicPr>
        <p:blipFill>
          <a:blip r:embed="rId2" cstate="print"/>
          <a:srcRect l="775"/>
          <a:stretch>
            <a:fillRect/>
          </a:stretch>
        </p:blipFill>
        <p:spPr bwMode="auto">
          <a:xfrm>
            <a:off x="0" y="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Закладка полевого опыта 2013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1906" name="Picture 2" descr="C:\Users\Владелец\Desktop\Фото машин 2013\IMG_03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4000504"/>
            <a:ext cx="3476617" cy="2607463"/>
          </a:xfrm>
          <a:prstGeom prst="rect">
            <a:avLst/>
          </a:prstGeom>
          <a:noFill/>
        </p:spPr>
      </p:pic>
      <p:pic>
        <p:nvPicPr>
          <p:cNvPr id="251907" name="Picture 3" descr="C:\Users\Владелец\Desktop\Фото машин 2013\IMG_03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4771"/>
            <a:ext cx="2357422" cy="3143229"/>
          </a:xfrm>
          <a:prstGeom prst="rect">
            <a:avLst/>
          </a:prstGeom>
          <a:noFill/>
        </p:spPr>
      </p:pic>
      <p:pic>
        <p:nvPicPr>
          <p:cNvPr id="251908" name="Picture 4" descr="C:\Users\Владелец\Desktop\Фото машин 2013\IMG_03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46" y="3714729"/>
            <a:ext cx="2357454" cy="3143271"/>
          </a:xfrm>
          <a:prstGeom prst="rect">
            <a:avLst/>
          </a:prstGeom>
          <a:noFill/>
        </p:spPr>
      </p:pic>
      <p:pic>
        <p:nvPicPr>
          <p:cNvPr id="251912" name="Picture 8" descr="F:\Фотографии\Фото машин 2013\IMG_03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50" y="1000108"/>
            <a:ext cx="2571750" cy="3429000"/>
          </a:xfrm>
          <a:prstGeom prst="rect">
            <a:avLst/>
          </a:prstGeom>
          <a:noFill/>
        </p:spPr>
      </p:pic>
      <p:pic>
        <p:nvPicPr>
          <p:cNvPr id="251914" name="Picture 10" descr="C:\Users\Владелец\Desktop\Фото машин 2013\IMG_03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071546"/>
            <a:ext cx="3428992" cy="2571744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868" y="1071546"/>
            <a:ext cx="285752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6" descr="C:\Documents and Settings\Николай\Мои документы\Мои рисунки\header_r111.jpg"/>
          <p:cNvPicPr>
            <a:picLocks noChangeAspect="1" noChangeArrowheads="1"/>
          </p:cNvPicPr>
          <p:nvPr/>
        </p:nvPicPr>
        <p:blipFill>
          <a:blip r:embed="rId2" cstate="print"/>
          <a:srcRect l="775"/>
          <a:stretch>
            <a:fillRect/>
          </a:stretch>
        </p:blipFill>
        <p:spPr bwMode="auto">
          <a:xfrm>
            <a:off x="0" y="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Всходы по вариантам посевов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6" name="Picture 2" descr="C:\Users\Владелец\Desktop\Фото опыты 2013\IMG_05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1771" y="1052736"/>
            <a:ext cx="3760168" cy="2592288"/>
          </a:xfrm>
          <a:prstGeom prst="rect">
            <a:avLst/>
          </a:prstGeom>
          <a:noFill/>
        </p:spPr>
      </p:pic>
      <p:pic>
        <p:nvPicPr>
          <p:cNvPr id="47107" name="Picture 3" descr="C:\Users\Владелец\Desktop\Фото опыты 2013\IMG_05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052736"/>
            <a:ext cx="3384376" cy="2538282"/>
          </a:xfrm>
          <a:prstGeom prst="rect">
            <a:avLst/>
          </a:prstGeom>
          <a:noFill/>
        </p:spPr>
      </p:pic>
      <p:pic>
        <p:nvPicPr>
          <p:cNvPr id="47108" name="Picture 4" descr="C:\Users\Владелец\Desktop\Фото опыты 2013\IMG_05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933056"/>
            <a:ext cx="3312368" cy="2484276"/>
          </a:xfrm>
          <a:prstGeom prst="rect">
            <a:avLst/>
          </a:prstGeom>
          <a:noFill/>
        </p:spPr>
      </p:pic>
      <p:pic>
        <p:nvPicPr>
          <p:cNvPr id="47109" name="Picture 5" descr="C:\Users\Владелец\Desktop\Фото опыты 2013\IMG_05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3933056"/>
            <a:ext cx="3456384" cy="259228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ChangeArrowheads="1"/>
          </p:cNvSpPr>
          <p:nvPr/>
        </p:nvSpPr>
        <p:spPr bwMode="auto">
          <a:xfrm>
            <a:off x="1187450" y="4233863"/>
            <a:ext cx="6553200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342900" algn="just">
              <a:tabLst>
                <a:tab pos="2400300" algn="l"/>
              </a:tabLst>
            </a:pPr>
            <a:endParaRPr lang="ru-RU" sz="1600" b="1">
              <a:cs typeface="Times New Roman" pitchFamily="18" charset="0"/>
            </a:endParaRPr>
          </a:p>
          <a:p>
            <a:pPr indent="342900" algn="just">
              <a:tabLst>
                <a:tab pos="2400300" algn="l"/>
              </a:tabLst>
            </a:pPr>
            <a:endParaRPr lang="ru-RU" sz="1600" b="1"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just">
              <a:tabLst>
                <a:tab pos="2400300" algn="l"/>
              </a:tabLst>
            </a:pPr>
            <a:endParaRPr lang="ru-RU" sz="1600" b="1">
              <a:solidFill>
                <a:srgbClr val="009900"/>
              </a:solidFill>
              <a:latin typeface="Arial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51520" y="692696"/>
            <a:ext cx="8640960" cy="43204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Физическая урожайность культур ( «Комсомольский», 2013)</a:t>
            </a:r>
          </a:p>
        </p:txBody>
      </p:sp>
      <p:pic>
        <p:nvPicPr>
          <p:cNvPr id="7" name="Picture 6" descr="C:\Documents and Settings\Николай\Мои документы\Мои рисунки\header_r111.jpg"/>
          <p:cNvPicPr>
            <a:picLocks noChangeAspect="1" noChangeArrowheads="1"/>
          </p:cNvPicPr>
          <p:nvPr/>
        </p:nvPicPr>
        <p:blipFill>
          <a:blip r:embed="rId2" cstate="print"/>
          <a:srcRect l="775"/>
          <a:stretch>
            <a:fillRect/>
          </a:stretch>
        </p:blipFill>
        <p:spPr bwMode="auto">
          <a:xfrm>
            <a:off x="0" y="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539552" y="1484789"/>
          <a:ext cx="8064897" cy="5257800"/>
        </p:xfrm>
        <a:graphic>
          <a:graphicData uri="http://schemas.openxmlformats.org/drawingml/2006/table">
            <a:tbl>
              <a:tblPr/>
              <a:tblGrid>
                <a:gridCol w="2015592"/>
                <a:gridCol w="2016435"/>
                <a:gridCol w="2016435"/>
                <a:gridCol w="2016435"/>
              </a:tblGrid>
              <a:tr h="6432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Делянка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Уф, </a:t>
                      </a:r>
                      <a:r>
                        <a:rPr lang="ru-RU" sz="2000" b="1" dirty="0" err="1">
                          <a:latin typeface="Times New Roman"/>
                          <a:ea typeface="Times New Roman"/>
                          <a:cs typeface="Times New Roman"/>
                        </a:rPr>
                        <a:t>ц</a:t>
                      </a: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/га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Рапс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Делянка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Уф, </a:t>
                      </a:r>
                      <a:r>
                        <a:rPr lang="ru-RU" sz="2000" b="1" dirty="0" err="1">
                          <a:latin typeface="Times New Roman"/>
                          <a:ea typeface="Times New Roman"/>
                          <a:cs typeface="Times New Roman"/>
                        </a:rPr>
                        <a:t>ц</a:t>
                      </a: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/га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Горох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216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4,4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24,3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216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12,0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18,7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216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104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5,9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102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18,1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216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108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11,3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106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20,3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216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208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11,3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206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17,3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216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204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10,8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202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19,2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216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304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8,5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302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22,9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216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308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10,2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306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20,2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216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408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11,9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406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20,4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216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404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11,3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402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21,7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2163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среднем по вариантам технологий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16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МСС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8,2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МСС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19,4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216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СС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11,3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СС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21,2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ChangeArrowheads="1"/>
          </p:cNvSpPr>
          <p:nvPr/>
        </p:nvSpPr>
        <p:spPr bwMode="auto">
          <a:xfrm>
            <a:off x="1187450" y="4233863"/>
            <a:ext cx="6553200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342900" algn="just">
              <a:tabLst>
                <a:tab pos="2400300" algn="l"/>
              </a:tabLst>
            </a:pPr>
            <a:endParaRPr lang="ru-RU" sz="1600" b="1">
              <a:cs typeface="Times New Roman" pitchFamily="18" charset="0"/>
            </a:endParaRPr>
          </a:p>
          <a:p>
            <a:pPr indent="342900" algn="just">
              <a:tabLst>
                <a:tab pos="2400300" algn="l"/>
              </a:tabLst>
            </a:pPr>
            <a:endParaRPr lang="ru-RU" sz="1600" b="1"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just">
              <a:tabLst>
                <a:tab pos="2400300" algn="l"/>
              </a:tabLst>
            </a:pPr>
            <a:endParaRPr lang="ru-RU" sz="1600" b="1">
              <a:solidFill>
                <a:srgbClr val="009900"/>
              </a:solidFill>
              <a:latin typeface="Arial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23528" y="692696"/>
            <a:ext cx="8496944" cy="80747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Физическая урожайность культур по вариантам технологий в 2014г. </a:t>
            </a:r>
          </a:p>
        </p:txBody>
      </p:sp>
      <p:pic>
        <p:nvPicPr>
          <p:cNvPr id="7" name="Picture 6" descr="C:\Documents and Settings\Николай\Мои документы\Мои рисунки\header_r111.jpg"/>
          <p:cNvPicPr>
            <a:picLocks noChangeAspect="1" noChangeArrowheads="1"/>
          </p:cNvPicPr>
          <p:nvPr/>
        </p:nvPicPr>
        <p:blipFill>
          <a:blip r:embed="rId2" cstate="print"/>
          <a:srcRect l="775"/>
          <a:stretch>
            <a:fillRect/>
          </a:stretch>
        </p:blipFill>
        <p:spPr bwMode="auto">
          <a:xfrm>
            <a:off x="0" y="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357158" y="1571608"/>
          <a:ext cx="8501122" cy="5468112"/>
        </p:xfrm>
        <a:graphic>
          <a:graphicData uri="http://schemas.openxmlformats.org/drawingml/2006/table">
            <a:tbl>
              <a:tblPr/>
              <a:tblGrid>
                <a:gridCol w="2353937"/>
                <a:gridCol w="2353937"/>
                <a:gridCol w="1896624"/>
                <a:gridCol w="1896624"/>
              </a:tblGrid>
              <a:tr h="12221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Технология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Культура в севообороте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Урожай, ц/га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среднем по технологии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850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ОСС</a:t>
                      </a: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Пшеница по </a:t>
                      </a:r>
                      <a:r>
                        <a:rPr lang="ru-RU" sz="24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Пч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9,9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6,5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85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Пшеница по </a:t>
                      </a:r>
                      <a:r>
                        <a:rPr lang="ru-RU" sz="24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Пх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9,7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5000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МСС</a:t>
                      </a: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Горох по </a:t>
                      </a:r>
                      <a:r>
                        <a:rPr lang="ru-RU" sz="24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Пш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4,6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8,6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85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Пшеница по Р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6,7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5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Пшеница по Г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10,9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5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Рапс по Пш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12,1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5000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СС</a:t>
                      </a: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Горох по Пш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1,5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5,7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85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Пшеница по </a:t>
                      </a:r>
                      <a:r>
                        <a:rPr lang="ru-RU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5,6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5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Пшеница по </a:t>
                      </a:r>
                      <a:r>
                        <a:rPr lang="ru-RU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10,6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5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Рапс по Пш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4,9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ChangeArrowheads="1"/>
          </p:cNvSpPr>
          <p:nvPr/>
        </p:nvSpPr>
        <p:spPr bwMode="auto">
          <a:xfrm>
            <a:off x="1187450" y="4233863"/>
            <a:ext cx="6553200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342900" algn="just">
              <a:tabLst>
                <a:tab pos="2400300" algn="l"/>
              </a:tabLst>
            </a:pPr>
            <a:endParaRPr lang="ru-RU" sz="1600" b="1">
              <a:cs typeface="Times New Roman" pitchFamily="18" charset="0"/>
            </a:endParaRPr>
          </a:p>
          <a:p>
            <a:pPr indent="342900" algn="just">
              <a:tabLst>
                <a:tab pos="2400300" algn="l"/>
              </a:tabLst>
            </a:pPr>
            <a:endParaRPr lang="ru-RU" sz="1600" b="1"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just">
              <a:tabLst>
                <a:tab pos="2400300" algn="l"/>
              </a:tabLst>
            </a:pPr>
            <a:endParaRPr lang="ru-RU" sz="1600" b="1">
              <a:solidFill>
                <a:srgbClr val="009900"/>
              </a:solidFill>
              <a:latin typeface="Arial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23528" y="692696"/>
            <a:ext cx="8496944" cy="80747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Физическая урожайность культур по вариантам технологий в 2015г. </a:t>
            </a:r>
          </a:p>
        </p:txBody>
      </p:sp>
      <p:pic>
        <p:nvPicPr>
          <p:cNvPr id="7" name="Picture 6" descr="C:\Documents and Settings\Николай\Мои документы\Мои рисунки\header_r111.jpg"/>
          <p:cNvPicPr>
            <a:picLocks noChangeAspect="1" noChangeArrowheads="1"/>
          </p:cNvPicPr>
          <p:nvPr/>
        </p:nvPicPr>
        <p:blipFill>
          <a:blip r:embed="rId2" cstate="print"/>
          <a:srcRect l="775"/>
          <a:stretch>
            <a:fillRect/>
          </a:stretch>
        </p:blipFill>
        <p:spPr bwMode="auto">
          <a:xfrm>
            <a:off x="0" y="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357158" y="1571608"/>
          <a:ext cx="8501122" cy="5468112"/>
        </p:xfrm>
        <a:graphic>
          <a:graphicData uri="http://schemas.openxmlformats.org/drawingml/2006/table">
            <a:tbl>
              <a:tblPr/>
              <a:tblGrid>
                <a:gridCol w="2353937"/>
                <a:gridCol w="2353937"/>
                <a:gridCol w="1896624"/>
                <a:gridCol w="1896624"/>
              </a:tblGrid>
              <a:tr h="12221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Технология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Культура в севообороте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Урожай, ц/га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среднем по технологии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850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ОСС</a:t>
                      </a: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Пшеница по </a:t>
                      </a:r>
                      <a:r>
                        <a:rPr lang="ru-RU" sz="24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Пч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25,4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18,5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85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Пшеница по </a:t>
                      </a:r>
                      <a:r>
                        <a:rPr lang="ru-RU" sz="24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Пх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24,2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5000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МСС</a:t>
                      </a: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Горох по </a:t>
                      </a:r>
                      <a:r>
                        <a:rPr lang="ru-RU" sz="24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Пш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8,8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15,6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85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Пшеница по Р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18,8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5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Пшеница по Г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19,1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5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Рапс по Пш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5000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СС</a:t>
                      </a: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Горох по Пш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4,7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8,5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85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Пшеница по </a:t>
                      </a:r>
                      <a:r>
                        <a:rPr lang="ru-RU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9,1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5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Пшеница по </a:t>
                      </a:r>
                      <a:r>
                        <a:rPr lang="ru-RU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11,6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5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Рапс по Пш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381" marR="61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:\Documents and Settings\Николай\Мои документы\Мои рисунки\header_r111.jpg"/>
          <p:cNvPicPr>
            <a:picLocks noChangeAspect="1" noChangeArrowheads="1"/>
          </p:cNvPicPr>
          <p:nvPr/>
        </p:nvPicPr>
        <p:blipFill>
          <a:blip r:embed="rId2" cstate="print"/>
          <a:srcRect l="775"/>
          <a:stretch>
            <a:fillRect/>
          </a:stretch>
        </p:blipFill>
        <p:spPr bwMode="auto">
          <a:xfrm>
            <a:off x="0" y="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"/>
          <p:cNvSpPr txBox="1">
            <a:spLocks noChangeArrowheads="1"/>
          </p:cNvSpPr>
          <p:nvPr/>
        </p:nvSpPr>
        <p:spPr bwMode="auto">
          <a:xfrm>
            <a:off x="0" y="571500"/>
            <a:ext cx="9144000" cy="830997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smtClean="0"/>
              <a:t>Динамика средней годовой температуры по г. Барнаулу</a:t>
            </a:r>
          </a:p>
          <a:p>
            <a:pPr algn="ctr"/>
            <a:r>
              <a:rPr lang="ru-RU" sz="2400" b="1" dirty="0" smtClean="0"/>
              <a:t>за 1838-2015 годы</a:t>
            </a:r>
            <a:endParaRPr lang="ru-RU" sz="2400" b="1" dirty="0"/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0" y="6500834"/>
          <a:ext cx="9144000" cy="357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0" y="1556792"/>
          <a:ext cx="9144000" cy="5015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16361553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6" descr="C:\Documents and Settings\Николай\Мои документы\Мои рисунки\header_r111.jpg"/>
          <p:cNvPicPr>
            <a:picLocks noChangeAspect="1" noChangeArrowheads="1"/>
          </p:cNvPicPr>
          <p:nvPr/>
        </p:nvPicPr>
        <p:blipFill>
          <a:blip r:embed="rId2" cstate="print"/>
          <a:srcRect l="775"/>
          <a:stretch>
            <a:fillRect/>
          </a:stretch>
        </p:blipFill>
        <p:spPr bwMode="auto">
          <a:xfrm>
            <a:off x="0" y="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643050"/>
            <a:ext cx="8229600" cy="3357586"/>
          </a:xfrm>
          <a:solidFill>
            <a:srgbClr val="92D050"/>
          </a:solidFill>
        </p:spPr>
        <p:txBody>
          <a:bodyPr/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Полевой опыт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по оценке влияния ширины междурядий и нормы высева культур в севообороте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(ООО КХ «Партнер»,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6" descr="C:\Documents and Settings\Николай\Мои документы\Мои рисунки\header_r111.jpg"/>
          <p:cNvPicPr>
            <a:picLocks noChangeAspect="1" noChangeArrowheads="1"/>
          </p:cNvPicPr>
          <p:nvPr/>
        </p:nvPicPr>
        <p:blipFill>
          <a:blip r:embed="rId2" cstate="print"/>
          <a:srcRect l="775"/>
          <a:stretch>
            <a:fillRect/>
          </a:stretch>
        </p:blipFill>
        <p:spPr bwMode="auto">
          <a:xfrm>
            <a:off x="0" y="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Полевой опыт по ширине междурядий и норме высева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Versuche_Reihenweite_Polujam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095374"/>
            <a:ext cx="8643998" cy="5476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ChangeArrowheads="1"/>
          </p:cNvSpPr>
          <p:nvPr/>
        </p:nvSpPr>
        <p:spPr bwMode="auto">
          <a:xfrm>
            <a:off x="1187450" y="4233863"/>
            <a:ext cx="6553200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342900" algn="just">
              <a:tabLst>
                <a:tab pos="2400300" algn="l"/>
              </a:tabLst>
            </a:pPr>
            <a:endParaRPr lang="ru-RU" sz="1600" b="1">
              <a:cs typeface="Times New Roman" pitchFamily="18" charset="0"/>
            </a:endParaRPr>
          </a:p>
          <a:p>
            <a:pPr indent="342900" algn="just">
              <a:tabLst>
                <a:tab pos="2400300" algn="l"/>
              </a:tabLst>
            </a:pPr>
            <a:endParaRPr lang="ru-RU" sz="1600" b="1"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just">
              <a:tabLst>
                <a:tab pos="2400300" algn="l"/>
              </a:tabLst>
            </a:pPr>
            <a:endParaRPr lang="ru-RU" sz="1600" b="1">
              <a:solidFill>
                <a:srgbClr val="009900"/>
              </a:solidFill>
              <a:latin typeface="Arial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23528" y="692696"/>
            <a:ext cx="8496944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Зависимость урожая рапса от ширины междурядий и нормы высева семян (2013)</a:t>
            </a:r>
          </a:p>
          <a:p>
            <a:pPr algn="ctr">
              <a:spcBef>
                <a:spcPct val="20000"/>
              </a:spcBef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(1 – 25,0см, 2 – 33,3см, 3 – 37,5см, 4 – 50,0см) (Ряд 1 – 2,5кг/га, ряд 2 – 4,0кг/га)</a:t>
            </a:r>
          </a:p>
        </p:txBody>
      </p:sp>
      <p:pic>
        <p:nvPicPr>
          <p:cNvPr id="7" name="Picture 6" descr="C:\Documents and Settings\Николай\Мои документы\Мои рисунки\header_r111.jpg"/>
          <p:cNvPicPr>
            <a:picLocks noChangeAspect="1" noChangeArrowheads="1"/>
          </p:cNvPicPr>
          <p:nvPr/>
        </p:nvPicPr>
        <p:blipFill>
          <a:blip r:embed="rId2" cstate="print"/>
          <a:srcRect l="775"/>
          <a:stretch>
            <a:fillRect/>
          </a:stretch>
        </p:blipFill>
        <p:spPr bwMode="auto">
          <a:xfrm>
            <a:off x="0" y="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Диаграмма 4"/>
          <p:cNvGraphicFramePr/>
          <p:nvPr/>
        </p:nvGraphicFramePr>
        <p:xfrm>
          <a:off x="539552" y="2393504"/>
          <a:ext cx="8280920" cy="4275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ChangeArrowheads="1"/>
          </p:cNvSpPr>
          <p:nvPr/>
        </p:nvSpPr>
        <p:spPr bwMode="auto">
          <a:xfrm>
            <a:off x="1187450" y="4233863"/>
            <a:ext cx="6553200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342900" algn="just">
              <a:tabLst>
                <a:tab pos="2400300" algn="l"/>
              </a:tabLst>
            </a:pPr>
            <a:endParaRPr lang="ru-RU" sz="1600" b="1">
              <a:cs typeface="Times New Roman" pitchFamily="18" charset="0"/>
            </a:endParaRPr>
          </a:p>
          <a:p>
            <a:pPr indent="342900" algn="just">
              <a:tabLst>
                <a:tab pos="2400300" algn="l"/>
              </a:tabLst>
            </a:pPr>
            <a:endParaRPr lang="ru-RU" sz="1600" b="1"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just">
              <a:tabLst>
                <a:tab pos="2400300" algn="l"/>
              </a:tabLst>
            </a:pPr>
            <a:endParaRPr lang="ru-RU" sz="1600" b="1">
              <a:solidFill>
                <a:srgbClr val="009900"/>
              </a:solidFill>
              <a:latin typeface="Arial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23528" y="692696"/>
            <a:ext cx="8496944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Зависимость урожая гороха от ширины междурядий и нормы высева семян (2013)</a:t>
            </a:r>
          </a:p>
          <a:p>
            <a:pPr algn="ctr">
              <a:spcBef>
                <a:spcPct val="20000"/>
              </a:spcBef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(1 – 25,0см, 2 – 33,3см, 3 – 37,5см, 4 – 50,0см) (Ряд 1 – 140кг/га, ряд 2 – 180кг/га)</a:t>
            </a:r>
          </a:p>
        </p:txBody>
      </p:sp>
      <p:pic>
        <p:nvPicPr>
          <p:cNvPr id="7" name="Picture 6" descr="C:\Documents and Settings\Николай\Мои документы\Мои рисунки\header_r111.jpg"/>
          <p:cNvPicPr>
            <a:picLocks noChangeAspect="1" noChangeArrowheads="1"/>
          </p:cNvPicPr>
          <p:nvPr/>
        </p:nvPicPr>
        <p:blipFill>
          <a:blip r:embed="rId2" cstate="print"/>
          <a:srcRect l="775"/>
          <a:stretch>
            <a:fillRect/>
          </a:stretch>
        </p:blipFill>
        <p:spPr bwMode="auto">
          <a:xfrm>
            <a:off x="0" y="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Диаграмма 8"/>
          <p:cNvGraphicFramePr/>
          <p:nvPr/>
        </p:nvGraphicFramePr>
        <p:xfrm>
          <a:off x="323528" y="2276872"/>
          <a:ext cx="8496944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ChangeArrowheads="1"/>
          </p:cNvSpPr>
          <p:nvPr/>
        </p:nvSpPr>
        <p:spPr bwMode="auto">
          <a:xfrm>
            <a:off x="1187450" y="4233863"/>
            <a:ext cx="6553200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342900" algn="just">
              <a:tabLst>
                <a:tab pos="2400300" algn="l"/>
              </a:tabLst>
            </a:pPr>
            <a:endParaRPr lang="ru-RU" sz="1600" b="1">
              <a:cs typeface="Times New Roman" pitchFamily="18" charset="0"/>
            </a:endParaRPr>
          </a:p>
          <a:p>
            <a:pPr indent="342900" algn="just">
              <a:tabLst>
                <a:tab pos="2400300" algn="l"/>
              </a:tabLst>
            </a:pPr>
            <a:endParaRPr lang="ru-RU" sz="1600" b="1"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just">
              <a:tabLst>
                <a:tab pos="2400300" algn="l"/>
              </a:tabLst>
            </a:pPr>
            <a:endParaRPr lang="ru-RU" sz="1600" b="1">
              <a:solidFill>
                <a:srgbClr val="009900"/>
              </a:solidFill>
              <a:latin typeface="Arial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23528" y="692696"/>
            <a:ext cx="8496944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Зависимость урожая культур от ширины междурядий и нормы высева семян (2014г.)</a:t>
            </a:r>
          </a:p>
          <a:p>
            <a:pPr algn="ctr">
              <a:spcBef>
                <a:spcPct val="20000"/>
              </a:spcBef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C:\Documents and Settings\Николай\Мои документы\Мои рисунки\header_r111.jpg"/>
          <p:cNvPicPr>
            <a:picLocks noChangeAspect="1" noChangeArrowheads="1"/>
          </p:cNvPicPr>
          <p:nvPr/>
        </p:nvPicPr>
        <p:blipFill>
          <a:blip r:embed="rId2" cstate="print"/>
          <a:srcRect l="775"/>
          <a:stretch>
            <a:fillRect/>
          </a:stretch>
        </p:blipFill>
        <p:spPr bwMode="auto">
          <a:xfrm>
            <a:off x="0" y="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51520" y="1844825"/>
          <a:ext cx="8640960" cy="4286800"/>
        </p:xfrm>
        <a:graphic>
          <a:graphicData uri="http://schemas.openxmlformats.org/drawingml/2006/table">
            <a:tbl>
              <a:tblPr/>
              <a:tblGrid>
                <a:gridCol w="1436355"/>
                <a:gridCol w="1436355"/>
                <a:gridCol w="1448406"/>
                <a:gridCol w="1435719"/>
                <a:gridCol w="1435719"/>
                <a:gridCol w="1448406"/>
              </a:tblGrid>
              <a:tr h="285977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Рапс</a:t>
                      </a:r>
                      <a:r>
                        <a:rPr lang="ru-RU" sz="2400" b="1" kern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Пшеница по Г</a:t>
                      </a:r>
                      <a:r>
                        <a:rPr lang="ru-RU" sz="2400" b="1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59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Вм</a:t>
                      </a:r>
                      <a:r>
                        <a:rPr lang="ru-RU" sz="2400" kern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 см</a:t>
                      </a:r>
                      <a:r>
                        <a:rPr lang="ru-RU" sz="2400" kern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Нв, кг/га</a:t>
                      </a:r>
                      <a:r>
                        <a:rPr lang="ru-RU" sz="24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Уф, ц/га</a:t>
                      </a:r>
                      <a:r>
                        <a:rPr lang="ru-RU" sz="24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Вм, см</a:t>
                      </a:r>
                      <a:r>
                        <a:rPr lang="ru-RU" sz="24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Нв, кг/га</a:t>
                      </a:r>
                      <a:r>
                        <a:rPr lang="ru-RU" sz="24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Уф, ц/га</a:t>
                      </a:r>
                      <a:r>
                        <a:rPr lang="ru-RU" sz="24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859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r>
                        <a:rPr lang="ru-RU" sz="2400" kern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4,0</a:t>
                      </a:r>
                      <a:r>
                        <a:rPr lang="ru-RU" sz="2400" kern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19,8</a:t>
                      </a:r>
                      <a:r>
                        <a:rPr lang="ru-RU" sz="24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r>
                        <a:rPr lang="ru-RU" sz="24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120</a:t>
                      </a:r>
                      <a:r>
                        <a:rPr lang="ru-RU" sz="24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15,5</a:t>
                      </a:r>
                      <a:r>
                        <a:rPr lang="ru-RU" sz="24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859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r>
                        <a:rPr lang="ru-RU" sz="24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2,5</a:t>
                      </a:r>
                      <a:r>
                        <a:rPr lang="ru-RU" sz="2400" kern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12,8</a:t>
                      </a:r>
                      <a:r>
                        <a:rPr lang="ru-RU" sz="24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r>
                        <a:rPr lang="ru-RU" sz="24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75</a:t>
                      </a:r>
                      <a:r>
                        <a:rPr lang="ru-RU" sz="24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19,5</a:t>
                      </a:r>
                      <a:r>
                        <a:rPr lang="ru-RU" sz="24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859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33</a:t>
                      </a:r>
                      <a:r>
                        <a:rPr lang="ru-RU" sz="24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4,0</a:t>
                      </a:r>
                      <a:r>
                        <a:rPr lang="ru-RU" sz="2400" kern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12,1</a:t>
                      </a:r>
                      <a:r>
                        <a:rPr lang="ru-RU" sz="24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33</a:t>
                      </a:r>
                      <a:r>
                        <a:rPr lang="ru-RU" sz="24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120</a:t>
                      </a:r>
                      <a:r>
                        <a:rPr lang="ru-RU" sz="24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11,9</a:t>
                      </a:r>
                      <a:r>
                        <a:rPr lang="ru-RU" sz="24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859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33</a:t>
                      </a:r>
                      <a:r>
                        <a:rPr lang="ru-RU" sz="24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2,5</a:t>
                      </a:r>
                      <a:r>
                        <a:rPr lang="ru-RU" sz="2400" kern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17,5</a:t>
                      </a:r>
                      <a:r>
                        <a:rPr lang="ru-RU" sz="2400" kern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33</a:t>
                      </a:r>
                      <a:r>
                        <a:rPr lang="ru-RU" sz="24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75</a:t>
                      </a:r>
                      <a:r>
                        <a:rPr lang="ru-RU" sz="24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16,4</a:t>
                      </a:r>
                      <a:r>
                        <a:rPr lang="ru-RU" sz="24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859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37,5</a:t>
                      </a:r>
                      <a:r>
                        <a:rPr lang="ru-RU" sz="24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4,0</a:t>
                      </a:r>
                      <a:r>
                        <a:rPr lang="ru-RU" sz="24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10,8</a:t>
                      </a:r>
                      <a:r>
                        <a:rPr lang="ru-RU" sz="2400" kern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37,5</a:t>
                      </a:r>
                      <a:r>
                        <a:rPr lang="ru-RU" sz="2400" kern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120</a:t>
                      </a:r>
                      <a:r>
                        <a:rPr lang="ru-RU" sz="24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9,9</a:t>
                      </a:r>
                      <a:r>
                        <a:rPr lang="ru-RU" sz="24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859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37,5</a:t>
                      </a:r>
                      <a:r>
                        <a:rPr lang="ru-RU" sz="24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2,5</a:t>
                      </a:r>
                      <a:r>
                        <a:rPr lang="ru-RU" sz="24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12,5</a:t>
                      </a:r>
                      <a:r>
                        <a:rPr lang="ru-RU" sz="24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37,5</a:t>
                      </a:r>
                      <a:r>
                        <a:rPr lang="ru-RU" sz="24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75</a:t>
                      </a:r>
                      <a:r>
                        <a:rPr lang="ru-RU" sz="2400" kern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16,1</a:t>
                      </a:r>
                      <a:r>
                        <a:rPr lang="ru-RU" sz="2400" kern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859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r>
                        <a:rPr lang="ru-RU" sz="24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4,0</a:t>
                      </a:r>
                      <a:r>
                        <a:rPr lang="ru-RU" sz="24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8,1</a:t>
                      </a:r>
                      <a:r>
                        <a:rPr lang="ru-RU" sz="24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r>
                        <a:rPr lang="ru-RU" sz="24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120</a:t>
                      </a:r>
                      <a:r>
                        <a:rPr lang="ru-RU" sz="24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6,4</a:t>
                      </a:r>
                      <a:r>
                        <a:rPr lang="ru-RU" sz="2400" kern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859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r>
                        <a:rPr lang="ru-RU" sz="24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2,5</a:t>
                      </a:r>
                      <a:r>
                        <a:rPr lang="ru-RU" sz="24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13,3</a:t>
                      </a:r>
                      <a:r>
                        <a:rPr lang="ru-RU" sz="24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r>
                        <a:rPr lang="ru-RU" sz="24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75</a:t>
                      </a:r>
                      <a:r>
                        <a:rPr lang="ru-RU" sz="24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12,8</a:t>
                      </a:r>
                      <a:r>
                        <a:rPr lang="ru-RU" sz="2400" kern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ChangeArrowheads="1"/>
          </p:cNvSpPr>
          <p:nvPr/>
        </p:nvSpPr>
        <p:spPr bwMode="auto">
          <a:xfrm>
            <a:off x="1187450" y="4233863"/>
            <a:ext cx="6553200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342900" algn="just">
              <a:tabLst>
                <a:tab pos="2400300" algn="l"/>
              </a:tabLst>
            </a:pPr>
            <a:endParaRPr lang="ru-RU" sz="1600" b="1">
              <a:cs typeface="Times New Roman" pitchFamily="18" charset="0"/>
            </a:endParaRPr>
          </a:p>
          <a:p>
            <a:pPr indent="342900" algn="just">
              <a:tabLst>
                <a:tab pos="2400300" algn="l"/>
              </a:tabLst>
            </a:pPr>
            <a:endParaRPr lang="ru-RU" sz="1600" b="1"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just">
              <a:tabLst>
                <a:tab pos="2400300" algn="l"/>
              </a:tabLst>
            </a:pPr>
            <a:endParaRPr lang="ru-RU" sz="1600" b="1">
              <a:solidFill>
                <a:srgbClr val="009900"/>
              </a:solidFill>
              <a:latin typeface="Arial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23528" y="692696"/>
            <a:ext cx="8496944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Зависимость урожая культур от ширины междурядий и нормы высева семян (2014г.)</a:t>
            </a:r>
          </a:p>
          <a:p>
            <a:pPr algn="ctr">
              <a:spcBef>
                <a:spcPct val="20000"/>
              </a:spcBef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C:\Documents and Settings\Николай\Мои документы\Мои рисунки\header_r111.jpg"/>
          <p:cNvPicPr>
            <a:picLocks noChangeAspect="1" noChangeArrowheads="1"/>
          </p:cNvPicPr>
          <p:nvPr/>
        </p:nvPicPr>
        <p:blipFill>
          <a:blip r:embed="rId2" cstate="print"/>
          <a:srcRect l="775"/>
          <a:stretch>
            <a:fillRect/>
          </a:stretch>
        </p:blipFill>
        <p:spPr bwMode="auto">
          <a:xfrm>
            <a:off x="0" y="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51520" y="1916836"/>
          <a:ext cx="8568952" cy="3796780"/>
        </p:xfrm>
        <a:graphic>
          <a:graphicData uri="http://schemas.openxmlformats.org/drawingml/2006/table">
            <a:tbl>
              <a:tblPr/>
              <a:tblGrid>
                <a:gridCol w="1224835"/>
                <a:gridCol w="1224835"/>
                <a:gridCol w="1235112"/>
                <a:gridCol w="1224293"/>
                <a:gridCol w="1224293"/>
                <a:gridCol w="2435584"/>
              </a:tblGrid>
              <a:tr h="379678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Горох</a:t>
                      </a: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Пшеница по </a:t>
                      </a: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</a:t>
                      </a: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96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Вм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 см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Нв, кг/га</a:t>
                      </a:r>
                      <a:r>
                        <a:rPr lang="ru-RU" sz="20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Уф, </a:t>
                      </a:r>
                      <a:r>
                        <a:rPr lang="ru-RU" sz="2000" kern="12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ц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/га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Вм, см</a:t>
                      </a:r>
                      <a:r>
                        <a:rPr lang="ru-RU" sz="20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Нв, кг/га</a:t>
                      </a:r>
                      <a:r>
                        <a:rPr lang="ru-RU" sz="20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Уф, ц/га</a:t>
                      </a:r>
                      <a:r>
                        <a:rPr lang="ru-RU" sz="20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796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120</a:t>
                      </a:r>
                      <a:r>
                        <a:rPr lang="ru-RU" sz="20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2,7</a:t>
                      </a:r>
                      <a:r>
                        <a:rPr lang="ru-RU" sz="20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120</a:t>
                      </a:r>
                      <a:r>
                        <a:rPr lang="ru-RU" sz="20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11,4</a:t>
                      </a:r>
                      <a:r>
                        <a:rPr lang="ru-RU" sz="20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96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r>
                        <a:rPr lang="ru-RU" sz="20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75</a:t>
                      </a:r>
                      <a:r>
                        <a:rPr lang="ru-RU" sz="20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4,0</a:t>
                      </a:r>
                      <a:r>
                        <a:rPr lang="ru-RU" sz="20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75</a:t>
                      </a:r>
                      <a:r>
                        <a:rPr lang="ru-RU" sz="20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13,2</a:t>
                      </a:r>
                      <a:r>
                        <a:rPr lang="ru-RU" sz="20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96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33</a:t>
                      </a:r>
                      <a:r>
                        <a:rPr lang="ru-RU" sz="20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120</a:t>
                      </a:r>
                      <a:r>
                        <a:rPr lang="ru-RU" sz="20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6,8</a:t>
                      </a:r>
                      <a:r>
                        <a:rPr lang="ru-RU" sz="20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33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120</a:t>
                      </a:r>
                      <a:r>
                        <a:rPr lang="ru-RU" sz="20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15,0</a:t>
                      </a:r>
                      <a:r>
                        <a:rPr lang="ru-RU" sz="20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96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33</a:t>
                      </a:r>
                      <a:r>
                        <a:rPr lang="ru-RU" sz="20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75</a:t>
                      </a:r>
                      <a:r>
                        <a:rPr lang="ru-RU" sz="20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7,7</a:t>
                      </a:r>
                      <a:r>
                        <a:rPr lang="ru-RU" sz="20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33</a:t>
                      </a:r>
                      <a:r>
                        <a:rPr lang="ru-RU" sz="20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75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15,8</a:t>
                      </a:r>
                      <a:r>
                        <a:rPr lang="ru-RU" sz="20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96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37,5</a:t>
                      </a:r>
                      <a:r>
                        <a:rPr lang="ru-RU" sz="20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120</a:t>
                      </a:r>
                      <a:r>
                        <a:rPr lang="ru-RU" sz="20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2,1</a:t>
                      </a:r>
                      <a:r>
                        <a:rPr lang="ru-RU" sz="20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37,5</a:t>
                      </a:r>
                      <a:r>
                        <a:rPr lang="ru-RU" sz="20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120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11,5</a:t>
                      </a:r>
                      <a:r>
                        <a:rPr lang="ru-RU" sz="20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96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37,5</a:t>
                      </a:r>
                      <a:r>
                        <a:rPr lang="ru-RU" sz="20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75</a:t>
                      </a:r>
                      <a:r>
                        <a:rPr lang="ru-RU" sz="20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4,8</a:t>
                      </a:r>
                      <a:r>
                        <a:rPr lang="ru-RU" sz="20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37,5</a:t>
                      </a:r>
                      <a:r>
                        <a:rPr lang="ru-RU" sz="20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75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11,4</a:t>
                      </a:r>
                      <a:r>
                        <a:rPr lang="ru-RU" sz="20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96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r>
                        <a:rPr lang="ru-RU" sz="20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120</a:t>
                      </a:r>
                      <a:r>
                        <a:rPr lang="ru-RU" sz="20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3,8</a:t>
                      </a:r>
                      <a:r>
                        <a:rPr lang="ru-RU" sz="20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r>
                        <a:rPr lang="ru-RU" sz="20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120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8,8</a:t>
                      </a:r>
                      <a:r>
                        <a:rPr lang="ru-RU" sz="20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96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r>
                        <a:rPr lang="ru-RU" sz="20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75</a:t>
                      </a:r>
                      <a:r>
                        <a:rPr lang="ru-RU" sz="20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5,6</a:t>
                      </a:r>
                      <a:r>
                        <a:rPr lang="ru-RU" sz="20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r>
                        <a:rPr lang="ru-RU" sz="20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75</a:t>
                      </a:r>
                      <a:r>
                        <a:rPr lang="ru-RU" sz="20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9,0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01" marR="36701" marT="80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7" name="Picture 6" descr="C:\Documents and Settings\Николай\Мои документы\Мои рисунки\header_r111.jpg"/>
          <p:cNvPicPr>
            <a:picLocks noChangeAspect="1" noChangeArrowheads="1"/>
          </p:cNvPicPr>
          <p:nvPr/>
        </p:nvPicPr>
        <p:blipFill>
          <a:blip r:embed="rId2" cstate="print"/>
          <a:srcRect l="775"/>
          <a:stretch>
            <a:fillRect/>
          </a:stretch>
        </p:blipFill>
        <p:spPr bwMode="auto">
          <a:xfrm>
            <a:off x="0" y="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59" name="Прямоугольник 4"/>
          <p:cNvSpPr>
            <a:spLocks noChangeArrowheads="1"/>
          </p:cNvSpPr>
          <p:nvPr/>
        </p:nvSpPr>
        <p:spPr bwMode="auto">
          <a:xfrm>
            <a:off x="0" y="642919"/>
            <a:ext cx="9144000" cy="707886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Затраты на возделывание зерновых и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/б культур в Алтайском крае, руб./га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(Источник: Итоги развития АПК, 2014г.)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9513" y="1383515"/>
          <a:ext cx="8784975" cy="5407722"/>
        </p:xfrm>
        <a:graphic>
          <a:graphicData uri="http://schemas.openxmlformats.org/drawingml/2006/table">
            <a:tbl>
              <a:tblPr/>
              <a:tblGrid>
                <a:gridCol w="2252728"/>
                <a:gridCol w="1131647"/>
                <a:gridCol w="1152128"/>
                <a:gridCol w="1152128"/>
                <a:gridCol w="1008112"/>
                <a:gridCol w="1080120"/>
                <a:gridCol w="1008112"/>
              </a:tblGrid>
              <a:tr h="7452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Статьи затрат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2008 г.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2010 г.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2011г</a:t>
                      </a: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2012 г.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2013 г.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2014 </a:t>
                      </a:r>
                      <a:r>
                        <a:rPr lang="ru-RU" sz="1800" b="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</a:t>
                      </a: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616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Оплата труда с </a:t>
                      </a:r>
                      <a:r>
                        <a:rPr lang="ru-RU" sz="1800" b="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начислениями (1,9р)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477,1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643,7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690,7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777,7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805,1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908,4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692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Семена (1,5р) 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725,2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740,4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855,2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1052,0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1261,2</a:t>
                      </a:r>
                      <a:endParaRPr lang="ru-RU" sz="1800" b="1" baseline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1088,4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2324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Удобрения (1,8р)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106,3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100,3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139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179,7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172,6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191,7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692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Хим. средства (2,6р) </a:t>
                      </a: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защиты </a:t>
                      </a:r>
                      <a:r>
                        <a:rPr lang="ru-RU" sz="1800" b="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растений 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166,9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168,2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209,3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276,3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337,9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428,1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324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Электроэнергия</a:t>
                      </a:r>
                      <a:endParaRPr lang="ru-RU" sz="1800" b="1" baseline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52,9</a:t>
                      </a:r>
                      <a:endParaRPr lang="ru-RU" sz="1800" b="1" baseline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76,5</a:t>
                      </a:r>
                      <a:endParaRPr lang="ru-RU" sz="1800" b="1" baseline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75,7</a:t>
                      </a:r>
                      <a:endParaRPr lang="ru-RU" sz="1800" b="1" baseline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80,7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90,6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84,7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4616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Нефтепродукты 1,4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832,4</a:t>
                      </a:r>
                      <a:endParaRPr lang="ru-RU" sz="1800" b="1" baseline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679,1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711,4</a:t>
                      </a:r>
                      <a:endParaRPr lang="ru-RU" sz="1800" b="1" baseline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884,2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1078,3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1178,2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4616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Содержание </a:t>
                      </a:r>
                      <a:r>
                        <a:rPr lang="ru-RU" sz="1800" b="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основных </a:t>
                      </a: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средств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1050,4</a:t>
                      </a:r>
                      <a:endParaRPr lang="ru-RU" sz="1800" b="1" baseline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1172,3</a:t>
                      </a:r>
                      <a:endParaRPr lang="ru-RU" sz="1800" b="1" baseline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1266,5</a:t>
                      </a:r>
                      <a:endParaRPr lang="ru-RU" sz="1800" b="1" baseline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1493,0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1756,0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1678,3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4616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Прочие</a:t>
                      </a:r>
                      <a:endParaRPr lang="ru-RU" sz="1800" b="1" baseline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759,5</a:t>
                      </a:r>
                      <a:endParaRPr lang="ru-RU" sz="1800" b="1" baseline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803,1</a:t>
                      </a:r>
                      <a:endParaRPr lang="ru-RU" sz="1800" b="1" baseline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1011,5</a:t>
                      </a:r>
                      <a:endParaRPr lang="ru-RU" sz="1800" b="1" baseline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939,5</a:t>
                      </a:r>
                      <a:endParaRPr lang="ru-RU" sz="1800" b="1" baseline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1164,5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1184,9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4616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ИТОГО (1,6р)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4170,8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4383,7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4959,4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5683,0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6666,2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6742,8</a:t>
                      </a:r>
                      <a:endParaRPr lang="ru-RU" sz="1800" b="1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25" marR="624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7" name="Picture 6" descr="C:\Documents and Settings\Николай\Мои документы\Мои рисунки\header_r111.jpg"/>
          <p:cNvPicPr>
            <a:picLocks noChangeAspect="1" noChangeArrowheads="1"/>
          </p:cNvPicPr>
          <p:nvPr/>
        </p:nvPicPr>
        <p:blipFill>
          <a:blip r:embed="rId2" cstate="print"/>
          <a:srcRect l="775"/>
          <a:stretch>
            <a:fillRect/>
          </a:stretch>
        </p:blipFill>
        <p:spPr bwMode="auto">
          <a:xfrm>
            <a:off x="0" y="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59" name="Прямоугольник 4"/>
          <p:cNvSpPr>
            <a:spLocks noChangeArrowheads="1"/>
          </p:cNvSpPr>
          <p:nvPr/>
        </p:nvSpPr>
        <p:spPr bwMode="auto">
          <a:xfrm>
            <a:off x="0" y="642919"/>
            <a:ext cx="9144000" cy="707886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Динамика средних цен реализации зерна в Алтайском крае, руб./т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(Источник: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Алтайкрайстат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428596" y="1643051"/>
          <a:ext cx="8358246" cy="4857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1" name="Picture 2" descr="D:\Рабочий стол\Фотоальбом\Фото опыты 2008\Изображение 1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2" name="Picture 6" descr="C:\Documents and Settings\Николай\Мои документы\Мои рисунки\header_r111.jpg"/>
          <p:cNvPicPr>
            <a:picLocks noChangeAspect="1" noChangeArrowheads="1"/>
          </p:cNvPicPr>
          <p:nvPr/>
        </p:nvPicPr>
        <p:blipFill>
          <a:blip r:embed="rId4" cstate="print"/>
          <a:srcRect l="775"/>
          <a:stretch>
            <a:fillRect/>
          </a:stretch>
        </p:blipFill>
        <p:spPr bwMode="auto">
          <a:xfrm>
            <a:off x="0" y="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99" name="Rectangle 1"/>
          <p:cNvSpPr>
            <a:spLocks noChangeArrowheads="1"/>
          </p:cNvSpPr>
          <p:nvPr/>
        </p:nvSpPr>
        <p:spPr bwMode="auto">
          <a:xfrm>
            <a:off x="251520" y="535544"/>
            <a:ext cx="8568951" cy="738664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 smtClean="0"/>
              <a:t>Рентабельность производства культур в Алтайском крае </a:t>
            </a:r>
            <a:r>
              <a:rPr lang="ru-RU" b="1" dirty="0" smtClean="0"/>
              <a:t>(источник: Итоги развития АПК края 2014г)</a:t>
            </a:r>
            <a:endParaRPr lang="ru-RU" dirty="0"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55997642"/>
              </p:ext>
            </p:extLst>
          </p:nvPr>
        </p:nvGraphicFramePr>
        <p:xfrm>
          <a:off x="251519" y="1484787"/>
          <a:ext cx="8568950" cy="53595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45863"/>
                <a:gridCol w="938540"/>
                <a:gridCol w="801859"/>
                <a:gridCol w="803681"/>
                <a:gridCol w="801859"/>
                <a:gridCol w="934893"/>
                <a:gridCol w="934893"/>
                <a:gridCol w="803681"/>
                <a:gridCol w="803681"/>
              </a:tblGrid>
              <a:tr h="10437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Культуры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2008 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2009 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2010 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2011 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2012 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2013 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2014 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В среднем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</a:tr>
              <a:tr h="11849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Зерно зерновых и зернобобовых культур - всего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45,8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19,3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33,2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39,7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23,4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19,4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24,0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29,3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</a:tr>
              <a:tr h="5924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в т. ч. 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Пшеница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52,4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65,1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19,9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22,8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20,2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20,7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28,2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32,8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</a:tr>
              <a:tr h="3479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          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Рожь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47,2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-1,1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-20,5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35,0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37,6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11,3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25,4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19,3</a:t>
                      </a:r>
                    </a:p>
                  </a:txBody>
                  <a:tcPr marL="9525" marR="9525" marT="9525" marB="0" anchor="ctr">
                    <a:solidFill>
                      <a:srgbClr val="00B050"/>
                    </a:solidFill>
                  </a:tcPr>
                </a:tc>
              </a:tr>
              <a:tr h="3479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          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Гречиха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33,8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41,8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169,1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172,7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45,2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16,8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37,0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73,8</a:t>
                      </a:r>
                    </a:p>
                  </a:txBody>
                  <a:tcPr marL="9525" marR="9525" marT="9525" marB="0" anchor="b">
                    <a:solidFill>
                      <a:srgbClr val="FF3300"/>
                    </a:solidFill>
                  </a:tcPr>
                </a:tc>
              </a:tr>
              <a:tr h="3479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          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Ячмень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33,1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6,6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31,6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31,8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27,3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20,7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12,5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23,4</a:t>
                      </a:r>
                    </a:p>
                  </a:txBody>
                  <a:tcPr marL="9525" marR="9525" marT="9525" marB="0" anchor="ctr">
                    <a:solidFill>
                      <a:srgbClr val="00B050"/>
                    </a:solidFill>
                  </a:tcPr>
                </a:tc>
              </a:tr>
              <a:tr h="3479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          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Овес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12,6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7,5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11,1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25,8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14,3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10,9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-14,1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9,7</a:t>
                      </a:r>
                    </a:p>
                  </a:txBody>
                  <a:tcPr marL="9525" marR="9525" marT="9525" marB="0" anchor="ctr">
                    <a:solidFill>
                      <a:srgbClr val="00B050"/>
                    </a:solidFill>
                  </a:tcPr>
                </a:tc>
              </a:tr>
              <a:tr h="3479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Подсолнечник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80,8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48,3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90,8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47,1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57,6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54,8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31,8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58,7</a:t>
                      </a:r>
                    </a:p>
                  </a:txBody>
                  <a:tcPr marL="9525" marR="9525" marT="9525" marB="0" anchor="ctr">
                    <a:solidFill>
                      <a:srgbClr val="FF3300"/>
                    </a:solidFill>
                  </a:tcPr>
                </a:tc>
              </a:tr>
              <a:tr h="3479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Соя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109,6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89,9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144,0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43,6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61,5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61,5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90,7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85,8</a:t>
                      </a:r>
                    </a:p>
                  </a:txBody>
                  <a:tcPr marL="9525" marR="9525" marT="9525" marB="0" anchor="ctr">
                    <a:solidFill>
                      <a:srgbClr val="FF3300"/>
                    </a:solidFill>
                  </a:tcPr>
                </a:tc>
              </a:tr>
              <a:tr h="3479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Рапс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31,3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31,7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56,0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44,1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29,5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22,3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2,5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41" marR="67341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31,1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52653389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7" name="Picture 6" descr="C:\Documents and Settings\Николай\Мои документы\Мои рисунки\header_r111.jpg"/>
          <p:cNvPicPr>
            <a:picLocks noChangeAspect="1" noChangeArrowheads="1"/>
          </p:cNvPicPr>
          <p:nvPr/>
        </p:nvPicPr>
        <p:blipFill>
          <a:blip r:embed="rId2" cstate="print"/>
          <a:srcRect l="775"/>
          <a:stretch>
            <a:fillRect/>
          </a:stretch>
        </p:blipFill>
        <p:spPr bwMode="auto">
          <a:xfrm>
            <a:off x="0" y="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59" name="Прямоугольник 4"/>
          <p:cNvSpPr>
            <a:spLocks noChangeArrowheads="1"/>
          </p:cNvSpPr>
          <p:nvPr/>
        </p:nvSpPr>
        <p:spPr bwMode="auto">
          <a:xfrm>
            <a:off x="0" y="642919"/>
            <a:ext cx="9144000" cy="707886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Урожайность зерновых культур и экономические результаты производства зерна  в Алтайском крае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(Источник: Итоги развития АПК, 2014г.)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57159" y="1643051"/>
          <a:ext cx="8429682" cy="5078983"/>
        </p:xfrm>
        <a:graphic>
          <a:graphicData uri="http://schemas.openxmlformats.org/drawingml/2006/table">
            <a:tbl>
              <a:tblPr/>
              <a:tblGrid>
                <a:gridCol w="1927411"/>
                <a:gridCol w="1354078"/>
                <a:gridCol w="935881"/>
                <a:gridCol w="1539569"/>
                <a:gridCol w="1244470"/>
                <a:gridCol w="1428273"/>
              </a:tblGrid>
              <a:tr h="15001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Ранги группировок по урожайности зерновых культур,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  <a:cs typeface="Times New Roman"/>
                        </a:rPr>
                        <a:t>ц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/га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Кол-во 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организаций в группе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Затраты на 1 га, руб.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Коммерческая</a:t>
                      </a:r>
                      <a:r>
                        <a:rPr lang="ru-RU" sz="20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себестоимость 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1 тонны зерна, руб.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Цена реализации 1 т, руб.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latin typeface="Times New Roman"/>
                          <a:ea typeface="Times New Roman"/>
                          <a:cs typeface="Times New Roman"/>
                        </a:rPr>
                        <a:t>Рентабель-ность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, %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75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меньше 5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88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3261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6188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6647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7,4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375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от 5 до 10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287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5283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5546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6324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14,0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75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от 10 до 12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82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5685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4656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6420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37,9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75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от 12 до 15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108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7786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5247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6730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28,3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75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от 15 до 20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107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8667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5303,0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6551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23,5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75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от 20 до 25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49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10380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4687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6027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28,6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75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latin typeface="Times New Roman"/>
                          <a:ea typeface="Times New Roman"/>
                          <a:cs typeface="Times New Roman"/>
                        </a:rPr>
                        <a:t>свыше 25</a:t>
                      </a:r>
                      <a:endParaRPr lang="ru-RU" sz="20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20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14500</a:t>
                      </a:r>
                      <a:endParaRPr lang="ru-RU" sz="20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latin typeface="Times New Roman"/>
                          <a:ea typeface="Times New Roman"/>
                          <a:cs typeface="Times New Roman"/>
                        </a:rPr>
                        <a:t>4428</a:t>
                      </a:r>
                      <a:endParaRPr lang="ru-RU" sz="20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latin typeface="Times New Roman"/>
                          <a:ea typeface="Times New Roman"/>
                          <a:cs typeface="Times New Roman"/>
                        </a:rPr>
                        <a:t>6505</a:t>
                      </a:r>
                      <a:endParaRPr lang="ru-RU" sz="20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46,9</a:t>
                      </a:r>
                      <a:endParaRPr lang="ru-RU" sz="20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375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  <a:cs typeface="Times New Roman"/>
                        </a:rPr>
                        <a:t>В среднем по краю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741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6754,9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5202,7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6452,5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24,0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:\Documents and Settings\Николай\Мои документы\Мои рисунки\header_r111.jpg"/>
          <p:cNvPicPr>
            <a:picLocks noChangeAspect="1" noChangeArrowheads="1"/>
          </p:cNvPicPr>
          <p:nvPr/>
        </p:nvPicPr>
        <p:blipFill>
          <a:blip r:embed="rId2" cstate="print"/>
          <a:srcRect l="775"/>
          <a:stretch>
            <a:fillRect/>
          </a:stretch>
        </p:blipFill>
        <p:spPr bwMode="auto">
          <a:xfrm>
            <a:off x="0" y="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"/>
          <p:cNvSpPr txBox="1">
            <a:spLocks noChangeArrowheads="1"/>
          </p:cNvSpPr>
          <p:nvPr/>
        </p:nvSpPr>
        <p:spPr bwMode="auto">
          <a:xfrm>
            <a:off x="0" y="571500"/>
            <a:ext cx="9144000" cy="830997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smtClean="0"/>
              <a:t>Динамика годовых осадков по г. Барнаулу</a:t>
            </a:r>
          </a:p>
          <a:p>
            <a:pPr algn="ctr"/>
            <a:r>
              <a:rPr lang="ru-RU" sz="2400" b="1" dirty="0" smtClean="0"/>
              <a:t>за 1838-2015 годы</a:t>
            </a:r>
            <a:endParaRPr lang="ru-RU" sz="2400" b="1" dirty="0"/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0" y="1500174"/>
          <a:ext cx="9144000" cy="5357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0" y="1556792"/>
          <a:ext cx="9144000" cy="862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16361553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1480"/>
            <a:ext cx="9144000" cy="857256"/>
          </a:xfrm>
          <a:solidFill>
            <a:srgbClr val="FFC000"/>
          </a:solidFill>
        </p:spPr>
        <p:txBody>
          <a:bodyPr/>
          <a:lstStyle/>
          <a:p>
            <a:pPr eaLnBrk="1" hangingPunct="1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Опыт  эффективного внедрения сберегающих технологий производства зерна в Алтайском крае  (2005-2014гг. ) </a:t>
            </a:r>
          </a:p>
        </p:txBody>
      </p:sp>
      <p:pic>
        <p:nvPicPr>
          <p:cNvPr id="189442" name="Picture 6" descr="C:\Documents and Settings\Николай\Мои документы\Мои рисунки\header_r111.jpg"/>
          <p:cNvPicPr>
            <a:picLocks noChangeAspect="1" noChangeArrowheads="1"/>
          </p:cNvPicPr>
          <p:nvPr/>
        </p:nvPicPr>
        <p:blipFill>
          <a:blip r:embed="rId2" cstate="print"/>
          <a:srcRect l="775"/>
          <a:stretch>
            <a:fillRect/>
          </a:stretch>
        </p:blipFill>
        <p:spPr bwMode="auto">
          <a:xfrm>
            <a:off x="0" y="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14313" y="1571625"/>
          <a:ext cx="8643997" cy="4929222"/>
        </p:xfrm>
        <a:graphic>
          <a:graphicData uri="http://schemas.openxmlformats.org/drawingml/2006/table">
            <a:tbl>
              <a:tblPr/>
              <a:tblGrid>
                <a:gridCol w="357190"/>
                <a:gridCol w="2428893"/>
                <a:gridCol w="1143008"/>
                <a:gridCol w="1030581"/>
                <a:gridCol w="991935"/>
                <a:gridCol w="885655"/>
                <a:gridCol w="735135"/>
                <a:gridCol w="1071600"/>
              </a:tblGrid>
              <a:tr h="12362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Хозяйство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Технология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Глубина обработки, см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Урожайность,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/га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Клейковина, %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Протеин, %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Запасы/Расход влаги, мм/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6973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ООО «Вирт»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Целинный район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no-till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28,0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14,1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256/9,5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9985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ФГУП ПЗ «Комсомольское»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Павловского района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мульчирующая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12,1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19,1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29,5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14,4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238/12,5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9985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ОАО «</a:t>
                      </a:r>
                      <a:r>
                        <a:rPr kumimoji="0" lang="ru-RU" sz="1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Кипринское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Шелаболихинского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района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минимальная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18,3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18,0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30,2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14,6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222/12,3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9985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СПК «Колос» Романовского района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интенсивная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21,4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21,8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29,7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14,5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266/12,2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9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5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6" descr="C:\Documents and Settings\Николай\Мои документы\Мои рисунки\header_r111.jpg"/>
          <p:cNvPicPr>
            <a:picLocks noChangeAspect="1" noChangeArrowheads="1"/>
          </p:cNvPicPr>
          <p:nvPr/>
        </p:nvPicPr>
        <p:blipFill>
          <a:blip r:embed="rId2" cstate="print"/>
          <a:srcRect l="775"/>
          <a:stretch>
            <a:fillRect/>
          </a:stretch>
        </p:blipFill>
        <p:spPr bwMode="auto">
          <a:xfrm>
            <a:off x="0" y="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4130" name="Picture 2" descr="C:\Users\4227~1\AppData\Local\Temp\Rar$DI00.976\Поездка экспертов Федерального министерства науки и образования Германии, участники посещают сохранившийся участок степи, Михайловский район, С.Полуямки, ООО Партнер, сентябрь 2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979712" y="1412776"/>
            <a:ext cx="5472608" cy="64633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Спасибо за внимание!</a:t>
            </a:r>
            <a:endParaRPr lang="ru-RU" sz="36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8" name="Picture 4" descr="сшитая карта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813" b="6580"/>
          <a:stretch>
            <a:fillRect/>
          </a:stretch>
        </p:blipFill>
        <p:spPr>
          <a:xfrm>
            <a:off x="0" y="1340768"/>
            <a:ext cx="9144000" cy="5517232"/>
          </a:xfrm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323528" y="692696"/>
            <a:ext cx="8496944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Базовые хозяйства проекта «Кулунда» в Алтайском крае</a:t>
            </a:r>
            <a:endParaRPr lang="ru-RU" sz="2400" b="1" dirty="0"/>
          </a:p>
        </p:txBody>
      </p:sp>
      <p:pic>
        <p:nvPicPr>
          <p:cNvPr id="14340" name="Picture 6" descr="C:\Documents and Settings\Николай\Мои документы\Мои рисунки\header_r111.jpg"/>
          <p:cNvPicPr>
            <a:picLocks noChangeAspect="1" noChangeArrowheads="1"/>
          </p:cNvPicPr>
          <p:nvPr/>
        </p:nvPicPr>
        <p:blipFill>
          <a:blip r:embed="rId3" cstate="print"/>
          <a:srcRect l="775"/>
          <a:stretch>
            <a:fillRect/>
          </a:stretch>
        </p:blipFill>
        <p:spPr bwMode="auto">
          <a:xfrm>
            <a:off x="0" y="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67544" y="1772816"/>
            <a:ext cx="784887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 algn="ctr">
              <a:defRPr/>
            </a:pPr>
            <a:endParaRPr lang="ru-RU" sz="2000" b="1" dirty="0" smtClean="0">
              <a:solidFill>
                <a:srgbClr val="1F0272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9388" indent="-179388" algn="ctr">
              <a:defRPr/>
            </a:pPr>
            <a:endParaRPr lang="ru-RU" sz="2000" b="1" dirty="0" smtClean="0">
              <a:solidFill>
                <a:srgbClr val="1F0272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9388" indent="-179388" algn="ctr">
              <a:defRPr/>
            </a:pPr>
            <a:r>
              <a:rPr lang="ru-RU" sz="3200" b="1" dirty="0" smtClean="0">
                <a:solidFill>
                  <a:srgbClr val="1F0272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</a:p>
          <a:p>
            <a:pPr marL="179388" indent="-179388" algn="ctr">
              <a:defRPr/>
            </a:pPr>
            <a:r>
              <a:rPr lang="ru-RU" sz="3200" b="1" dirty="0" smtClean="0">
                <a:solidFill>
                  <a:srgbClr val="1F0272"/>
                </a:solidFill>
                <a:latin typeface="Times New Roman" pitchFamily="18" charset="0"/>
                <a:cs typeface="Times New Roman" pitchFamily="18" charset="0"/>
              </a:rPr>
              <a:t>                         * </a:t>
            </a:r>
            <a:r>
              <a:rPr lang="ru-RU" sz="2000" b="1" dirty="0" smtClean="0">
                <a:solidFill>
                  <a:srgbClr val="1F0272"/>
                </a:solidFill>
                <a:latin typeface="Times New Roman" pitchFamily="18" charset="0"/>
                <a:cs typeface="Times New Roman" pitchFamily="18" charset="0"/>
              </a:rPr>
              <a:t>ФГУП ПЗ «Комсомольский»</a:t>
            </a:r>
          </a:p>
          <a:p>
            <a:pPr marL="179388" indent="-179388" algn="ctr">
              <a:defRPr/>
            </a:pPr>
            <a:r>
              <a:rPr lang="ru-RU" sz="2000" b="1" dirty="0" smtClean="0">
                <a:solidFill>
                  <a:srgbClr val="1F0272"/>
                </a:solidFill>
                <a:latin typeface="Times New Roman" pitchFamily="18" charset="0"/>
                <a:cs typeface="Times New Roman" pitchFamily="18" charset="0"/>
              </a:rPr>
              <a:t>                    Павловского р-на</a:t>
            </a:r>
            <a:endParaRPr lang="ru-RU" b="1" dirty="0" smtClean="0">
              <a:solidFill>
                <a:srgbClr val="1F0272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defRPr/>
            </a:pPr>
            <a:endParaRPr lang="ru-RU" dirty="0" smtClean="0">
              <a:solidFill>
                <a:srgbClr val="1F0272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ctr">
              <a:defRPr/>
            </a:pPr>
            <a:r>
              <a:rPr lang="ru-RU" sz="3200" b="1" dirty="0" smtClean="0">
                <a:solidFill>
                  <a:srgbClr val="1F0272"/>
                </a:solidFill>
                <a:latin typeface="Times New Roman" pitchFamily="18" charset="0"/>
                <a:cs typeface="Times New Roman" pitchFamily="18" charset="0"/>
              </a:rPr>
              <a:t>                  *</a:t>
            </a:r>
            <a:r>
              <a:rPr lang="ru-RU" b="1" dirty="0" smtClean="0">
                <a:solidFill>
                  <a:srgbClr val="1F0272"/>
                </a:solidFill>
                <a:latin typeface="Times New Roman" pitchFamily="18" charset="0"/>
                <a:cs typeface="Times New Roman" pitchFamily="18" charset="0"/>
              </a:rPr>
              <a:t> ЗАО ПЗ «Тимирязевский» Мамонтовского р-на</a:t>
            </a:r>
          </a:p>
          <a:p>
            <a:pPr marL="457200" indent="-457200" algn="ctr">
              <a:defRPr/>
            </a:pPr>
            <a:endParaRPr lang="ru-RU" b="1" dirty="0" smtClean="0">
              <a:solidFill>
                <a:srgbClr val="1F0272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ctr">
              <a:defRPr/>
            </a:pPr>
            <a:endParaRPr lang="ru-RU" b="1" dirty="0" smtClean="0">
              <a:solidFill>
                <a:srgbClr val="1F0272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ctr">
              <a:defRPr/>
            </a:pPr>
            <a:r>
              <a:rPr lang="ru-RU" sz="3200" b="1" dirty="0" smtClean="0">
                <a:solidFill>
                  <a:srgbClr val="1F0272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b="1" dirty="0" smtClean="0">
                <a:solidFill>
                  <a:srgbClr val="1F0272"/>
                </a:solidFill>
                <a:latin typeface="Times New Roman" pitchFamily="18" charset="0"/>
                <a:cs typeface="Times New Roman" pitchFamily="18" charset="0"/>
              </a:rPr>
              <a:t> ООО КХ «Партнер» Михайловского р-на                                    </a:t>
            </a:r>
            <a:endParaRPr lang="ru-RU" dirty="0" smtClean="0">
              <a:solidFill>
                <a:srgbClr val="1F0272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ctr">
              <a:defRPr/>
            </a:pPr>
            <a:endParaRPr lang="ru-RU" b="1" dirty="0">
              <a:solidFill>
                <a:srgbClr val="1F027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300"/>
                                        <p:tgtEl>
                                          <p:spTgt spid="262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6" descr="C:\Documents and Settings\Николай\Мои документы\Мои рисунки\header_r111.jpg"/>
          <p:cNvPicPr>
            <a:picLocks noChangeAspect="1" noChangeArrowheads="1"/>
          </p:cNvPicPr>
          <p:nvPr/>
        </p:nvPicPr>
        <p:blipFill>
          <a:blip r:embed="rId2" cstate="print"/>
          <a:srcRect l="775"/>
          <a:stretch>
            <a:fillRect/>
          </a:stretch>
        </p:blipFill>
        <p:spPr bwMode="auto">
          <a:xfrm>
            <a:off x="0" y="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86808" cy="4357718"/>
          </a:xfrm>
          <a:solidFill>
            <a:srgbClr val="92D050"/>
          </a:solidFill>
        </p:spPr>
        <p:txBody>
          <a:bodyPr/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На трех базовых площадках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ведутся комплексные наблюдения и отработка инновационных технологий возделывания культур в севооборотах (всего 148 вариантов комбинаций технологических факторов на 356 делянках, включая 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Strip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Till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» и 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Till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»), с использованием современного приборного оборудования мирового уровня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6" descr="C:\Documents and Settings\Николай\Мои документы\Мои рисунки\header_r111.jpg"/>
          <p:cNvPicPr>
            <a:picLocks noChangeAspect="1" noChangeArrowheads="1"/>
          </p:cNvPicPr>
          <p:nvPr/>
        </p:nvPicPr>
        <p:blipFill>
          <a:blip r:embed="rId2" cstate="print"/>
          <a:srcRect l="775"/>
          <a:stretch>
            <a:fillRect/>
          </a:stretch>
        </p:blipFill>
        <p:spPr bwMode="auto">
          <a:xfrm>
            <a:off x="0" y="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  <a:solidFill>
            <a:srgbClr val="FFC000"/>
          </a:solidFill>
        </p:spPr>
        <p:txBody>
          <a:bodyPr/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Техника, предоставленная компанией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AMAZONE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для полевых опытов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2082" name="Picture 2" descr="C:\Users\4227~1\AppData\Local\Temp\Rar$DI04.824\Монтаж лизиметрической станции  в с.Полуямки, Михайловского района, ООО КФХ Партнер, июль 2013(М.Бойтер-техник фирмы производителя лизиметра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149080"/>
            <a:ext cx="3775968" cy="2448272"/>
          </a:xfrm>
          <a:prstGeom prst="rect">
            <a:avLst/>
          </a:prstGeom>
          <a:noFill/>
        </p:spPr>
      </p:pic>
      <p:pic>
        <p:nvPicPr>
          <p:cNvPr id="302083" name="Picture 3" descr="C:\Users\4227~1\AppData\Local\Temp\Rar$DI13.441\Тестовая сеялка фирмы Амазоне, для проведения  исследований по системе No-Till, День поля, ООО Партнер, Михайлосвский ра-он, с.Полуямки август, 2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556792"/>
            <a:ext cx="3847976" cy="2376264"/>
          </a:xfrm>
          <a:prstGeom prst="rect">
            <a:avLst/>
          </a:prstGeom>
          <a:noFill/>
        </p:spPr>
      </p:pic>
      <p:pic>
        <p:nvPicPr>
          <p:cNvPr id="7" name="Picture 6" descr="F:\Фотографии\Фото Strip-till\Фото\IMG_22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484784"/>
            <a:ext cx="3888432" cy="2376264"/>
          </a:xfrm>
          <a:prstGeom prst="rect">
            <a:avLst/>
          </a:prstGeom>
          <a:noFill/>
        </p:spPr>
      </p:pic>
      <p:sp>
        <p:nvSpPr>
          <p:cNvPr id="70658" name="AutoShape 2" descr="data:image/jpeg;base64,/9j/4AAQSkZJRgABAQAAAQABAAD/4gJESUNDX1BST0ZJTEUAAQEAAAI0AAAAAAAAAABtbnRyUkdCIFhZWiAH3gAGAAQAEQArADhhY3NwAAAAAAAAAAAAAAAAAAAAAAAAAAEAAAAAAAAAAAAA9tYAAQAAAADTLQAAAAAAAAAAAAAAAAAAAAAAAAAAAAAAAAAAAAAAAAAAAAAAAAAAAAAAAAAAAAAAAAAAAApkZXNjAAAA/AAAAHlia3B0AAABeAAAABR3dHB0AAABjAAAABRjcHJ0AAABoAAAABVyWFlaAAABuAAAABRnWFlaAAABzAAAABRiWFlaAAAB4AAAABRyVFJDAAAB9AAAAEBnVFJDAAAB9AAAAEBiVFJDAAAB9AAAAEBkZXNjAAAAAAAAAB9zUkdCIElFQzYxOTY2LTItMSBibGFjayBzY2FsZWQAAAAAAAAAAAAAAAAAAAAAAAAAAAAAAAAAAAAAAAAAAAAAAAAAAAAAAAAAAAAAAAAAAAAAAAAAAAAAAAAAAAAAAAAAAAAAAAAAAAAAAAAAAAAAWFlaIAAAAAAAAAMWAAADMwAAAqRYWVogAAAAAAAA9tYAAQAAAADTLXRleHQAAAAARHJvcGJveCwgSW5jLgAAAFhZWiAAAAAAAABvogAAOPUAAAOQWFlaIAAAAAAAAGKZAAC3hQAAGNpYWVogAAAAAAAAJKAAAA+EAAC2z2N1cnYAAAAAAAAAGgAAAMUBzANiBZMIawv2EEAVURs0IfEpkDIYO5JGBVF2Xe1rcHoFibKafKxpv37Twek3////2wBDAAYEBQYFBAYGBQYHBwYIChAKCgkJChQODwwQFxQYGBcUFhYaHSUfGhsjHBYWICwgIyYnKSopGR8tMC0oMCUoKSj/2wBDAQcHBwoIChMKChMoGhYaKCgoKCgoKCgoKCgoKCgoKCgoKCgoKCgoKCgoKCgoKCgoKCgoKCgoKCgoKCgoKCgoKCj/wAARCAEAAQ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+upSSmYGNkCk7WPRh/eHsa5vUdTcyMgfAPU1Rl8X2iKVhjZ+cFmcLx9KwL3XrN5GdQ24noJARivmlg5yd1GyPp6eaUIRs5uT9C3rV3Jc6fNEf9YrA5PYA5z/MVoWerXLtHI77JUGBt6j1FYEeraZtn82WWNZIWXIG457dAeOtZun3cQuI4bDVEIMioBNEVTbjk9SQBj+XSupYZzjy21RxwzKnCs5q/K0uh7HoPi67tgNknQ5aM9DXW6Z46S5uoorm3REkYJuRzwScdDXhDeI4Z71LXR444oixjF1KNzOR3OThQeTj6UxL7U7WUmSU3ar1XaI5Ex34PPX+VOl7fDNJT07G1X6pjU5cnzPq/HP+HSjFZ3hDWLbxJ4dtNTtHDJMvzY/hccMD+NbUSqDkkH2r6SNROKZ8jKk4yaehWxQB1q5JcqyYUIU/2OlVTgnONopxdyZRt1Hxwb8kzW6LjjMnOe/FP+zRDre2w/En+QrP14LZCCYxsysCpCDJGMdvxrGi17TXcobtI3BwVlBQ5/Hiub2zu0b+xVrnU+TbfxX0X4ITR5VmMn7W5+kJ/wAa5nVrNtWsBFa3rwAureZAw+YDPGR/SslvDSlcPLM//bZj/Oj20+gKlDqjuc2CMS9zLtwMARhcfmaYbvSU+9PKfYug/rXhXxXju/DGl2dzpNj9qmnmMT+akkmxdpOQFPt3rmrXxbq97aon/CD3Ecmfna2tZiTx75GKanLqxqnHoj6amvdLgiMkqyrH03vMFH51UbxDoanAMTH/AK75/lWZo0X2rRdN/tW2Xzvs8TSxSL9yTYMg59Dmrx0/TmQh7S2I9kxk+uRzVRcpK9yWoroTtewXDBrdURcfdBJ/nThIO5wfesu0t2try4WNALMDMO5txB//AF5rRWzml+dDkYzhW5/KkpyWlwdOMuhKMHoQaUD0qJLV2JBcK2M4kGP1p8nm29neNIY08hGlPmZOAAT2q1W6Mn2PYZcXVnaRtJqF7b2kQ6vM4XPsM183/F7XYtW12dLWa3ltQQ8UkOSJU4Ack8dcrx6VzfinVv8AhKte1K/1q4kaKCQRQWyPtCrjO73+lUPDOiX2o22pTW5ZdIsgA885Plwgt8q5IOc/NwKmVS7si4UuVH018C7a4/4V/Y3ct9JcLKGVICgAhCuy4B6np3rv3ZVlxJ2PPFea/A26lXwHHbacVu44LmUGdyYl5IOADknr1IHsK72M3O7zZoVZO4jlJP5YGaLjaLbsXJEcICewqpIpLbQrA+lW4Z0aMmIZ55x2qK4u1ydo/A1Sb6Ckl1JDCVj3KQAe2KbDEwkAboasxzI8QYccdDVOWdlckvyO9JNg0iW4tWVsJjHX71UDyxwRgVNLdtMoTqfWp0iGwYZhVJ8u5Dip/CfOV98KbayR5PtolZfmw/QcdK4u6soLeZlRIxtODitb/hLdc1ZLpb+RzKHAWCGMdDxjA+YnOPY5rH1y603Trjy7q8eS4HW2gRXdT3DENgHOe9fNxoV3JqTufXQr4anDZX9CC5jWVGVBk4zj6Vy91A9rKoKmPflSVPbvWp/wkCrceTaaZD5j/KPtMzMwz3OAAKX+1dSF60Mel2rhWCFoA4U/8CU/5xXdh6Eqa1PHx9f29ROOyKttbYTFu6yJ/d6VNZajLZz7ZwSOm5jyPbNS3Ot20d49vqGmjzQ2POtX3qfoTgn86JVtL0MLYyPjqo+8v1jbBI+hP41UqcuquiY14J88I8r8j1L4H+KFsPEzaaLgR2Op53QvgGK5HQjnowyD26V3+savd+LNauNJ8NXFo1lZgreTyEujSk/cCqQZMDnGQpPrjFfM0Wm6rd28p06xnu/sqeZcPHH5mxM8NxyR15xxV2w1a/07QfsUcnk2FxMbhJE/dkyAFMiQYJwMjbk9uK6qcnCFlqcdZuU3N9T6W8DaZrGl306yX+nXlncv5twiWxt/LYAANFsJQg4GfUjPOc13kbxxoWmOFyPmIyfyHTvXi3wt8ZaLpvhi+uNTmkt5rVUQq1486uh4AjUk7RnORz1PNdZ4I8SS+L9Pl1o3q2tkPtFubIISNyjhy3c9OwxW0qlo6bmCj72x1HizUC1rBHp9nPfMrlvk2xheOnzEA155qlxci6dZdKSGRgGKT3kQIB9dpNa1xrs9rKdl1BNEfuiSPk/iOc1Xv/F+m2EP2rW7ZLdGIj88nGTzxyAfWuVu73Onpaxi2wnab91DY23+1FeOW/8AHEH863rM62J44ItTiWVwSiXCO4YDryVz3HesTxPJ4S8beGZ4m1aW0tIJY5ZLiNMlCM4BJBXnPf0qDwZ4G8N+FvENrdWerapdXqqwhhmUhWDDGQAoyMZPB7U7Lqxc1js4LzxXGWEui28+Okkc5jDD6HNLp2q6vqUHm2sOm7c45nd+hIPQeoNSxa8tmbqWF9V1EQsQ9vEizFCOdoQENx6ZNcdZ/ELwdeQ32kx3t3pE7q0LfaYWieMtnkZJwcseOKuy6Nk3fY1/F1/410zTJbvSLXSb5ovmeCNH8zb3IBbDVgfDj4h3Pie6Nhqd9bWF63+o22/yzf7PJ4b2/Kr3hfT9UgijfSvG8WpWke3aJdkysMjhgQSPwbPSsv4vfDwagt1rnhNXgv8AIaa2jXic5++p/hfpk9CacXbcT1PR7q31mxQytPazxD1+U4+hHFVdP8VQGQpJJFDIvUiZQP1r5zs/H2ry3Eem+KLvUWjiPlybMeeMdFO7g9uTXfeHNe8LWNwkr+GzMgOfPu7lZpB74I2dfSrcb7CV0eyPrqmPc07bWBGQuRzweV9qyNU15WhktLe7ljuLhPKXbEzFxjGOnPHB+tc9qfxk8PWFuvlRvLLtwEDAKD6ZBri7z4seKdfkaDwjodyS/wAoe3tyxHvuIxQ4LuO77HNeIfhfqlneS32oJcW+mbiTNFEXcL1wFzz6Dp2FdX4x8ZaDeeC7Lwz4YjddMsIRGpdNrvIByWU8gkk9epzzW5ptprPg7w3qniHxpdifXriBo7e1MnmLbIwGWPP3jyMdvxrznxD8MddQWWqiWNo7m2NzI7cfZyAWEZJOW+XHOAMnA6VNncq9tD0L9nbW2j0+90pbO6lVrjzWuI1zHCpjA+Y9skAD6mvapHcjAxXxd4Q8Yav4ZnuBa6jPaRSxkME+6zgfKzA/l+NfVln4u0ie2snfVbTfcIm0b8jcVBIzjrnNbp33MpKxrzNJAxlQ4U8Sgd19fwq0BGIg3mhsjP1qjBqlhcTtBDeW0s4XcY1lUtt9cZzioIrgWF1HZyY8qUkQE+uMmP8ALp+NUiS+85xgE4+lRBix71N5wxwo5FMV8Zq0QxYAwkOB0HerO9l5Yiq3mYpplPY1NmxppHxn4m1yLTpriw0JlW5lJW8vE4LHnMcfoo6H1OewFVPDnh0XksLtdiKAje7beQ3pnv0FZnhyxS+vPLeN3Zvu4JGD1z0rr9e1FLS1it7MxxsiCPag/Ek1wxioqx6FSbm3N7snXULTSp5nVIppnJAklUFwATgisyPW0tw6W7tGjJsbbkbhgjn8DWbFatPia9Zzv5CZGW9ye1XUsQV+WzhUf7XJP1NVdIzsx1rdwDzHiWLeVABkG7BHQjPfpVZ7BLjUVvbm+MReQZYAtI2OAQO54/CrDaXCQd0bQH+/GSyj6g9qZJbS58pzjavBU8EHuOKpNBsdF4PuJ3ze6BqDtrNjvM0IQB3izguq5PmoVxuXG4ehGDTbS/Nh4Im0+J7e4tb5TFdRz8S2z795aBv4onAGfRgQe2eOF4NPZrizSSO8TBhnWQho3B++v5Y+hrc1PUE1LTLHUYHaLzN63cAAKJc8/Mi54VgVP1zQ/dWhDTbOv8PfDXXta+065pNpZ6DYXL7rWKV5CvlYOdykFtrcHnr6V7TrU6Wm22t4IoFVizSWaiNclRzhcelZF746isPDNo+rCK1laBH+TM26MqFzx0yfc1zuleP/AAsZUEGoai8rHmKK1lO/2GAMfrWLaexS0OkXxAYrk2SeIbN9SZR5dndkK7Nj5QQTnBIxVWN28R2ktr4l03w3dqjB4IYbt5N0gJ4bC8Y57N34pl14+8KJC12NVjY5Kb44t0qkA9Rt3Bh05NZMfje31O5gbSLu5mdc7Ymka3XOcAOBuyOeuOMimmkLyNHw5caU0V9Y6ZaeD1tZVLyQWkrS73H3N4ZQMAgdaWG48bxWdu9lpfh2OYOwFosLBQoHBEu7C5zgcEda4Sf4nX0N/K9ppNpp06SCGUyxKZM9xuGPzPrXOLrtxNrdzbzyyxANgCBz5YULywwc8sd2fTFCkTc62fxb4WuZLq08VeH9R0bVZZg8otpmwZRxvV8/KR69K0Pir4i8NeINIiku9KnneAgi5ihQsygEbfM3Z7ZOa8+sdQltNH1+2vozfxXEMEyfaT5nlkjJIzk57Z9zWTeadpsurNBBFFDEZbchN7YaNl+bHPc7T+NU2LmsyTw3aaTd6ra+a+oW9rLOguTFMo8iN32j5iCWxkc8172fgv4eDhjearK69prksOD0woWvnTwlawDxTYWt7vNnOW85RngAHnjng4P4V9Lp4wvbLTbfzLWK8uI40iZYZSzucYL7ccZ6+vPNUpRStMUrvY4zxD4R0ODWovDVvpdhcXs0YdGVvLKs24rlj83O09z+HWuJ1bwjpeh3sGn6xYahHqMiqywxXYdZAcqNpHPJB4ruGlk1mLxRrjskF19ujmsisbuytbDCjIGAv3gfqaoa7qq+IrHxV4gtoN0pltBZfPholt8SHjrjcxzWPJHWzJSkcvazaRpU0iW/hq0Zx8rG+JkdT6c9D0rp7f4lalEgj+yxxwDrHbzyRL6dif6VSl1qym+N2l6wbLFlrNuqzxyorK5ZCC2MHPIX8q7G+svC+p37xppVvbRBQrSQuY5EOeSAMrxjpxn1FHsrK9wtI8+8T+Ip9fjgilnvIkjIH7yXztoz2OAeM8Zz9a6fxF4ti8VaHHpj3L5jZHGYNrMFXBydx6nntWfqOjxWE1k1jp8V9bXDMGaRSjxlRk5IYj8O9U5LNbTVY7ibT5rRLn91CgHyxuAMg8dxux9DUwrSbsCu9zzayVG1mKGdVaN2kjZW6fdJH6gVZDT6I9nc2c7S2MhG4ltqLKRyMc/d9arahbyf23OkNqbpo7gyGHYW3gNkqQOSK7g21teeEf8AiZqLa1jeWWOGOPaTIw+QBegUknOfQVvUmo2uaJ2Mnwlrz6Z8RNMurszMRdopkwQjRlsFgOp3Aj8DXqfxA+J8dpcS6ZFZZeMq4fBdwQcqwwQByOh7V4ppunwP4cTU57pPPgkWNIDu3SBSCT7AY/HNe22s1taeX5djZhpuciAAn6kf1rOriXRWhM7XuyPwf8WdR8ReIobGSxtbC1YF3mnV2Jx2VV9f6GvYEmSRcqTg8jPXFeY3dxbX9t5V1ZkRMckQTvCT+KkE/Ssy18NeF7e6842WpB85+a+lYfkGFRTzBdUZSSex7FvHTNAcc4Ncdaa3pkECxRymKNOAHz/M5P5msa/+Iej2txdw/bQGtn8tnKNjdjOP16962WPiyeVHhXg22eCy+3iFkhKlWn2ghj3HP4Vmyhb3WQqj92Pm2+oHNdMtvdac17pUBlk06xbaCNoDsQDuI65P9BXPacp/tgiRNnmKwA9+v9KItNXR3PzNG1TeXmPOOBU0qxRRebeTCKM8csABUunR7omQ9R1ql4nsJpltbiGETrASzxAYJGK0USL9C9aLHJEsttKsqMM8HNWXs1likVVywUyIV68Alh+Iz+IFZHguwuoJbuSaGSCGRgVibgg4PJH4iu90Kw83W9Ohk+6SWfPZArFj+QNVyqxPNY8r1yFIZh5cY2MOWYdc1a8KQ3WtXuo6XZmKCO5g3+SyZDlMYweqnryPp3pfEwcWFn0GYwc9+grQ+E8pPjK2ZEVRFDKWbGc5AAz+dYylaBokdFe+KYL74fTWt9Dd2tzLaiOKRo8xXDIQMBhwDx0NcRo8j3EL6eRsAcSrKWACZIXPoD0Gele2X+n282k3enRRRJbzgs0a4UMSfm+hJ79q5eXwtp1jo2o/ZrO4MkkTHdMwBUhTj3x398D0rijXihum76HBaYYofEcmnRwhYJ+BBI3BcNn73UHAxnr0zW3p91HbKkoCKltK0zyFtpaNx07nA2k59z61P/wjNxazf2peok4Np5jyg7Vi2jJ4HXgdOOc0zSUsJtKu3+0XUryIhkX92RtTJyA2CfvEYwfrW3NzbMzcHexDcwt4iupXlKDUS0EkkjYA+dvLZuAOOU+mPerNrBZSC2u5jcRR2kzLP5ShpWRlUoADwSCpGW4qOGOVL6bUWW7S1uIHWWZ4ym0NkK/AxwyqeOenrUralK9xcJPYSsXRpp1IEbtsyWYc/KdxLZb1b1FLlbvYVnd3JdVe1hvXNvcw3ljd6fbeVIUZdyhgPmTJKuNrAjPBrBS/jsb6ykKGeKLy4AyfuirIwwehJA3d+taEGhW8uoaIFeSCxkSW4jG07tqkkjnnHUj2zWLKY5xewRR5NvJ5+4dwGxn6YKgfQ027NNMU3rc1vhtcL/wntjmIBIluIwwHUlTXqS6m2jXPiBZXIRYvt9v24IKsv/fY/wDHq81+GQP/AAlM6LblpYbgyCUNgqMMrDHcEEflXo3iuM3c2lQshLTXG1wE+ZoVO9+eu0benf8ACs8TK0rFR95XLunpPovhFI5GcLBaM8vzY+cgs2fqSfzpPDd1bXOnNaP5enRSxCba0W2PLqC4DDjIJIqfX717e1tIZIoZnv5lto4pMsHBPLYHVRx14PTpmpr2zto9GnM8snlKkhkcDJbcCST/AMDx9MnHFcvNqauNtTzaKCVPE3ga2vIys9lK8YDADdEGYqeOvFenxWUcM8txACBIckHt1PFeaJqdtdfEc30/mPYaeiWcbqhcebJlRkjpwG/Sux8YXjQaO8Fmwa+u2Ftb4OcM3G7PsNxroqzashLaw7w1d3OrDUr6WSQae8/lWXThUyDJ17nNct4vupD4qsLKZpGS0CuTjC+Y7Y456bR+prtbS3ttK0+K0tptsFrFt3NnGB/k1xMrjUPDy6neW21rm5M8MyfeVd3yBx3XANZ0pWqXM5xcdTntAIt/irApwPMnKknkHchH1/XtWjqk114nvtSv0ZRpGmnyYcKR5rZxu+uBnJPTFZWolbT4j2sjfKvnxMT9eK63wtZSJ4S1DT0GHNxLGysM5YEEfptrsryUZJlw2ucS1jbt4Bsp7eBVm/0mOR15LMrHBPbpxkelevadp80+lWU0EsbRy28cg3nJ5UegFefR6Re2vhFrO7hkVUvZmQEj5lfq3Hbg/lXW+D75v+EZ0oN5m4WqZyeM4/lWNdqUb3Cye6NCS11CM4Fss23nET8n8DxWV/wkemvcfZ55Jre4zs8maNgwb9f51pG8ujkuqFOeAeSPrWL4r02DU7FpdoW7iXcGJ+Zl7jPr6H61xwUW7Gfs4mhNJAy4WVQ4P3XIBrmdJgT+3fEcLqrRu0L4I4OU/wDrVveFr6TWNHEd+6TywSeU/nIH4AAU4PsetXjoEMN1NLZCNFnGHC9yuegpzh7O5lOnyq9zkfiVY3mjSWtxEytHcMI7ho3wGYfc3Y5xgniuGvYZI7svJIomRsqR0B64+ldnqU6XdptkkXBIUiQkqw7ED+vauN/s66GoTW0qBpADKuxcg5PHufrXbh52XK+h2SXY2bB/OHnwjLDmWMfz+lbdq0Ew+Y7fqK5OzumtNQdJibeWBiu5G5GDj8a63TtRhaETXVnYXaA7QzF4iT77SR+ldsaqRi4XLkYt4QCPnJ4Cjv7eufpzW3fwv4e0a4kvj5euarCYbeA/ftbVuJJ3HVNy/KoPqaqWniT7EZbvSI9J06Y/IJUTzniAHBTfwp98V5z4j8UtPLc+VM9xcTHdNczOWeRvdj1pe1ctECppasyvF11HPe+XC4KRjbgdsd/0Fdd8JdPnlS8vxAQnECsEzvI+Zv8A2WvOXSVUS4cL5bN95uQfwr2zwv8AE/RdD8MwafZWTSC3QZVQN0hzlmI9Scmuev8AByxNFZs3miZOHWYHkAbMd6iuLZmR1dbgpJlTxjI9Kzrj4v6VdSsBZ3CoynarAHcx6MPTH61r6V480RbZ7a+jnt2kxh2AZecde45yMV5zoyT2NEo/zHOeKJvs/hbUo4FlKxW5ADDIGCByfXrXO6W5/sqy027sYpGRA8KyICJMjduXngnJHHOM139n4l0We9vbS8SG504Zt3KoCjFumQT7H8qbrF14ZvRBY2cdokYBSN1Ub4iB8vOemK0pvlVgcVa6kcDMi29pKou7m3jZMiGR2kiJBzhRnAPB696rvBcWwik1CKb7NMiB3t8EsjP0GT14GK0dEuT9uuLa/RSrhhIrxK3Poc9/f3rfgeKy07FlLbvbhPmhmVTtHIJ6e46c/Wtoza6kRV92c7Hew3XiCVrSNbW3R3WOOSQ5hQjb5eTlugOc9/bFZ99p1z4f1B7RbYNJLG0abyrKIySTkrwWIHHpjpXqw0/wn4ksPKmjSwf7R58n2d/LMnGGGccgjrnnp0rnLjwQqahex6VrS2ekQKUtrK3+aWdgmRknqdxAz3HA5q/bRlpIbpJo5LSryDRvEMN4sryxGXMtuoOVDoVOOxODwTXWaRr0cetRXXiidIEs7aVEwCTcsXCkKcFdzAKMnABYntiuauLHU7TRIdYkaAReXvkt1lw0I4BXa+c5J/hIJ5qTxprp8RX+nC+0hNJt4oRHY2CyeV5Sk7iwYrhwzZIJOc9auUadXf0I5OU6mPVDrHiO1uWAMVpvZiuTEkmNkcat3ABfGeTknvkmqeJYo9YsvOLDTsFblsnDI42kEdiMj6V5bFDLcabeIZnht5JQRJKhWJGx13Lkc44Na32Sa60iG3igFx9miCvOuHGeMDJOQRk4IHf8pWHine4nd6HofhnS4/CdjPZRszyxzvK8h/jwflJP0Apnmrf+KmuY0xaabHsQEcee4BYZ77U/nXMzeJNQWaKSBvtFssvkea4yfkT7vAA9OSM49etVPCfjMC1u9NksFlJYzvMZsEyFjk9D7AAVhLD1G20Rr0Or8V3zTaZHpqcTahKLcMeoTOXb/vkVp6okN3odxYwKYgISkR/ulR8p/MCuV8NarouseImkvJLlWt7VlSPAGw7/AJmD9yeBnHQGulttR8OxTnzL+2jn3eSIJZc4Ytx2Ht+JNZOjUjZJFpOx5143Bh17TrhhtYwxu4PGCDkirN141ttN8aX7wQXUhaMoqLKAHmJH3gM5Xr2zzUnxXh8u6sZE2lSrruzxke9cbH9s8PalBqkKwXLPANyDO4eYDgkdQfcd/rXpuKlFSkKKV7S2PY7fxHDc2Qmkia2mdflhmU793044+oqrda1eyx40i1RnUD5pwFXHt+FcXPr93YaVZw3lji9kcyNGVwH5/ixyR0wM+lbvh+8kmvIrfVtOiVQPKMlsHbyeD98kEHHAODxiuF4aa9634npVHhaKtT99/kdc+pQLApO3JUE4PA9eamgurW4uUiCp5rsML1yMgf1qvbaNpF3G9nDqNrIIxudonySPrniua1vxBp+it5ehxNPOz+Wb1kLiP1x6kCuf2cr2PPkne+h1Xi+40Xwtrd7Jp4jzPs2WkHOZACOB2HI/WuJ8Tav4knMBtE+ys6l2ihPmSIP9r0HNXIYIbDTxO7SXviTURutlUb5MH7uQfujv+Nael+GNU0SCe+1iUNcXm0FEYsExk4z6/TirenvPWxnUUpXZmx+G0l02GCWVW/chQAW+UgAcfiM1STw1eDUba5hmiUQrtlXn5h7n17/jXYPBNk74isinaoBOT7daGXyBMzrKjDqHJII9MZ6daz9pNanRyPqcvqHhqC7v1kEJB2hwUK7c55z+FYGo+FdSj0y8itt0m1w8Sq2c+uPfk16D5MRuSfJZi56qGw3vgVoQWYkmO6JF2DB+fn6gDpTjWmupPK3seT6f4Y1AtGZbeSMoquctk5HXPp1NRXngTUlWB7dYpHES/NGflLAn1/D869RNrbw3TtBFIDjJ+dhmrr2c0ttC6xEAnJBB+U/lVfWJ3bQKDZ5tP4PuLnT2RfLhk3bwsmMklQCQB05BrNT4e6rbzERbWG0oyscdRzXraWN1PF+6kUg8crnJ/CnLbSxELeJJtHdVJGPT8qhYiqrh7N9UeQWngjVDdW4u7QRwjKs4YAHGcDNdBZ+HLhoYorm3bbH91ndSQoPyj+Vd5IXjby57dhzgZXgD3496I7R1+YsuCBhWyh/Imidecg5DirHw0Lc3LEZaYhn9M7s4547npUcWg6nLIs0lt5Upf5mRwNwxjp+Vd7JEY8KPMZj1HVT+Pp/9amWm9XMToYpFyQhDAke4Pf8A+tUe1kHL5HNW/h+4Wfz71fLJQgcg5BAJPHPWs3V/DUxS4vrO4Mk4Yl4ghUEeqj8P5V2csU0kxDmJs8gMCD0NTwW86wqrpggBs549uvFCqTTK5fI8ysmtxEtpKTBIpCgkHOelbcE4mmZTMsLIu0YY7uf4hVvxF4Ya+EklrbxpcudwAlB3fX0rnrG7FjcS2mt2TYTIDKPnVhwOf7tdKbmvdIas9iW7mlgnktb0i5R0+ZXIIf3APof51Ne2ya3pb2aS+TgBRJIAdpXnAGM1clUtZRTXaE2nmfJKoDZBHRgeh981Fc+HbmyRZ7QxywFRJ5TELNt77QeGH49M1Kbsk1qPll0NGTwppMsFsiK1o8ahnmtG8lnbpuYAY7f5zXH22k3dxruoQRwq5sR5YlKNbs45Ayy9/qD07d+o0jVJntEKebd2sR33DKn7yIjsR1I/p0rqLOCTULQz2c/n25/jQjhvQ9/wPNJValNty1TGk38J5NbxeJLeyePVoWttPjQrHLPD5ixA8DJUE8ccmk0lYTDLcWmlxPLKPKb7JdebyBkcNkrkkds8dq9dMCuk1kx3q6gGNkDAjnqD1H/1q5nRfh+tnpmoWurXEUplffCEj2so5+YDs2c+3AxXRTxd03IOR30PL9L+ztqlwy389vNIBEUjTy2Llh95j0HTJ9Ksazpl5d3kmpWSTSsJkVBAN4wo5YNxjBHTHQ139l8PRDIGsZrhirZJvYkkjJ/2lIHtXFa1JNFqP2m80+fSiJDEZ7PEUcjgkklW75yeCK6YV4zfuk8jR0XiXW1uNJto9Tt4UmjChV2ZCDJyWwSpZuv0rltP1q9Q3FqiWcT3ksUMVxNGAkcYZgFHbZnB6U/UtSa1trSSW+u5FXLxrJaYbDdxlsH1zz1rQ0jUY9as9yW0NxdRMP8ARpVj3sueTGwxnjIIx3q27qxDR0t5or28am+unmv4GCsyKCJcE5YEtkfQAdK5SG8nj1eWyTW2sLO2UmSXGJHB5wq55Jzjniuw8LWuga3qd9Fresy6NdQSFYrRpCqunHzEk5JJ7AjGPersvgfwRBrAup/E0uo3GM/ZNOh8ySQ55JbLEcd6mVVQVmUqbtoc94dtrvxu82j+HLpdMgh5kDqWeT1klcEf4V0etQwxaRZ+DPDskVxFav5t9qUy/IJScnHfHoo5qfV59bjtDp3hTwu+l6K5/fFZljuJh6s3J/TvVSy8JaW1kFn03xDHPt3OYrknafwOP0FcjfM9wbjT0TOk8JafYaRFcySpbXFyWxLczuS8gI7cHA9AK0de1AXmnBRHCqEq6sku7t0x26iuG1G3t9LiIi8Wajp27gJe2iSjjnBOM1N4ZstSvL2K5n8QaXqGlMrgvFCUk3YxwMe1ROk7N3JVX3bHq8NrDAzyHy8uOiRjAz3pP7Phy8iMFyBkiME5/HpVqGSJ/us4BPdSP51KgUgYlAH0rI9Ige3VrZ4n3svUMe3vVJNLjXDmeVuMjHy5x6HrWrgDI3k/pQSNwBmQZ7dD/OgCmIyHU7gEA6EnB+tOityr4LjYeQCM4P0q0rRSSGNJkZ15IHJA/Ol3Rl3XzgzKcHkcGkCK2x49wBDH1II/So5YA7KWkKgclQgA+pIGa0jFuj+Z+fWk8njPmnj0FIZnvZRPgSKpQfMAcnn1Oc0fZ1t1zEsaKc/8sxgn16VoeWxT5WBNCQHOQQD64pAUbeDbES8iDPUjgAfhTPsYJDF0z2IUnI/nWgIs5wSB0xtoWEDjL/lQBlT6TZzuk0qgPG2c8n/P40jaTbGdHRLcKOGUxA5FbAgO04LD36YpixAElXH1ABz+NFgKSWp8uVEaML/AqpwPTIHauI1nwJJqVrObidJbkDfGFt1Qs390YbGP8K9HEXU8jjrUVxbStHm2aIS44aUZX+dVFuLuhNReh4Xp7ah4UupLUReUzryjgbSp9snFdHoN5c3SMZJmgsUbJVImlWM9Soxgr06Egc8d67DWPCT6yWkvGtFnK7TLFE+4j/vquVv/AAzrnhxGu9Pvi0cY25iXDbc9x0/PNdSnGa8zHlcXoXLzQNF1rBttWt4bpl+YxgRl88gMo7HrXKrbXvhnUJHgvWS4JG2NMSJcLnHBzj8DQ14+p3ETXF2FvWOxi6hY9v4e+e1ba2NkzfZbzULdBwWaSNnTJ45O4gN700nDfVC0l5Gn4Y8SQ3OpyQaytjZzAbfnRlJ9sn613arGVTYUIIBUf/X6V5ddeD5Lm4kfSbu3lQKDtZvvZ9H27c0zw9qknh3U3guftDJjDQytjYfVcZU/lUSpxlrApSa0kel3VmksTL5m5yejNkflXM+MvAll4n0sQ3Mgju4gfJuQDlCfYdRW7o2s2Wr7hZyN5yH5opQEce+K1ViIzgvzzn1rFN03dGmkkc9N4U0mfTrWyvLKynht9oijlhDAEDHHPHTpWDrnwt8P3qtNp8A065xlPKY7M+pXnjPbrjOK9CSMcjfyKb5JHTrT55Xu2HLG1rHzp4h+Dmu2k019ZXFrepH8xii3LI3HO1WHP061zfgVzoviO5mmgnj8iIxn5CpRiRw/93oetfTviO5Sx0i5nkadIwNpkgTcyZ/ix19OnNfNvj21Sz1Jj9n8x2GXMjOVkP8AfAJwQeOeldVKbqXjNnNVionU+KvHEaWzwaVq2LhSpxExJPP3QVBPHP1JFT6N40sXiLarpFwEA/10jsxf6KST/wDXNeRNNMcKCI0P8KAL/IVu6faXps4HS3uQTwJBEzA+lbRo04Rszm5Ez1e9j8Ca5b+fe2dmJXIUK6+VMx7DghqoWHgrwnBOzWl3qVo3/PP7RgA+nT+defHTdQl1uFtP069nZGVlWOF2bg9eld/cwyBjHcI8bjjY67Tz1GK5K7dOyiyKkZRWh7V5hJIG0np/hSgnBGeR69c1w7X2puAqSAFxu2g54HT8eaiF3qIlLvI7M2A2Gyd3I+hrnuej7TyPQVRlHOPWgIw+bb+NcMuqX8RLmWZyOx4UH+VLNr+ptaNmOVmU4OOGI9j0pj9ppsduB1+VfwpFhUNv8pD9a4az1G9kdB5roCCeZvmX3Pr9KuXuo31qoaOaaYehI2vx2Jxj86Vw9p5HYBCSQVHI9KaLePaR5KbTz0rjYNZvnEczFkbABU/LjnoG6H8DVtPE13GuLiBVdsMu3kYzSuHtDphbRsNvkx8cjipVi2qeCB06muZj1vWLn5Y9PikXJKtHKDzzzUmo6rrSWyvDaruLKFCqWJ9c0XRXPpc3wjRqcdD/ALRNKY2bn5h7bjXJpea2sjTHfGpPIEYOfbHao5r3xCbYzGHy1UksxGCc+w/DnilcXtPI692CsOcE8U8DH8IGK8/n1zXA/wBnktmX+E4AJBz1yPWp/t2rorbpplbAHzsADjPc0rh7R9jti+9cYbnjFCsCpA4xx3riINYlZSJXcSqv3Ym3knOOn602LVdd+URQ3R8xeHk2HtgDB/E9aLjUvI7G9soL1FguUkKg5GHZcn8KzW8LaMzHfZqzdSGdufrzXJ3viPXLW8EDnLhsKc4JGAc5HHbHWtHTdav7x2MyyRsh+UlMBT/d+lNSfQXOnuiv4o8DI6ibRIljccmDJIb6E9O9cz4d1p9CupbW/s1lsmO2aF0DMpHHGev0ru7i/wBWkV1ilJZm4PlfLj8+a5TWbOeYMt+pMkp4lUbWGewGfato1tOWWxE48usUdYjW1pbpd6RJb3OnydLUn5gT/wA8ieQf9k/hVTULbS9fAVkNuIMjagzcbvcH7q89+M+leS6gur6LPLJb3MqwkYDISCPY0+38aXm+EXiGTapUuMfMPTjmtFC/vRdzP23SSOlvtOv9AuVLkqF/eR3EP3kGcZOBnHqOh5wTzXbeHvFwaNIdZdMk7UvEH7qU+h9DXmLeP7yJJItNMiNLhHS4VWAHQe4HJ796pf2xNNIWj8m1fpIgYESjODgH72fStJLmXvIn2nLsfRBLYVomyDz8pGB+dSA8gZwfp196+fk8V+I9Bt/9GnZbNs5AUMEye4P3a3fDnxHvbmWO2v5D5jqVSRAoTnv9axdJ7o1Ve+lj2N9rBhnKkYIxwfY+1cZqfw48PajdJLNHcoq5HlRzEIR7ZGR9BSrqWqreRxs05ITLZTAY49+KF16/hmKtCk2HJJPUdeOOKyjJpluSe6NTSPB3h7SADp+kWqMOkjR+Y/8A302a34sKgAyMcdCK5Q69fKokSzcr6sAB+lXINYv5N3+h44ztYEk56EYpuTe7EmuiOgJU85Jx2yahuI7e5QpcRxTJ6OgP9Kwb7UNQWTBhjjU8MxJ2gfTHWqsGqXcZL3MTNGvHyq3P5ClfuO6fQgstluxuTfIEZirF1A/WmX1/bW8zTQQpNIP+WkceU9jn86xRJiXzIBI8Kt5YbYdisM8E4I/EA9KTUL2ddhZ12ZIYDgjr2Hbv+HvSSsS7pFmHXfMeRV3wKoLKzRsxbt8o/Hj6GpLjUd8TpcyyMPlwI0CbcHjj8j+NM81blIYljmQDhnB+8M8jJ7cZ/Gqt69skbK6KsTNubJwNoI7gc0naxL06mlFrKIziMKWYhs4GevJzVebUvtEirLLtVBvICg5UD16VRFvp97PAiSMwkcndESuVwcVcWKO1YgwxuYwNwPI74IHpU2GnbqMk1G7iliJm/c8D97GCev5VKl3ckERtlc5KiNentgf/AKquRXkEcUzshkkLEguRn3/DFZ0073NzHJZSKWXn5WKkfn14qZPsDkujJLjVr60RVjd1XOwHZjHU8+uP1p9nqepEyfZ72UK3ILJnkcE+1VCs0oMcgZjuIUv+n4UsLSWsDtAHZM5C56eh/TrSvbcSfctTatqrSyx3UxwRkKP54q/YavfovkytBdBgRyCp4Hr0/KsNb97sqixKJ1X7pXserBvXiqzpcRkfMrADIZW4/A+n/wBeiwNtbHTyaxPIipFGkBwCAoyufr7+tVJ01J5VnhnVJOrKx+U45A9D0/GsuO7lVowyyqMhi6NuB9M1oT5xG6jyZsgssjbQykn+KmUnfcsQ6pcqZYrmNQ8YzlR8pPX8uKfFqflmTBXav7zaTkBevFMNreSRrK6xopBHySbiD/e9x7e9c7e3t/bX6x25UyA4xjg+ueOB/jSa1L1Wx11le2l47y29zkkg4ZeFGOcfpVuHRhLIJblm80HKtGxx7cVzSyKZi8kKDcA2IyfvY6jitODVJI4gsfEn9xV5PvjvTWg72epflElpcJJMbjyyp2gNgAg/xAk8/wCFRanFLeWKy2V/5eT0SFWYjuASeMVg6jfNMkjXM0o6bhsALegHfP096o23nwSxXGmXEk8ZOGjKkKPxJ9j+tCk+iI52+hqXfhu+1KJ0utQ3oB8qJCoU+oyBXKav4Iu7GKeXT3LCP5vLBDOD37V2mmantgJvWmUfdJ6Ag54PPT3q6rWP2YKuVOSw8t2XDdOvpz1raFWURSUXueF287QXLGSa4CkYaPaBuXPI9q7K2bw3qNqQ2y22DlZwsbEeu4Ag1s3fh6xuvMyzxlQZEy+5GJ55bgj8K4Z7i80x5UjNnt3lCyospX3G4ZrpU1VWm5hy8vob8D2yRNb2OpiWBlPNxAJPl/u8Y/pXL3vmRX7Rw5bJwMW5UZ9gST+tLF4ju4maNL25ijkIMhCbQ3PJwOhrqvDcugTqk15qd29xnkq+3K57nGc+3etEnBXDSWxR8NeJ9Vsp/s0ivdQDgRSk5UDuDnitK48XGPUmjWxWAMdjYkwf0HtWFeGFZLiaxs5Gt2OImlycr6jJrPNmlxayNFJGksbb3WUbSR7VlLkerQnJpWPWNF1qG4DMZ5SwXIVyMY78Ut3q93eJILGVTgjBX5CBnvzxXmfhbXrSGVLbVVd0UkO65JX0J9q9MsbWweD7TaTvMmAxdH3bs9uPTj86wnScdzSDckJLc6mZQ00oCgEjDdPXjP0ph1C6doohNukU4VSw+YD2/Kr0mm2sqtIEkkY84VyuPwql9hlRIxGFQNkDzDvIBz+PNZNWNOWyHm8jlkEf2h2GDtEQMajPXI7CpzZxrbG4lUzIOmHLFB7H0xmuM+z3lvMufMjLNjOeW9CKnjvtSENxFDZzRLGdjRnrkH247/41auyVOW1jbvYmuGP2Dy4QyfdcFg3+eKyzpUz3ZWW9TykAMxaTIz6Lz/OobCG9kI82IJ5b4Kuc4zn0HHT6VvS3cNkIHZgkTMCxwCM9OPXnHtQrRV2XF6aleWKxcvZySMjJiRdjbcgc9c9cA9KqzSoJ2+yoXWPnh2O4n1zxkcGm6/pz3LJPA6qzHaofq3qcDjv0qpBotyd4F3CUGCgUlsenPfmpIb+4lubyZcKqbFXkhlIJz3/TH4UkUtu8AuGVAiDIkckDdz2q1Ml7PalBCDgYJCkpkfxJ7dapJpMTkZaZXV2ZQjbVY8dvX/69KMVuTGFiabzf3jJI0iucoGiOcexqFtzCNMiNM/vckj861RIIooxGqD5RhV559uenfNVbqCS6dUjV1aLId2QFcHqDx19CKHHmHKlfUhtXheIK0quBhmi5PGT05q1NG7BGs1PXIToQ2cd/rTRpkUEewxrFGRtLI+0gdycjIrOnulXbFYzmVlyxQkkr+J/P8alK7sDTWhoQpfQFzcBVjUDePlIJH+e1SQzvPu+zP5jckqzYKj09z6Cq9jqDtGBcW3lnsXPT3/wqWJHmRJgqEDOGjzk9/wDP0quUas/hJRqV3uVTmVH+UxdCT9B09fyq7bOs6HbCUflcFe4J9ec/41kWFo1zeP5p2xtlxnHTpgfTAzz6fhYa6jgLtuKoBgR7sksP5Dp/nkzqhLnReCxyy75QySJhSuRgc9Tnms6QXflqZmWMbgSm8YA5z9O1VluFlnDyStD5uAfKJb68/TNbAu18pUSRWAJLMykfN6emcU0u6Li+bdDWkbcrrcbkKfOpU8/T39+9RXEs0MTLbypIoUtgKVGD6eoq1Bfo7C1W8jCIvWPgj0BJ49ao3FhOL37QkRMLY2MWOd3rj0xn86pq5UovoZ1/qV5bGSRoJnjKqMxxkduw9PU/SrvmXF9ZRu4EQChllJGRjtirCTvBJK9vIwjDf6sr1HTK56cE1Bcxi7DpHM6rJzu3gdyDn8KSSS1MuVpDXuZfswEszo/oAfmB46fr+NYI0SwF2ZpiXkbLYVzjJ9vzrokZYl+zRklIzj5lDAnvyOnX0PWq9xDBDloCkTRIDtfPB9eeP5dOtUrxWhDgcz4g8PxwKrWKE7sHZt5wf8muehhKXS+Y8Vs2CQ0iHBPofQe9eki4t5JNiLJCc8Dd0UgHPpjn1PTrXM6tpYu2KKYzk/61D35/PjHFb0qz2lsZqLWxW0TUobq7gtrsmFlVlErPkH8TXTah4ZS+U/ZpEDq2RN1Hfg47CvNdRsp9LuWgu0G4clc4BXPBHvV7QNYuNNvJBaySywY34OQwx1wQe30Naunz6xKhUW0kbd3pEME5guEbStSJ/dSK5aC446A9vpWV9s1Lw9d+XiWCQj5sklJM9+tdRY+ItO1lJLa/mQu3CpOoJY5AxuwKZeLC8UtjOz3ESsSIpefL9kYd/wBPWk6jjpJFycehd8OeN45LfZqDvbuBtOwEgj1HNdamqPMQYgsihd24EEYx1B69MV4vqcYti62kjeRv+44G4H39/pUekeI77Swnlu8i8kxueMe2eh5qZUebWBm6jTsevGyeVwkoEcO4KNnUn1Jq4ptLYlGILSH5eMnP169qzpdbhk3l1z5f3SRuGPY+pqgdRtyDNKjEqCAD8qt+I7iuXmTNnNM0L/z1kBtJIoyylXaQBgR6cdMEiqN1pkl7bost2Ibg4XzRHu54PAz7frWZJcXZR3tEYkxhxvH+sTPXdnA+lM093EUkl2phjMgCMjsGCg5x97HPT8TTUWxRu3sXlsrqEGS7vROzqxVtmwcduehPeorRZWKTRq0Eci7izj15HB4Hf8MVsSQQTXDPjbBKdyQKxLqnbPfPpTbsBbyLy2ZkGFIkIOB2zjv1/HFEmnqVJJGVe3dxbFWV3AD5ZVHO3HJGevB6VLDqAkOSA8aAPvA6AjjJHWtCSWNbjzHiUM7blU55Ucjg9On+cVT1O5tbdZC6ndt5VMlQT1GB7cfjUWXQhRtsyrFL9rvoJDM6wIw6JuJIyTtUdOc9a27LV7HLqTK90rcRPuHB7kHofrWLosqwGUCHyt0q7UVSd4I7nsMDH4im3LsLhz5KBTuKMzFiBxyx9eKcXYqMnE2tZv1uYojPsib7rg8Ejt0981Dp629wnlWAS2Xp5u4EDHqetVrHVI5Ciah5BQknLn5m7cA/jUsl1bW52tHCihdoVTwRzxgcZxiiLUdSue+pDfRJPcuWubdn8wdMEYwcnk5P50W1tdQKqrqQUMQWOCSBn0z6YH41vTfZZzGkMQUMcMjIg3A+pwfaqt4LK2fa0MPlsOmCvHTggjuK0co9h2tqY1ybVbmK0uZyJ2O4SBQVJwfkJ5wfrWja6fHMVMssO0HJdhvYkd89B+dVIoLWxhkWJnjhbLrG0/mLjucOMg+hzU+ky6dZK+yGIzyHcyud25/xPy55xS549AjPoSXrWtsrRQW0l1KDhpNu0Bv97t+AqGeZGIRwIWcBtj5w/rz0reVonjdg4iyhyjY+Z8fe6d6Y9pZ3k0pnMbOSNxYHPH3fT3pt3Lae43StPtIoQ8ywADlQAVRfoCea0X+zxoBE4PfZGeP54qKOyVQqps8tehdQR9cYqjre+3t5p+u1cYiTg+/Q5/pQ32Kbsh08Zd5IpBGsjfcbIyevHHGeKwriRbC8naSXZtfO1uQV5yPbgE1BpOuQXUnlPLJFKuMNEgU989fw+ta0ei291iR7txtff8vJbtz+fQVFmzG3tFczYb9ruF/Ku0imfGMpuCDPUc9x/OpPNntwW81nXgZMPU44XGcjr1rWeyax2RQxCWMnIZ4yWU89P/rU03yQSKg8ncuFycoMY25xnIHWnJqINKJkT26XZmWeyAjxtUKSAQw7Z6j/AOvUmn6TBh4XmaMqNgc9CMYB/GtpZftNsYFEYPTcrknPXgn096yr+11Mq3kq8O44do/nz8xznHsaIsOV7oS88HRTxM8rfvCu0SKoYkduO/T/AD1rz3WfDM+k6gsi3BCcvl2xs+h7j/PvXbyC/LhLi9ntkwoVldiGPXH40XujPcTeXPqL/MP3yg7uvIx74x79K2p1HDcU1foeUiEzvl2yHOdwTGP8/wBa1NLltrC7D6jE99BwuCxBX0OOhx7111/4KZIQ9tLLKHzu81Av4gDn+tcHqul3tmwNwRGjZ2tk8j6dR9K6VUU9DCcZQ1sdvJe6NNZzsyRxNM3BKYb26dD2zXGTJFNcMjSoUQ4EnJHqM+hqtY3MttKrjPBBbaSCQPrxXV6HcR395IsFgzoYfLaJQqlgWySR0IHWhQcNUCanudClq9wCkXyJH+74UkFyM9Prz+NLHpcSyqNVeTZv3Lh+4zj6fSuqtrVi7x+XOULbgchVH4Z6VYutPWG23YRgTnnHHvnt9a4tlodKp32Ofxbx4hgYqiEA5YsDg9wcmrMbacdrQPMzKSQdpCBvoR2qrcW4toVEUPmoYwoQn5jgjn3HNXIYIoLqdJolEkcm1IyehOeg+majmtuJXRLHLlVijkZI5fvFsHOMg46YPT8qoXlzE8ZRI2aTIiLuSmVJxgnHPX3p91CJI/Nj3MGHmhQTuBBwSR+Az7VBq8rwX6mJJbiMKOI8jDYHUY5HPXrjpU3u9CXJ3MrUWkVT5UgLIcJzyRntlc8Y/nVzSdLjmQy37yRqB2k3LnA9RnBx07c1ctLXdJ5t2sEqjHlqJCDH/wB9Zz+Xaq2o6nsuZoDHGoYnAKgDIB546H0q37uw37poS6dLHdlyYRBj5854/wDr9KfJaI9psu9jMBtzGBt9u/8Anisf+0HVyoSSdWRBPMo4j9RxwOvT6V0Nrc2d9AS0wiQEbAZBhjgZIH5UotsdOSZz8lmyBktJhLMw/dlkO2PHqSakGjzT2R+0xQld4ISB923uRk9OucV0kOnbXZI/K8kjOwhjlj3znHrSR2ah5VnZDHnEQkwTt9DnvVWsaKKTM20sTDBHvkacDG4qu3/PHr6VMLcvc4ZXXBDYHT0+lIiQOUFhKvyHDLHk49h6GpoZpo3zLOURiVLn+Ee2O1RJjaVjCvNLgnuTCz4YsXYBcALx8h4x1ANXl0pI3jb92uMZI/jX6kZzzVsZFyoiZ1TYZCA6nnP3c/lxUN5Hcl3RAGQj5w2Hz6jnoaafYm9loan2aFLPcsbbduSpOT+JP4VRj0h7l/Oa5ImVg+6P7yY6Dj+tQCS7t/QTL0jEi854H48jI9PpU738cfltJHKuclQABljnuOvIPPpjrT1BVOjRetriSLeLmSV2LfKTyCff2rOuE1h7kpE9vDCW+YlC4K98DPPaqbRXV9M88k8iFz+7hRtrBcY/Efj+FaUelXUIcXN/dEArtjVgrDjOMjjFNRsVHUs28U8c6NOsE4wF3mEA9fr2FLN9oML/AGZEt1yVUlVZs54IBOMYq3GEijPLIRztJyc/Wo2gLgMJJAvU5/pQWivp73sbTxyXFzMrLjb8iIo79BurFutOludQma9geNABsy/BxklSAMjBP6811Yu7SFJDNMsca/eLZ/nUF20TRebbma4MiYVEdQMdutLrcTiVzDbfZwYIkBCfMQuD7+9WLVXREjkD8rkFjnP585q2ZU+zdESTaPvHPJJzz9AaHXauYmBA7t+nancPIqXBWIbJFO1h1bAArLOq2JmkjidYy4BwNrFiOOlSa5rVpZpiffKh4/dLuye4PPTkVz63s+oX23TtAWOTks0h2MMjOWIHU/U9KSi2Q9WdFcRtNaKEnRo1+UbAdwYg8E5wBWLe6JFcWpk1C3Z5lwIpIyHx2yeOBx255qaC2jsgs11eMTPnJYEYGOnPUjA/WrVvfC1nNuLgO6jPOBuOM8e3+NHM0yG1ezPMde8KSWUpmgO9Wy3lbiWUeoz1H8qybOSaznSWCUpMhyjjrxXq8eoQX0bs8G9gSuADhDzwG28H3965a78ItdQtPY+eZC3yrKgII7fMPyz7V3UqytaZM6XWJ6Al8MlZQ7gKRGVLMpbH6VoKZ3ggAVIxwZCyg5OP4fQ1xsN4LKC3iYqvnjcu5+cknoOp5z9OK1rLXHMUbyNEcHacBwM+mO/1ri6FxkjXvYmCBpnXELAn5c8dcY9D/OuHmvpIfEEgVZgrNmKSYcPwQCT7H+VdZcX0k0gc4VcgbX+6o9TVAT27E28bIpjHzb+Dj1HtWenMxPXYp2yXjRRxRFUd4yrPuwQ2eNvbpn860bG1ut4hkbad28F2wowPlXPXOP51Qe9SCNiA58t1XGBgtnp16n+lQz3Nqbkme7aKPeVHz7ct3ydpxjP6UQd46Exa6m99va0Zpi7hJcZ5AO7HT2FZslpFqa/aJ4oWhwQNy7tx/u47VbVNMFy1y00LKy4yH3BRgEM49M89BzipjqtrGGmhwyKQ3AwSe5A98Vd7Fpoxm0OBJZENxuLx5MYRQuev09foKt6fb2kbxRl2jQMXj8vAx049fb3x7U/VA17E88CeXMy74wowD659+hrkpLydLEfa5XR4hvA2HAHG3k9MnP8AKpTfQySaeh6JcfZooUErNJGBvOWJwc+nbpURZftGFj2RliMtnA44PT2rjdP14wxRbppEhZSjITngnrjtx2rp47yzu2RvPwGwZPMPqe/enJvqaqVyeNNz7oQFlKjhM7CcYB+XGeap6pJI0UMjxBWM2wt1HPPQHj6U7UZFDv8A2Myu4Y8bcnd6DPr2zWRE+tSCVbi3VVLEiSMcZB/T/wCuKGm0OT0NRYI5GQhY4ZkIPOAFB4Iwx/Gty01iS1ld4Sd6r8rbVKDPQ8/X9TXMahp15bbfNnaFzhhg5Vsgkjr9KrXCTJamSwjEzygBQSMKD1wueeRUpruZqbWx0E8EMltcsySm5ZcvKIzuYg+oPQZIGO1Nt7b7QY44BKjxcbSu8rx0IY5PGKpaBHqN5Zu0tu0MMeD5JG15ePQnGP8A62KW4bU4jvgiiSCIgbVlxnP1H0/HNKLvJq+xaalqje2iJQRHI8gUYAXH1PtUrw/armJwxQsAoXqufeq9g9yRjem5jkAtvx0z0H1qe9nWQSuv7xkOF2Aj5ug/rzWki3Kw5rP70sp2MgP3fQ85FQMIY7UqZSSjbWyMcnkH+VZj3t5teGOcSSN82xV3qqjpn06DnqTXNzX9/bfaY3VndkY52nbnI6Dpxn/Gp5mZ+1d9jq47VPPDkkOSMl2GSPX+dWktVWBEMjIdpQFfQnNcjY6pdSMPMXdt2AugzjnHX8APxq3Z6xOZ4zP5ZQSeT/rivyjoef5e1HM0V7VW1Opl8uOI4/eAfe3EZxkg/jWPc6wI5WWOAzzP9wK2C3tz71Xv9T8yXzba4hUxEnbj73B4I7//AF6w4oE1ATzBiiIOdnGc9Rt9OnakpEubb0OrkWB3aF40jG3zCs0a/LnkjHc5z9acNYULD5cZZuVzF8wwP5fSuZuZHXTbAWdzlljaN2xuwx5K59jnHtWrocbSIi3KXC/KrdcZ69u9VF+ZcJNlPVdWe5sGW2t1uZ2VgvyjCN1DE9sYPGP/AK/JjR9Qvb8PcAqrNk4VyxJzkA7QCPfjrXpLGBWTZt3EHBIGFHfg1BPqAEX7tzIuSRswML2IHrkZ/A001EhwTd2U7HzYGaJlZlbkCXYFX/e5J+nFXL+/azKCK0uJAwAa4YZCDPJ/pWGj295ZXsMu8vOQRtLbiF4JGPTk/jUMZuY5gkwlYBU+TJ+VCSOfwwefWk3fYUptKyL9nCpWF7cJtOVG+MZ55Pcc++amu43j2DcEi27y+Sx+uSSM+nNOvp7a0gkzDbGXAY+XKVKkEk/L74FQLqFs6orJb7s8Mg3Hn3PBIpvsO62LipHfRJC19GduHzFnPP8ADwMHp+ZNZkejO925ed9xJZBgBsjpnj+fPNWrcAuZY1OwE5kb5iCB3x0/pUeoX0kdxCzXCELIAxQEkqVzn36UpIcrJFPVbV3hmjMipG5EjKi9OMAA5/Me49aq6TbWIvSLyYvJAAfLbIAbbjk454rburJb2Brq6MplRfLKRysu4dQT6nJzn3q3YwaabeSGS3iuGdhtjWMtuIHoc8A55+lKEbaJijFdDOTT9MluoZIIoJXwVzGpbap/HB4wPwrRiYR3USt5MIkxgHAIGe4HTgnirIsoo5RP9ngt2LfM3UgHjAAGR+NU720jAmliILuwDtuB98HPOKc/Mco6CyeXGGilnhgVY9xJTc3LDHf07e9Zk2mR34Rp5JbkyDn5djOcdjjgcke1TG+iRpELxB0O4sflwcYx7+o+lPt5Y3vjDNFPIqsWyeMDB56+uDTXkNamfZ+H9NZ90kcnzD5kfhhgYyfXtzV+LSLexnMDurhFGPn3ttxkc/XH5Vb82wE0FxEd0TLJGGlbJHI46+2KY0YngMseGiIwQq4C9jweePXNClJ9RNdhbDVCs/kJAC8j8AZ2rzjj3PXFaVy0UlqzzsWmjZgkSkj5xkDdx19B6VkWzppyyeXsubidh96LEcZz1APIzjHX0rPm1RLhp2nnWOZXwsQQlTzgswz0xnp6Vyyk5KyWhhKcnGzL8st1cXMEkqLJbRjeI/mO1SOvGMn/AOtWdoUkFjqZMUoaKRsK0iFUAyehz19j2p9zqM5VEiSHZJGowAQxAPO7ByAevrRpdoL24u5JZF2owIUvkYGQByM4AHT6VrSprlHBI3U1KS81RolVQjggTLICq4H3gAenHT3z2qvqWow2z+UZVmKKSZV+7Lg5APof/ZhnvRBZxR2UoeOMhQCBE/BxkkDuME9PXNc5NqeYlt7q6ZUikd9hyCcH76kdOB+PFZwgoS924O8djoNP1uw8tc7VkQljsHTJ747f4VZk1RZI0t5HXMgJABGSMnA+ucda4S9guUt5U8ko7ktLKvBIB6cckEEH1zmugiss6dCpijUiGOSGPZ8oODuJyQc4/HJNbEOci550cd01wImjj8w7gBuBbAHXocd/qKm1GQXEkVzGuIcHkDnOccAdAfU9Ovas6K4u7/T5I5gIJowwtyyMnBH3cexUEfWs67knspoIpWtoopXZCIULugxhmOfQ45/xqXe5XM0WRLAlzHJFuLb8OgwRz2J75x/nNRRSmW5ltjDubeP3Z/5ac5DA9QeKSCzeO9LSPIxl6BgoAHQkgcZI5zWwsIBRlKq4faxkQAM3tjnsMH3pq3Ur4nqc7aSOutStbz+bHGxjAEfJwcEk5yT1zV/Tmdrnyo7JiOWYxEKQcnJ5Geea17iKExyAI4nbadwGRknPLD+tZpvVe8k58syEqI8giM9MH8/rTUk0h2sXmmke3UgSJMG3KqnPA4+Y9DwcYPHFSRXCpfp5tvMhUHL7htIwP4R0HAqW7kjhh375MKV2mNN2Ae+PTH6ZrJgne5lmVRNtjYKQqbc9wc9Tjjj0xVLW7SLUkka8i27KJrjlFHLOuFHX19qzoiXl8qzS3uoyoZmI2gdeBjoQMD1rqLR0kgZbq3DBFyApGW6dcn1PQ5rDmsTMjPp8627g7RhCeN33gSPvD8qGtLlvRXRNt3vbApGSkSq43dGYZGSev86reIV+0yI0MgJIwAGAYr6en5+47067s5JprcpKftCnLNHuUMxAGeByAABzTtbt40sU8x9mCMBTznOADgZxmpTdjJ3knocnLdSXlqDdSMhGVLevf8c/1qpFcm3tjN5PQblfcMKOeT6ZGaZe6rG1gFMyh9+BlC2AM4Yke+Bj25rHe4k8maEfKybcYlOME8Px94EnH41rGk5u7RHLrqdppviQPGIoGQEgK3mIT83qCPWqF3eNGUhujguwKHdgEbu5rn9L0+fUNWkhtoZ1i8neJJORvxnaAvbOfwBrq9e8Ky3lhFLMP32woWQYy23II29RxjHrVzppaFOLlsQ2up3EBneFybcFvMLuCxwc4GTz0/PNaOlNa3V619Db3xuHyfMkm2ruI6Een0rnIrMCMmJoy8EgQwzhVKNjBw3Qp0x+Nbvh23uI98t9C0JYZLRvtJJPb27cetNU1FDppo64TRvCz4ZpfuAbdoJI5Azz26+1YeosHtGxEIZlbDSSSCQKB/F+Xtj1rWlW2Z1GGUyYA3PtOADyD0+7Vi4trOSxWCRFkiysjRBQxOO5HcVDRtZtHHNYXd7bMk13bYSPaSArSH5s/iMYBAHUVDYeG7mRY2fUJLmKZSvLEFMEkZGMqeD2rqLXw+4dpYbuS1i+ZvIR8CLd2BIOOO1MtdMma9nlMslxGcIqhgOBgkHsQ2enPTpTi7InkM+WAKBELptsMY2Nx8p5JbpnqDwal0a+nc3BjFujoFQsRjLNnoucHBqzqORPJFbIJdw3h9uMEevoOO9cxdPJBc3U1jCfJSIRGc8qW7sPwwOKztd6ImSaNu5gL6Y893cBpAojTbxuY9+46jOfUiueu4ri2aG4t7hllWQbNy5fBBwwzwQcfoan0HV5QR9oUq38KSNgFx0AXv3rVf7TNb28Goxo6EMRgE4ycq2e+eOacqel2Ll5kcP/AGnd22omdypePaWVmChiBjJH4dK6LQL8CVWmaQpIC80eCWLHgA54HGPxzWHrukRx6owh8+SKTa0bJGZCW9APr36evStSKwbSijWeky3VxvBkuZ4wEB7qgBwSOfm+tbRikrExi0zrNN1PDN5rQWw3hEbAUHOSFI7fX6VRLaffX8pCNIUBWRZSN644z+GetZ2mp9u+2QSMxgkbvGpVQc5Aycn1z+Par0+iTTWboJJgm0RSBWIAHABz17AnPH51zcmoWci401rPEu1kncTBS0bZUkDI/HBOafHfxynygyQCP5i7DdvfOSfbr+lZuhaLcRPcJc7h5eVjlwB+Ge3HpjNMZJsNAkw8uLksBghyeOcn9PWpnpoRJPax0az2rSMwuhcyy5GYuM9Mkevb8cVVu7q2EzkhOVJMZQE8DjjsD3PrXO2V69sJIgzIYmAQAZKkk557c9q39NvY2YzPIsjsNvA6deTjpznmq06lqXM0iG0mgvJ4pRC25xsDLk7cDoTjg/zHFZb2mqXOozSMGSNWClA+RgdSvqBkYH1Hat2S8WRxKtzBDGrAzI8eGxzyCTzn1rCvbovdm6JcKoIQHOxiCB2Pt/KpatqgnozU1bc9kj2tpJcXIXJ8tsMSCB+eM8dKxF0+8uZjMrCONeYNz5cEZyGXoCM/nViLV3M8URtmjRZFDRyuVOcn5uec1q2N0qKLeZXUbyjKOcs3IyOuO2RWibS2GndaleOG7uNKsYkzA1rIFlywByBnt0GCQePaqFpb+Tcsv2loZN5JUFSzA8Ak9icD88dq1tT1ONHRoFiuUmPz+VE2Q+Qp3Z7+/fNRP5lxKiqQoUFF+UA5B6fy/wAis9VqS0i9bW8qoZZNRdQzgoznoBz0/IZq7ZtIrxy3FyZosntgDkkE/wCe1ZEV+5t4xkRksyjk4QAbSenfkfjVm2iMkJmjKuMlUfjgZxt/pVqempUZms80LTiEzgSkfdXHPoaraho9tfwyQTMDBIMOT97jrjFRfYp/IJ01SWmj2eYpA2gnPBPetOG1mjzHKw8pVAywwx98461V0jVNtHlvi3TYfNgxBHBHJI3GcMy4Hze2K1PDOhR3tmL+IhbUJ/qJCGlPsGxyp6+vP1rsra1t9TiYXSEiNQrMnAJHdl5H0z2qvDIkCTwSwo7jG0xlcKvptB49eg61q52VjOc4oz7WBY0LeThJcxvFGmNo7/p+H61ctCHS8iiUt5qYVXUBMrjA+pye/aqJ1lbq2jQYhVyVkBAVjgn8PQZqBNTPmmIKd/lMxQEYxkDbnpkVmpORiq2pvERTI1r5Y2qgkO8fdGen4AetVPMtVTMkMcUHRSIwzNz19ucn8azYNYithfTNH9slEYZkLjGRkDJ9ScCqudTngDSxW8MTISFY7zvLdQB69K0SOmM01c6Oa8smSM+TIVP7wPtPHP8AniqV9qEsaxRwl5QXy8ec7R90D/61MUM2n28d3EIGAXCRDbyOpz+R/GpRbZuY5UckKfuDjzDjr9BSsWncmuftLabcKW2zABDHk5btjPU8Z5FakUxtUZ5lZECkBgQAVHU89eOKYqbxFv5j3LuVRkKe/Pv/AFqle21s0qJdh3jB8uJSfvE9h77T+QNTYNC/5iT2LEKsSSxgbzyQDyVH+e5rLlSeTZb2OnrHbYKsww+wDHRc8f8A66uxOke8IVEUa7VJ6E98e1POpL9qIhO4hQqbW43H5iOKLDK13G20pZeWbogGNSgONnJY+nr+GKddacbmezluBDJAifKRkfMevHoTj8604pkuJhM+1ZgAYz3ByD/Tr9KwNV1kRR/Zo44o4mZ2mw2PkznYgP8AvdO2AaerFobNlHa6daSzRW8UU0o45wTzgkdxj/Go7KZi/nrLEkB+dkAyDjIyM9jWFNLd3UoWOOP7OkayfunBDKOgA9BjH4Zq3ppjsRIJnSSU8CMAuuCR8vTjtQ4uwXRNfxw2ksc8ccflE7n2AK2Oe+ayJfEVtKE+zRLIxKhkVSrEY6AY9Mc+1bk9r5pKzYCkZ8ptuDzyevpxVK/haNzJHBHJIAoExUnYMnBxjnHA4pRihWtqWbaaWRfs0CM8zDcTIoO0HuR37jNY2pWl9DezSwpGsUcZeQrjt0X68HHvWzo1t9mkZbkql46SyALKWBQNnqTxyOlTLcxNcG2dh5jqrFM5BU5yT7DBP5VM4q5Ls9zzeERfvbgfupJJMsLh9wI3Djj9au+fbwXC+XOkO+QvuhOQOvC5rrJdOsdU82S60+BA2Ft96/OVUZ3EduSTWePCmnCWaznLi2dc4AB8thnDITyD/P8ACqUV1RCh1RiwXVhp674ISQ6bZvMBO1s988e/HHNOlvIZEkhWFt0Q+bpgZ7gjtyK29Q8MQtcQwWW57YpscMflwV6gnvjt0rOncW10LZslXUpufgk9MH8qmaiyXctWEUF1dK1/Es0sBKFG4BP3u4+Y47+5rReCC/uhIjRGMEPGEJyCPfr1P5Yqhplpey5uIJFkC7m3jh3wSchfT39KhWYm4ZI4/Lt1Td5jKHOc8gAnkZBH5UlFvcSb2Oqghtvs0kt0pVlQplxtIOTyCOlYkMZCSXQnO1vvA/xLyD7njvViaNbqyVIWlWOQltkkQT5SMbe+R7VnTWC3CzC3n8mbaEABHHcdunXik46lvUJrSG/NtiTMUfzKIxgA8jr9ec+3WnR2cthvZsygEqoU7mAOf075qfTtHhnBEc5SMY6gEF+mPp1471rQ209tEbZTG6x/IXKABQfQevp6c09EtAtcztN1SRJ2XyZXJPyqrZyScDnPStm1uLuaRiygE5wA4+Xnuc1jwounWszYhjjjcMyRsc9PQ8Y/xqZblkiS4s4w0boXI5wfpnrT1Q1d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660" name="AutoShape 4" descr="data:image/jpeg;base64,/9j/4AAQSkZJRgABAQAAAQABAAD/4gJESUNDX1BST0ZJTEUAAQEAAAI0AAAAAAAAAABtbnRyUkdCIFhZWiAH3gAGAAQAEQArADhhY3NwAAAAAAAAAAAAAAAAAAAAAAAAAAEAAAAAAAAAAAAA9tYAAQAAAADTLQAAAAAAAAAAAAAAAAAAAAAAAAAAAAAAAAAAAAAAAAAAAAAAAAAAAAAAAAAAAAAAAAAAAApkZXNjAAAA/AAAAHlia3B0AAABeAAAABR3dHB0AAABjAAAABRjcHJ0AAABoAAAABVyWFlaAAABuAAAABRnWFlaAAABzAAAABRiWFlaAAAB4AAAABRyVFJDAAAB9AAAAEBnVFJDAAAB9AAAAEBiVFJDAAAB9AAAAEBkZXNjAAAAAAAAAB9zUkdCIElFQzYxOTY2LTItMSBibGFjayBzY2FsZWQAAAAAAAAAAAAAAAAAAAAAAAAAAAAAAAAAAAAAAAAAAAAAAAAAAAAAAAAAAAAAAAAAAAAAAAAAAAAAAAAAAAAAAAAAAAAAAAAAAAAAAAAAAAAAWFlaIAAAAAAAAAMWAAADMwAAAqRYWVogAAAAAAAA9tYAAQAAAADTLXRleHQAAAAARHJvcGJveCwgSW5jLgAAAFhZWiAAAAAAAABvogAAOPUAAAOQWFlaIAAAAAAAAGKZAAC3hQAAGNpYWVogAAAAAAAAJKAAAA+EAAC2z2N1cnYAAAAAAAAAGgAAAMUBzANiBZMIawv2EEAVURs0IfEpkDIYO5JGBVF2Xe1rcHoFibKafKxpv37Twek3////2wBDAAYEBQYFBAYGBQYHBwYIChAKCgkJChQODwwQFxQYGBcUFhYaHSUfGhsjHBYWICwgIyYnKSopGR8tMC0oMCUoKSj/2wBDAQcHBwoIChMKChMoGhYaKCgoKCgoKCgoKCgoKCgoKCgoKCgoKCgoKCgoKCgoKCgoKCgoKCgoKCgoKCgoKCgoKCj/wAARCAEAAQ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+upSSmYGNkCk7WPRh/eHsa5vUdTcyMgfAPU1Rl8X2iKVhjZ+cFmcLx9KwL3XrN5GdQ24noJARivmlg5yd1GyPp6eaUIRs5uT9C3rV3Jc6fNEf9YrA5PYA5z/MVoWerXLtHI77JUGBt6j1FYEeraZtn82WWNZIWXIG457dAeOtZun3cQuI4bDVEIMioBNEVTbjk9SQBj+XSupYZzjy21RxwzKnCs5q/K0uh7HoPi67tgNknQ5aM9DXW6Z46S5uoorm3REkYJuRzwScdDXhDeI4Z71LXR444oixjF1KNzOR3OThQeTj6UxL7U7WUmSU3ar1XaI5Ex34PPX+VOl7fDNJT07G1X6pjU5cnzPq/HP+HSjFZ3hDWLbxJ4dtNTtHDJMvzY/hccMD+NbUSqDkkH2r6SNROKZ8jKk4yaehWxQB1q5JcqyYUIU/2OlVTgnONopxdyZRt1Hxwb8kzW6LjjMnOe/FP+zRDre2w/En+QrP14LZCCYxsysCpCDJGMdvxrGi17TXcobtI3BwVlBQ5/Hiub2zu0b+xVrnU+TbfxX0X4ITR5VmMn7W5+kJ/wAa5nVrNtWsBFa3rwAureZAw+YDPGR/SslvDSlcPLM//bZj/Oj20+gKlDqjuc2CMS9zLtwMARhcfmaYbvSU+9PKfYug/rXhXxXju/DGl2dzpNj9qmnmMT+akkmxdpOQFPt3rmrXxbq97aon/CD3Ecmfna2tZiTx75GKanLqxqnHoj6amvdLgiMkqyrH03vMFH51UbxDoanAMTH/AK75/lWZo0X2rRdN/tW2Xzvs8TSxSL9yTYMg59Dmrx0/TmQh7S2I9kxk+uRzVRcpK9yWoroTtewXDBrdURcfdBJ/nThIO5wfesu0t2try4WNALMDMO5txB//AF5rRWzml+dDkYzhW5/KkpyWlwdOMuhKMHoQaUD0qJLV2JBcK2M4kGP1p8nm29neNIY08hGlPmZOAAT2q1W6Mn2PYZcXVnaRtJqF7b2kQ6vM4XPsM183/F7XYtW12dLWa3ltQQ8UkOSJU4Ack8dcrx6VzfinVv8AhKte1K/1q4kaKCQRQWyPtCrjO73+lUPDOiX2o22pTW5ZdIsgA885Plwgt8q5IOc/NwKmVS7si4UuVH018C7a4/4V/Y3ct9JcLKGVICgAhCuy4B6np3rv3ZVlxJ2PPFea/A26lXwHHbacVu44LmUGdyYl5IOADknr1IHsK72M3O7zZoVZO4jlJP5YGaLjaLbsXJEcICewqpIpLbQrA+lW4Z0aMmIZ55x2qK4u1ydo/A1Sb6Ckl1JDCVj3KQAe2KbDEwkAboasxzI8QYccdDVOWdlckvyO9JNg0iW4tWVsJjHX71UDyxwRgVNLdtMoTqfWp0iGwYZhVJ8u5Dip/CfOV98KbayR5PtolZfmw/QcdK4u6soLeZlRIxtODitb/hLdc1ZLpb+RzKHAWCGMdDxjA+YnOPY5rH1y603Trjy7q8eS4HW2gRXdT3DENgHOe9fNxoV3JqTufXQr4anDZX9CC5jWVGVBk4zj6Vy91A9rKoKmPflSVPbvWp/wkCrceTaaZD5j/KPtMzMwz3OAAKX+1dSF60Mel2rhWCFoA4U/8CU/5xXdh6Eqa1PHx9f29ROOyKttbYTFu6yJ/d6VNZajLZz7ZwSOm5jyPbNS3Ot20d49vqGmjzQ2POtX3qfoTgn86JVtL0MLYyPjqo+8v1jbBI+hP41UqcuquiY14J88I8r8j1L4H+KFsPEzaaLgR2Op53QvgGK5HQjnowyD26V3+savd+LNauNJ8NXFo1lZgreTyEujSk/cCqQZMDnGQpPrjFfM0Wm6rd28p06xnu/sqeZcPHH5mxM8NxyR15xxV2w1a/07QfsUcnk2FxMbhJE/dkyAFMiQYJwMjbk9uK6qcnCFlqcdZuU3N9T6W8DaZrGl306yX+nXlncv5twiWxt/LYAANFsJQg4GfUjPOc13kbxxoWmOFyPmIyfyHTvXi3wt8ZaLpvhi+uNTmkt5rVUQq1486uh4AjUk7RnORz1PNdZ4I8SS+L9Pl1o3q2tkPtFubIISNyjhy3c9OwxW0qlo6bmCj72x1HizUC1rBHp9nPfMrlvk2xheOnzEA155qlxci6dZdKSGRgGKT3kQIB9dpNa1xrs9rKdl1BNEfuiSPk/iOc1Xv/F+m2EP2rW7ZLdGIj88nGTzxyAfWuVu73Onpaxi2wnab91DY23+1FeOW/8AHEH863rM62J44ItTiWVwSiXCO4YDryVz3HesTxPJ4S8beGZ4m1aW0tIJY5ZLiNMlCM4BJBXnPf0qDwZ4G8N+FvENrdWerapdXqqwhhmUhWDDGQAoyMZPB7U7Lqxc1js4LzxXGWEui28+Okkc5jDD6HNLp2q6vqUHm2sOm7c45nd+hIPQeoNSxa8tmbqWF9V1EQsQ9vEizFCOdoQENx6ZNcdZ/ELwdeQ32kx3t3pE7q0LfaYWieMtnkZJwcseOKuy6Nk3fY1/F1/410zTJbvSLXSb5ovmeCNH8zb3IBbDVgfDj4h3Pie6Nhqd9bWF63+o22/yzf7PJ4b2/Kr3hfT9UgijfSvG8WpWke3aJdkysMjhgQSPwbPSsv4vfDwagt1rnhNXgv8AIaa2jXic5++p/hfpk9CacXbcT1PR7q31mxQytPazxD1+U4+hHFVdP8VQGQpJJFDIvUiZQP1r5zs/H2ry3Eem+KLvUWjiPlybMeeMdFO7g9uTXfeHNe8LWNwkr+GzMgOfPu7lZpB74I2dfSrcb7CV0eyPrqmPc07bWBGQuRzweV9qyNU15WhktLe7ljuLhPKXbEzFxjGOnPHB+tc9qfxk8PWFuvlRvLLtwEDAKD6ZBri7z4seKdfkaDwjodyS/wAoe3tyxHvuIxQ4LuO77HNeIfhfqlneS32oJcW+mbiTNFEXcL1wFzz6Dp2FdX4x8ZaDeeC7Lwz4YjddMsIRGpdNrvIByWU8gkk9epzzW5ptprPg7w3qniHxpdifXriBo7e1MnmLbIwGWPP3jyMdvxrznxD8MddQWWqiWNo7m2NzI7cfZyAWEZJOW+XHOAMnA6VNncq9tD0L9nbW2j0+90pbO6lVrjzWuI1zHCpjA+Y9skAD6mvapHcjAxXxd4Q8Yav4ZnuBa6jPaRSxkME+6zgfKzA/l+NfVln4u0ie2snfVbTfcIm0b8jcVBIzjrnNbp33MpKxrzNJAxlQ4U8Sgd19fwq0BGIg3mhsjP1qjBqlhcTtBDeW0s4XcY1lUtt9cZzioIrgWF1HZyY8qUkQE+uMmP8ALp+NUiS+85xgE4+lRBix71N5wxwo5FMV8Zq0QxYAwkOB0HerO9l5Yiq3mYpplPY1NmxppHxn4m1yLTpriw0JlW5lJW8vE4LHnMcfoo6H1OewFVPDnh0XksLtdiKAje7beQ3pnv0FZnhyxS+vPLeN3Zvu4JGD1z0rr9e1FLS1it7MxxsiCPag/Ek1wxioqx6FSbm3N7snXULTSp5nVIppnJAklUFwATgisyPW0tw6W7tGjJsbbkbhgjn8DWbFatPia9Zzv5CZGW9ye1XUsQV+WzhUf7XJP1NVdIzsx1rdwDzHiWLeVABkG7BHQjPfpVZ7BLjUVvbm+MReQZYAtI2OAQO54/CrDaXCQd0bQH+/GSyj6g9qZJbS58pzjavBU8EHuOKpNBsdF4PuJ3ze6BqDtrNjvM0IQB3izguq5PmoVxuXG4ehGDTbS/Nh4Im0+J7e4tb5TFdRz8S2z795aBv4onAGfRgQe2eOF4NPZrizSSO8TBhnWQho3B++v5Y+hrc1PUE1LTLHUYHaLzN63cAAKJc8/Mi54VgVP1zQ/dWhDTbOv8PfDXXta+065pNpZ6DYXL7rWKV5CvlYOdykFtrcHnr6V7TrU6Wm22t4IoFVizSWaiNclRzhcelZF746isPDNo+rCK1laBH+TM26MqFzx0yfc1zuleP/AAsZUEGoai8rHmKK1lO/2GAMfrWLaexS0OkXxAYrk2SeIbN9SZR5dndkK7Nj5QQTnBIxVWN28R2ktr4l03w3dqjB4IYbt5N0gJ4bC8Y57N34pl14+8KJC12NVjY5Kb44t0qkA9Rt3Bh05NZMfje31O5gbSLu5mdc7Ymka3XOcAOBuyOeuOMimmkLyNHw5caU0V9Y6ZaeD1tZVLyQWkrS73H3N4ZQMAgdaWG48bxWdu9lpfh2OYOwFosLBQoHBEu7C5zgcEda4Sf4nX0N/K9ppNpp06SCGUyxKZM9xuGPzPrXOLrtxNrdzbzyyxANgCBz5YULywwc8sd2fTFCkTc62fxb4WuZLq08VeH9R0bVZZg8otpmwZRxvV8/KR69K0Pir4i8NeINIiku9KnneAgi5ihQsygEbfM3Z7ZOa8+sdQltNH1+2vozfxXEMEyfaT5nlkjJIzk57Z9zWTeadpsurNBBFFDEZbchN7YaNl+bHPc7T+NU2LmsyTw3aaTd6ra+a+oW9rLOguTFMo8iN32j5iCWxkc8172fgv4eDhjearK69prksOD0woWvnTwlawDxTYWt7vNnOW85RngAHnjng4P4V9Lp4wvbLTbfzLWK8uI40iZYZSzucYL7ccZ6+vPNUpRStMUrvY4zxD4R0ODWovDVvpdhcXs0YdGVvLKs24rlj83O09z+HWuJ1bwjpeh3sGn6xYahHqMiqywxXYdZAcqNpHPJB4ruGlk1mLxRrjskF19ujmsisbuytbDCjIGAv3gfqaoa7qq+IrHxV4gtoN0pltBZfPholt8SHjrjcxzWPJHWzJSkcvazaRpU0iW/hq0Zx8rG+JkdT6c9D0rp7f4lalEgj+yxxwDrHbzyRL6dif6VSl1qym+N2l6wbLFlrNuqzxyorK5ZCC2MHPIX8q7G+svC+p37xppVvbRBQrSQuY5EOeSAMrxjpxn1FHsrK9wtI8+8T+Ip9fjgilnvIkjIH7yXztoz2OAeM8Zz9a6fxF4ti8VaHHpj3L5jZHGYNrMFXBydx6nntWfqOjxWE1k1jp8V9bXDMGaRSjxlRk5IYj8O9U5LNbTVY7ibT5rRLn91CgHyxuAMg8dxux9DUwrSbsCu9zzayVG1mKGdVaN2kjZW6fdJH6gVZDT6I9nc2c7S2MhG4ltqLKRyMc/d9arahbyf23OkNqbpo7gyGHYW3gNkqQOSK7g21teeEf8AiZqLa1jeWWOGOPaTIw+QBegUknOfQVvUmo2uaJ2Mnwlrz6Z8RNMurszMRdopkwQjRlsFgOp3Aj8DXqfxA+J8dpcS6ZFZZeMq4fBdwQcqwwQByOh7V4ppunwP4cTU57pPPgkWNIDu3SBSCT7AY/HNe22s1taeX5djZhpuciAAn6kf1rOriXRWhM7XuyPwf8WdR8ReIobGSxtbC1YF3mnV2Jx2VV9f6GvYEmSRcqTg8jPXFeY3dxbX9t5V1ZkRMckQTvCT+KkE/Ssy18NeF7e6842WpB85+a+lYfkGFRTzBdUZSSex7FvHTNAcc4Ncdaa3pkECxRymKNOAHz/M5P5msa/+Iej2txdw/bQGtn8tnKNjdjOP16962WPiyeVHhXg22eCy+3iFkhKlWn2ghj3HP4Vmyhb3WQqj92Pm2+oHNdMtvdac17pUBlk06xbaCNoDsQDuI65P9BXPacp/tgiRNnmKwA9+v9KItNXR3PzNG1TeXmPOOBU0qxRRebeTCKM8csABUunR7omQ9R1ql4nsJpltbiGETrASzxAYJGK0USL9C9aLHJEsttKsqMM8HNWXs1likVVywUyIV68Alh+Iz+IFZHguwuoJbuSaGSCGRgVibgg4PJH4iu90Kw83W9Ohk+6SWfPZArFj+QNVyqxPNY8r1yFIZh5cY2MOWYdc1a8KQ3WtXuo6XZmKCO5g3+SyZDlMYweqnryPp3pfEwcWFn0GYwc9+grQ+E8pPjK2ZEVRFDKWbGc5AAz+dYylaBokdFe+KYL74fTWt9Dd2tzLaiOKRo8xXDIQMBhwDx0NcRo8j3EL6eRsAcSrKWACZIXPoD0Gele2X+n282k3enRRRJbzgs0a4UMSfm+hJ79q5eXwtp1jo2o/ZrO4MkkTHdMwBUhTj3x398D0rijXihum76HBaYYofEcmnRwhYJ+BBI3BcNn73UHAxnr0zW3p91HbKkoCKltK0zyFtpaNx07nA2k59z61P/wjNxazf2peok4Np5jyg7Vi2jJ4HXgdOOc0zSUsJtKu3+0XUryIhkX92RtTJyA2CfvEYwfrW3NzbMzcHexDcwt4iupXlKDUS0EkkjYA+dvLZuAOOU+mPerNrBZSC2u5jcRR2kzLP5ShpWRlUoADwSCpGW4qOGOVL6bUWW7S1uIHWWZ4ym0NkK/AxwyqeOenrUralK9xcJPYSsXRpp1IEbtsyWYc/KdxLZb1b1FLlbvYVnd3JdVe1hvXNvcw3ljd6fbeVIUZdyhgPmTJKuNrAjPBrBS/jsb6ykKGeKLy4AyfuirIwwehJA3d+taEGhW8uoaIFeSCxkSW4jG07tqkkjnnHUj2zWLKY5xewRR5NvJ5+4dwGxn6YKgfQ027NNMU3rc1vhtcL/wntjmIBIluIwwHUlTXqS6m2jXPiBZXIRYvt9v24IKsv/fY/wDHq81+GQP/AAlM6LblpYbgyCUNgqMMrDHcEEflXo3iuM3c2lQshLTXG1wE+ZoVO9+eu0benf8ACs8TK0rFR95XLunpPovhFI5GcLBaM8vzY+cgs2fqSfzpPDd1bXOnNaP5enRSxCba0W2PLqC4DDjIJIqfX717e1tIZIoZnv5lto4pMsHBPLYHVRx14PTpmpr2zto9GnM8snlKkhkcDJbcCST/AMDx9MnHFcvNqauNtTzaKCVPE3ga2vIys9lK8YDADdEGYqeOvFenxWUcM8txACBIckHt1PFeaJqdtdfEc30/mPYaeiWcbqhcebJlRkjpwG/Sux8YXjQaO8Fmwa+u2Ftb4OcM3G7PsNxroqzashLaw7w1d3OrDUr6WSQae8/lWXThUyDJ17nNct4vupD4qsLKZpGS0CuTjC+Y7Y456bR+prtbS3ttK0+K0tptsFrFt3NnGB/k1xMrjUPDy6neW21rm5M8MyfeVd3yBx3XANZ0pWqXM5xcdTntAIt/irApwPMnKknkHchH1/XtWjqk114nvtSv0ZRpGmnyYcKR5rZxu+uBnJPTFZWolbT4j2sjfKvnxMT9eK63wtZSJ4S1DT0GHNxLGysM5YEEfptrsryUZJlw2ucS1jbt4Bsp7eBVm/0mOR15LMrHBPbpxkelevadp80+lWU0EsbRy28cg3nJ5UegFefR6Re2vhFrO7hkVUvZmQEj5lfq3Hbg/lXW+D75v+EZ0oN5m4WqZyeM4/lWNdqUb3Cye6NCS11CM4Fss23nET8n8DxWV/wkemvcfZ55Jre4zs8maNgwb9f51pG8ujkuqFOeAeSPrWL4r02DU7FpdoW7iXcGJ+Zl7jPr6H61xwUW7Gfs4mhNJAy4WVQ4P3XIBrmdJgT+3fEcLqrRu0L4I4OU/wDrVveFr6TWNHEd+6TywSeU/nIH4AAU4PsetXjoEMN1NLZCNFnGHC9yuegpzh7O5lOnyq9zkfiVY3mjSWtxEytHcMI7ho3wGYfc3Y5xgniuGvYZI7svJIomRsqR0B64+ldnqU6XdptkkXBIUiQkqw7ED+vauN/s66GoTW0qBpADKuxcg5PHufrXbh52XK+h2SXY2bB/OHnwjLDmWMfz+lbdq0Ew+Y7fqK5OzumtNQdJibeWBiu5G5GDj8a63TtRhaETXVnYXaA7QzF4iT77SR+ldsaqRi4XLkYt4QCPnJ4Cjv7eufpzW3fwv4e0a4kvj5euarCYbeA/ftbVuJJ3HVNy/KoPqaqWniT7EZbvSI9J06Y/IJUTzniAHBTfwp98V5z4j8UtPLc+VM9xcTHdNczOWeRvdj1pe1ctECppasyvF11HPe+XC4KRjbgdsd/0Fdd8JdPnlS8vxAQnECsEzvI+Zv8A2WvOXSVUS4cL5bN95uQfwr2zwv8AE/RdD8MwafZWTSC3QZVQN0hzlmI9Scmuev8AByxNFZs3miZOHWYHkAbMd6iuLZmR1dbgpJlTxjI9Kzrj4v6VdSsBZ3CoynarAHcx6MPTH61r6V480RbZ7a+jnt2kxh2AZecde45yMV5zoyT2NEo/zHOeKJvs/hbUo4FlKxW5ADDIGCByfXrXO6W5/sqy027sYpGRA8KyICJMjduXngnJHHOM139n4l0We9vbS8SG504Zt3KoCjFumQT7H8qbrF14ZvRBY2cdokYBSN1Ub4iB8vOemK0pvlVgcVa6kcDMi29pKou7m3jZMiGR2kiJBzhRnAPB696rvBcWwik1CKb7NMiB3t8EsjP0GT14GK0dEuT9uuLa/RSrhhIrxK3Poc9/f3rfgeKy07FlLbvbhPmhmVTtHIJ6e46c/Wtoza6kRV92c7Hew3XiCVrSNbW3R3WOOSQ5hQjb5eTlugOc9/bFZ99p1z4f1B7RbYNJLG0abyrKIySTkrwWIHHpjpXqw0/wn4ksPKmjSwf7R58n2d/LMnGGGccgjrnnp0rnLjwQqahex6VrS2ekQKUtrK3+aWdgmRknqdxAz3HA5q/bRlpIbpJo5LSryDRvEMN4sryxGXMtuoOVDoVOOxODwTXWaRr0cetRXXiidIEs7aVEwCTcsXCkKcFdzAKMnABYntiuauLHU7TRIdYkaAReXvkt1lw0I4BXa+c5J/hIJ5qTxprp8RX+nC+0hNJt4oRHY2CyeV5Sk7iwYrhwzZIJOc9auUadXf0I5OU6mPVDrHiO1uWAMVpvZiuTEkmNkcat3ABfGeTknvkmqeJYo9YsvOLDTsFblsnDI42kEdiMj6V5bFDLcabeIZnht5JQRJKhWJGx13Lkc44Na32Sa60iG3igFx9miCvOuHGeMDJOQRk4IHf8pWHine4nd6HofhnS4/CdjPZRszyxzvK8h/jwflJP0Apnmrf+KmuY0xaabHsQEcee4BYZ77U/nXMzeJNQWaKSBvtFssvkea4yfkT7vAA9OSM49etVPCfjMC1u9NksFlJYzvMZsEyFjk9D7AAVhLD1G20Rr0Or8V3zTaZHpqcTahKLcMeoTOXb/vkVp6okN3odxYwKYgISkR/ulR8p/MCuV8NarouseImkvJLlWt7VlSPAGw7/AJmD9yeBnHQGulttR8OxTnzL+2jn3eSIJZc4Ytx2Ht+JNZOjUjZJFpOx5143Bh17TrhhtYwxu4PGCDkirN141ttN8aX7wQXUhaMoqLKAHmJH3gM5Xr2zzUnxXh8u6sZE2lSrruzxke9cbH9s8PalBqkKwXLPANyDO4eYDgkdQfcd/rXpuKlFSkKKV7S2PY7fxHDc2Qmkia2mdflhmU793044+oqrda1eyx40i1RnUD5pwFXHt+FcXPr93YaVZw3lji9kcyNGVwH5/ixyR0wM+lbvh+8kmvIrfVtOiVQPKMlsHbyeD98kEHHAODxiuF4aa9634npVHhaKtT99/kdc+pQLApO3JUE4PA9eamgurW4uUiCp5rsML1yMgf1qvbaNpF3G9nDqNrIIxudonySPrniua1vxBp+it5ehxNPOz+Wb1kLiP1x6kCuf2cr2PPkne+h1Xi+40Xwtrd7Jp4jzPs2WkHOZACOB2HI/WuJ8Tav4knMBtE+ys6l2ihPmSIP9r0HNXIYIbDTxO7SXviTURutlUb5MH7uQfujv+Nael+GNU0SCe+1iUNcXm0FEYsExk4z6/TirenvPWxnUUpXZmx+G0l02GCWVW/chQAW+UgAcfiM1STw1eDUba5hmiUQrtlXn5h7n17/jXYPBNk74isinaoBOT7daGXyBMzrKjDqHJII9MZ6daz9pNanRyPqcvqHhqC7v1kEJB2hwUK7c55z+FYGo+FdSj0y8itt0m1w8Sq2c+uPfk16D5MRuSfJZi56qGw3vgVoQWYkmO6JF2DB+fn6gDpTjWmupPK3seT6f4Y1AtGZbeSMoquctk5HXPp1NRXngTUlWB7dYpHES/NGflLAn1/D869RNrbw3TtBFIDjJ+dhmrr2c0ttC6xEAnJBB+U/lVfWJ3bQKDZ5tP4PuLnT2RfLhk3bwsmMklQCQB05BrNT4e6rbzERbWG0oyscdRzXraWN1PF+6kUg8crnJ/CnLbSxELeJJtHdVJGPT8qhYiqrh7N9UeQWngjVDdW4u7QRwjKs4YAHGcDNdBZ+HLhoYorm3bbH91ndSQoPyj+Vd5IXjby57dhzgZXgD3496I7R1+YsuCBhWyh/Imidecg5DirHw0Lc3LEZaYhn9M7s4547npUcWg6nLIs0lt5Upf5mRwNwxjp+Vd7JEY8KPMZj1HVT+Pp/9amWm9XMToYpFyQhDAke4Pf8A+tUe1kHL5HNW/h+4Wfz71fLJQgcg5BAJPHPWs3V/DUxS4vrO4Mk4Yl4ghUEeqj8P5V2csU0kxDmJs8gMCD0NTwW86wqrpggBs549uvFCqTTK5fI8ysmtxEtpKTBIpCgkHOelbcE4mmZTMsLIu0YY7uf4hVvxF4Ya+EklrbxpcudwAlB3fX0rnrG7FjcS2mt2TYTIDKPnVhwOf7tdKbmvdIas9iW7mlgnktb0i5R0+ZXIIf3APof51Ne2ya3pb2aS+TgBRJIAdpXnAGM1clUtZRTXaE2nmfJKoDZBHRgeh981Fc+HbmyRZ7QxywFRJ5TELNt77QeGH49M1Kbsk1qPll0NGTwppMsFsiK1o8ahnmtG8lnbpuYAY7f5zXH22k3dxruoQRwq5sR5YlKNbs45Ayy9/qD07d+o0jVJntEKebd2sR33DKn7yIjsR1I/p0rqLOCTULQz2c/n25/jQjhvQ9/wPNJValNty1TGk38J5NbxeJLeyePVoWttPjQrHLPD5ixA8DJUE8ccmk0lYTDLcWmlxPLKPKb7JdebyBkcNkrkkds8dq9dMCuk1kx3q6gGNkDAjnqD1H/1q5nRfh+tnpmoWurXEUplffCEj2so5+YDs2c+3AxXRTxd03IOR30PL9L+ztqlwy389vNIBEUjTy2Llh95j0HTJ9Ksazpl5d3kmpWSTSsJkVBAN4wo5YNxjBHTHQ139l8PRDIGsZrhirZJvYkkjJ/2lIHtXFa1JNFqP2m80+fSiJDEZ7PEUcjgkklW75yeCK6YV4zfuk8jR0XiXW1uNJto9Tt4UmjChV2ZCDJyWwSpZuv0rltP1q9Q3FqiWcT3ksUMVxNGAkcYZgFHbZnB6U/UtSa1trSSW+u5FXLxrJaYbDdxlsH1zz1rQ0jUY9as9yW0NxdRMP8ARpVj3sueTGwxnjIIx3q27qxDR0t5or28am+unmv4GCsyKCJcE5YEtkfQAdK5SG8nj1eWyTW2sLO2UmSXGJHB5wq55Jzjniuw8LWuga3qd9Fresy6NdQSFYrRpCqunHzEk5JJ7AjGPersvgfwRBrAup/E0uo3GM/ZNOh8ySQ55JbLEcd6mVVQVmUqbtoc94dtrvxu82j+HLpdMgh5kDqWeT1klcEf4V0etQwxaRZ+DPDskVxFav5t9qUy/IJScnHfHoo5qfV59bjtDp3hTwu+l6K5/fFZljuJh6s3J/TvVSy8JaW1kFn03xDHPt3OYrknafwOP0FcjfM9wbjT0TOk8JafYaRFcySpbXFyWxLczuS8gI7cHA9AK0de1AXmnBRHCqEq6sku7t0x26iuG1G3t9LiIi8Wajp27gJe2iSjjnBOM1N4ZstSvL2K5n8QaXqGlMrgvFCUk3YxwMe1ROk7N3JVX3bHq8NrDAzyHy8uOiRjAz3pP7Phy8iMFyBkiME5/HpVqGSJ/us4BPdSP51KgUgYlAH0rI9Ige3VrZ4n3svUMe3vVJNLjXDmeVuMjHy5x6HrWrgDI3k/pQSNwBmQZ7dD/OgCmIyHU7gEA6EnB+tOityr4LjYeQCM4P0q0rRSSGNJkZ15IHJA/Ol3Rl3XzgzKcHkcGkCK2x49wBDH1II/So5YA7KWkKgclQgA+pIGa0jFuj+Z+fWk8njPmnj0FIZnvZRPgSKpQfMAcnn1Oc0fZ1t1zEsaKc/8sxgn16VoeWxT5WBNCQHOQQD64pAUbeDbES8iDPUjgAfhTPsYJDF0z2IUnI/nWgIs5wSB0xtoWEDjL/lQBlT6TZzuk0qgPG2c8n/P40jaTbGdHRLcKOGUxA5FbAgO04LD36YpixAElXH1ABz+NFgKSWp8uVEaML/AqpwPTIHauI1nwJJqVrObidJbkDfGFt1Qs390YbGP8K9HEXU8jjrUVxbStHm2aIS44aUZX+dVFuLuhNReh4Xp7ah4UupLUReUzryjgbSp9snFdHoN5c3SMZJmgsUbJVImlWM9Soxgr06Egc8d67DWPCT6yWkvGtFnK7TLFE+4j/vquVv/AAzrnhxGu9Pvi0cY25iXDbc9x0/PNdSnGa8zHlcXoXLzQNF1rBttWt4bpl+YxgRl88gMo7HrXKrbXvhnUJHgvWS4JG2NMSJcLnHBzj8DQ14+p3ETXF2FvWOxi6hY9v4e+e1ba2NkzfZbzULdBwWaSNnTJ45O4gN700nDfVC0l5Gn4Y8SQ3OpyQaytjZzAbfnRlJ9sn613arGVTYUIIBUf/X6V5ddeD5Lm4kfSbu3lQKDtZvvZ9H27c0zw9qknh3U3guftDJjDQytjYfVcZU/lUSpxlrApSa0kel3VmksTL5m5yejNkflXM+MvAll4n0sQ3Mgju4gfJuQDlCfYdRW7o2s2Wr7hZyN5yH5opQEce+K1ViIzgvzzn1rFN03dGmkkc9N4U0mfTrWyvLKynht9oijlhDAEDHHPHTpWDrnwt8P3qtNp8A065xlPKY7M+pXnjPbrjOK9CSMcjfyKb5JHTrT55Xu2HLG1rHzp4h+Dmu2k019ZXFrepH8xii3LI3HO1WHP061zfgVzoviO5mmgnj8iIxn5CpRiRw/93oetfTviO5Sx0i5nkadIwNpkgTcyZ/ix19OnNfNvj21Sz1Jj9n8x2GXMjOVkP8AfAJwQeOeldVKbqXjNnNVionU+KvHEaWzwaVq2LhSpxExJPP3QVBPHP1JFT6N40sXiLarpFwEA/10jsxf6KST/wDXNeRNNMcKCI0P8KAL/IVu6faXps4HS3uQTwJBEzA+lbRo04Rszm5Ez1e9j8Ca5b+fe2dmJXIUK6+VMx7DghqoWHgrwnBOzWl3qVo3/PP7RgA+nT+defHTdQl1uFtP069nZGVlWOF2bg9eld/cwyBjHcI8bjjY67Tz1GK5K7dOyiyKkZRWh7V5hJIG0np/hSgnBGeR69c1w7X2puAqSAFxu2g54HT8eaiF3qIlLvI7M2A2Gyd3I+hrnuej7TyPQVRlHOPWgIw+bb+NcMuqX8RLmWZyOx4UH+VLNr+ptaNmOVmU4OOGI9j0pj9ppsduB1+VfwpFhUNv8pD9a4az1G9kdB5roCCeZvmX3Pr9KuXuo31qoaOaaYehI2vx2Jxj86Vw9p5HYBCSQVHI9KaLePaR5KbTz0rjYNZvnEczFkbABU/LjnoG6H8DVtPE13GuLiBVdsMu3kYzSuHtDphbRsNvkx8cjipVi2qeCB06muZj1vWLn5Y9PikXJKtHKDzzzUmo6rrSWyvDaruLKFCqWJ9c0XRXPpc3wjRqcdD/ALRNKY2bn5h7bjXJpea2sjTHfGpPIEYOfbHao5r3xCbYzGHy1UksxGCc+w/DnilcXtPI692CsOcE8U8DH8IGK8/n1zXA/wBnktmX+E4AJBz1yPWp/t2rorbpplbAHzsADjPc0rh7R9jti+9cYbnjFCsCpA4xx3riINYlZSJXcSqv3Ym3knOOn602LVdd+URQ3R8xeHk2HtgDB/E9aLjUvI7G9soL1FguUkKg5GHZcn8KzW8LaMzHfZqzdSGdufrzXJ3viPXLW8EDnLhsKc4JGAc5HHbHWtHTdav7x2MyyRsh+UlMBT/d+lNSfQXOnuiv4o8DI6ibRIljccmDJIb6E9O9cz4d1p9CupbW/s1lsmO2aF0DMpHHGev0ru7i/wBWkV1ilJZm4PlfLj8+a5TWbOeYMt+pMkp4lUbWGewGfato1tOWWxE48usUdYjW1pbpd6RJb3OnydLUn5gT/wA8ieQf9k/hVTULbS9fAVkNuIMjagzcbvcH7q89+M+leS6gur6LPLJb3MqwkYDISCPY0+38aXm+EXiGTapUuMfMPTjmtFC/vRdzP23SSOlvtOv9AuVLkqF/eR3EP3kGcZOBnHqOh5wTzXbeHvFwaNIdZdMk7UvEH7qU+h9DXmLeP7yJJItNMiNLhHS4VWAHQe4HJ796pf2xNNIWj8m1fpIgYESjODgH72fStJLmXvIn2nLsfRBLYVomyDz8pGB+dSA8gZwfp196+fk8V+I9Bt/9GnZbNs5AUMEye4P3a3fDnxHvbmWO2v5D5jqVSRAoTnv9axdJ7o1Ve+lj2N9rBhnKkYIxwfY+1cZqfw48PajdJLNHcoq5HlRzEIR7ZGR9BSrqWqreRxs05ITLZTAY49+KF16/hmKtCk2HJJPUdeOOKyjJpluSe6NTSPB3h7SADp+kWqMOkjR+Y/8A302a34sKgAyMcdCK5Q69fKokSzcr6sAB+lXINYv5N3+h44ztYEk56EYpuTe7EmuiOgJU85Jx2yahuI7e5QpcRxTJ6OgP9Kwb7UNQWTBhjjU8MxJ2gfTHWqsGqXcZL3MTNGvHyq3P5ClfuO6fQgstluxuTfIEZirF1A/WmX1/bW8zTQQpNIP+WkceU9jn86xRJiXzIBI8Kt5YbYdisM8E4I/EA9KTUL2ddhZ12ZIYDgjr2Hbv+HvSSsS7pFmHXfMeRV3wKoLKzRsxbt8o/Hj6GpLjUd8TpcyyMPlwI0CbcHjj8j+NM81blIYljmQDhnB+8M8jJ7cZ/Gqt69skbK6KsTNubJwNoI7gc0naxL06mlFrKIziMKWYhs4GevJzVebUvtEirLLtVBvICg5UD16VRFvp97PAiSMwkcndESuVwcVcWKO1YgwxuYwNwPI74IHpU2GnbqMk1G7iliJm/c8D97GCev5VKl3ckERtlc5KiNentgf/AKquRXkEcUzshkkLEguRn3/DFZ0073NzHJZSKWXn5WKkfn14qZPsDkujJLjVr60RVjd1XOwHZjHU8+uP1p9nqepEyfZ72UK3ILJnkcE+1VCs0oMcgZjuIUv+n4UsLSWsDtAHZM5C56eh/TrSvbcSfctTatqrSyx3UxwRkKP54q/YavfovkytBdBgRyCp4Hr0/KsNb97sqixKJ1X7pXserBvXiqzpcRkfMrADIZW4/A+n/wBeiwNtbHTyaxPIipFGkBwCAoyufr7+tVJ01J5VnhnVJOrKx+U45A9D0/GsuO7lVowyyqMhi6NuB9M1oT5xG6jyZsgssjbQykn+KmUnfcsQ6pcqZYrmNQ8YzlR8pPX8uKfFqflmTBXav7zaTkBevFMNreSRrK6xopBHySbiD/e9x7e9c7e3t/bX6x25UyA4xjg+ueOB/jSa1L1Wx11le2l47y29zkkg4ZeFGOcfpVuHRhLIJblm80HKtGxx7cVzSyKZi8kKDcA2IyfvY6jitODVJI4gsfEn9xV5PvjvTWg72epflElpcJJMbjyyp2gNgAg/xAk8/wCFRanFLeWKy2V/5eT0SFWYjuASeMVg6jfNMkjXM0o6bhsALegHfP096o23nwSxXGmXEk8ZOGjKkKPxJ9j+tCk+iI52+hqXfhu+1KJ0utQ3oB8qJCoU+oyBXKav4Iu7GKeXT3LCP5vLBDOD37V2mmantgJvWmUfdJ6Ag54PPT3q6rWP2YKuVOSw8t2XDdOvpz1raFWURSUXueF287QXLGSa4CkYaPaBuXPI9q7K2bw3qNqQ2y22DlZwsbEeu4Ag1s3fh6xuvMyzxlQZEy+5GJ55bgj8K4Z7i80x5UjNnt3lCyospX3G4ZrpU1VWm5hy8vob8D2yRNb2OpiWBlPNxAJPl/u8Y/pXL3vmRX7Rw5bJwMW5UZ9gST+tLF4ju4maNL25ijkIMhCbQ3PJwOhrqvDcugTqk15qd29xnkq+3K57nGc+3etEnBXDSWxR8NeJ9Vsp/s0ivdQDgRSk5UDuDnitK48XGPUmjWxWAMdjYkwf0HtWFeGFZLiaxs5Gt2OImlycr6jJrPNmlxayNFJGksbb3WUbSR7VlLkerQnJpWPWNF1qG4DMZ5SwXIVyMY78Ut3q93eJILGVTgjBX5CBnvzxXmfhbXrSGVLbVVd0UkO65JX0J9q9MsbWweD7TaTvMmAxdH3bs9uPTj86wnScdzSDckJLc6mZQ00oCgEjDdPXjP0ph1C6doohNukU4VSw+YD2/Kr0mm2sqtIEkkY84VyuPwql9hlRIxGFQNkDzDvIBz+PNZNWNOWyHm8jlkEf2h2GDtEQMajPXI7CpzZxrbG4lUzIOmHLFB7H0xmuM+z3lvMufMjLNjOeW9CKnjvtSENxFDZzRLGdjRnrkH247/41auyVOW1jbvYmuGP2Dy4QyfdcFg3+eKyzpUz3ZWW9TykAMxaTIz6Lz/OobCG9kI82IJ5b4Kuc4zn0HHT6VvS3cNkIHZgkTMCxwCM9OPXnHtQrRV2XF6aleWKxcvZySMjJiRdjbcgc9c9cA9KqzSoJ2+yoXWPnh2O4n1zxkcGm6/pz3LJPA6qzHaofq3qcDjv0qpBotyd4F3CUGCgUlsenPfmpIb+4lubyZcKqbFXkhlIJz3/TH4UkUtu8AuGVAiDIkckDdz2q1Ml7PalBCDgYJCkpkfxJ7dapJpMTkZaZXV2ZQjbVY8dvX/69KMVuTGFiabzf3jJI0iucoGiOcexqFtzCNMiNM/vckj861RIIooxGqD5RhV559uenfNVbqCS6dUjV1aLId2QFcHqDx19CKHHmHKlfUhtXheIK0quBhmi5PGT05q1NG7BGs1PXIToQ2cd/rTRpkUEewxrFGRtLI+0gdycjIrOnulXbFYzmVlyxQkkr+J/P8alK7sDTWhoQpfQFzcBVjUDePlIJH+e1SQzvPu+zP5jckqzYKj09z6Cq9jqDtGBcW3lnsXPT3/wqWJHmRJgqEDOGjzk9/wDP0quUas/hJRqV3uVTmVH+UxdCT9B09fyq7bOs6HbCUflcFe4J9ec/41kWFo1zeP5p2xtlxnHTpgfTAzz6fhYa6jgLtuKoBgR7sksP5Dp/nkzqhLnReCxyy75QySJhSuRgc9Tnms6QXflqZmWMbgSm8YA5z9O1VluFlnDyStD5uAfKJb68/TNbAu18pUSRWAJLMykfN6emcU0u6Li+bdDWkbcrrcbkKfOpU8/T39+9RXEs0MTLbypIoUtgKVGD6eoq1Bfo7C1W8jCIvWPgj0BJ49ao3FhOL37QkRMLY2MWOd3rj0xn86pq5UovoZ1/qV5bGSRoJnjKqMxxkduw9PU/SrvmXF9ZRu4EQChllJGRjtirCTvBJK9vIwjDf6sr1HTK56cE1Bcxi7DpHM6rJzu3gdyDn8KSSS1MuVpDXuZfswEszo/oAfmB46fr+NYI0SwF2ZpiXkbLYVzjJ9vzrokZYl+zRklIzj5lDAnvyOnX0PWq9xDBDloCkTRIDtfPB9eeP5dOtUrxWhDgcz4g8PxwKrWKE7sHZt5wf8muehhKXS+Y8Vs2CQ0iHBPofQe9eki4t5JNiLJCc8Dd0UgHPpjn1PTrXM6tpYu2KKYzk/61D35/PjHFb0qz2lsZqLWxW0TUobq7gtrsmFlVlErPkH8TXTah4ZS+U/ZpEDq2RN1Hfg47CvNdRsp9LuWgu0G4clc4BXPBHvV7QNYuNNvJBaySywY34OQwx1wQe30Naunz6xKhUW0kbd3pEME5guEbStSJ/dSK5aC446A9vpWV9s1Lw9d+XiWCQj5sklJM9+tdRY+ItO1lJLa/mQu3CpOoJY5AxuwKZeLC8UtjOz3ESsSIpefL9kYd/wBPWk6jjpJFycehd8OeN45LfZqDvbuBtOwEgj1HNdamqPMQYgsihd24EEYx1B69MV4vqcYti62kjeRv+44G4H39/pUekeI77Swnlu8i8kxueMe2eh5qZUebWBm6jTsevGyeVwkoEcO4KNnUn1Jq4ptLYlGILSH5eMnP169qzpdbhk3l1z5f3SRuGPY+pqgdRtyDNKjEqCAD8qt+I7iuXmTNnNM0L/z1kBtJIoyylXaQBgR6cdMEiqN1pkl7bost2Ibg4XzRHu54PAz7frWZJcXZR3tEYkxhxvH+sTPXdnA+lM093EUkl2phjMgCMjsGCg5x97HPT8TTUWxRu3sXlsrqEGS7vROzqxVtmwcduehPeorRZWKTRq0Eci7izj15HB4Hf8MVsSQQTXDPjbBKdyQKxLqnbPfPpTbsBbyLy2ZkGFIkIOB2zjv1/HFEmnqVJJGVe3dxbFWV3AD5ZVHO3HJGevB6VLDqAkOSA8aAPvA6AjjJHWtCSWNbjzHiUM7blU55Ucjg9On+cVT1O5tbdZC6ndt5VMlQT1GB7cfjUWXQhRtsyrFL9rvoJDM6wIw6JuJIyTtUdOc9a27LV7HLqTK90rcRPuHB7kHofrWLosqwGUCHyt0q7UVSd4I7nsMDH4im3LsLhz5KBTuKMzFiBxyx9eKcXYqMnE2tZv1uYojPsib7rg8Ejt0981Dp629wnlWAS2Xp5u4EDHqetVrHVI5Ciah5BQknLn5m7cA/jUsl1bW52tHCihdoVTwRzxgcZxiiLUdSue+pDfRJPcuWubdn8wdMEYwcnk5P50W1tdQKqrqQUMQWOCSBn0z6YH41vTfZZzGkMQUMcMjIg3A+pwfaqt4LK2fa0MPlsOmCvHTggjuK0co9h2tqY1ybVbmK0uZyJ2O4SBQVJwfkJ5wfrWja6fHMVMssO0HJdhvYkd89B+dVIoLWxhkWJnjhbLrG0/mLjucOMg+hzU+ky6dZK+yGIzyHcyud25/xPy55xS549AjPoSXrWtsrRQW0l1KDhpNu0Bv97t+AqGeZGIRwIWcBtj5w/rz0reVonjdg4iyhyjY+Z8fe6d6Y9pZ3k0pnMbOSNxYHPH3fT3pt3Lae43StPtIoQ8ywADlQAVRfoCea0X+zxoBE4PfZGeP54qKOyVQqps8tehdQR9cYqjre+3t5p+u1cYiTg+/Q5/pQ32Kbsh08Zd5IpBGsjfcbIyevHHGeKwriRbC8naSXZtfO1uQV5yPbgE1BpOuQXUnlPLJFKuMNEgU989fw+ta0ei291iR7txtff8vJbtz+fQVFmzG3tFczYb9ruF/Ku0imfGMpuCDPUc9x/OpPNntwW81nXgZMPU44XGcjr1rWeyax2RQxCWMnIZ4yWU89P/rU03yQSKg8ncuFycoMY25xnIHWnJqINKJkT26XZmWeyAjxtUKSAQw7Z6j/AOvUmn6TBh4XmaMqNgc9CMYB/GtpZftNsYFEYPTcrknPXgn096yr+11Mq3kq8O44do/nz8xznHsaIsOV7oS88HRTxM8rfvCu0SKoYkduO/T/AD1rz3WfDM+k6gsi3BCcvl2xs+h7j/PvXbyC/LhLi9ntkwoVldiGPXH40XujPcTeXPqL/MP3yg7uvIx74x79K2p1HDcU1foeUiEzvl2yHOdwTGP8/wBa1NLltrC7D6jE99BwuCxBX0OOhx7111/4KZIQ9tLLKHzu81Av4gDn+tcHqul3tmwNwRGjZ2tk8j6dR9K6VUU9DCcZQ1sdvJe6NNZzsyRxNM3BKYb26dD2zXGTJFNcMjSoUQ4EnJHqM+hqtY3MttKrjPBBbaSCQPrxXV6HcR395IsFgzoYfLaJQqlgWySR0IHWhQcNUCanudClq9wCkXyJH+74UkFyM9Prz+NLHpcSyqNVeTZv3Lh+4zj6fSuqtrVi7x+XOULbgchVH4Z6VYutPWG23YRgTnnHHvnt9a4tlodKp32Ofxbx4hgYqiEA5YsDg9wcmrMbacdrQPMzKSQdpCBvoR2qrcW4toVEUPmoYwoQn5jgjn3HNXIYIoLqdJolEkcm1IyehOeg+majmtuJXRLHLlVijkZI5fvFsHOMg46YPT8qoXlzE8ZRI2aTIiLuSmVJxgnHPX3p91CJI/Nj3MGHmhQTuBBwSR+Az7VBq8rwX6mJJbiMKOI8jDYHUY5HPXrjpU3u9CXJ3MrUWkVT5UgLIcJzyRntlc8Y/nVzSdLjmQy37yRqB2k3LnA9RnBx07c1ctLXdJ5t2sEqjHlqJCDH/wB9Zz+Xaq2o6nsuZoDHGoYnAKgDIB546H0q37uw37poS6dLHdlyYRBj5854/wDr9KfJaI9psu9jMBtzGBt9u/8Anisf+0HVyoSSdWRBPMo4j9RxwOvT6V0Nrc2d9AS0wiQEbAZBhjgZIH5UotsdOSZz8lmyBktJhLMw/dlkO2PHqSakGjzT2R+0xQld4ISB923uRk9OucV0kOnbXZI/K8kjOwhjlj3znHrSR2ah5VnZDHnEQkwTt9DnvVWsaKKTM20sTDBHvkacDG4qu3/PHr6VMLcvc4ZXXBDYHT0+lIiQOUFhKvyHDLHk49h6GpoZpo3zLOURiVLn+Ee2O1RJjaVjCvNLgnuTCz4YsXYBcALx8h4x1ANXl0pI3jb92uMZI/jX6kZzzVsZFyoiZ1TYZCA6nnP3c/lxUN5Hcl3RAGQj5w2Hz6jnoaafYm9loan2aFLPcsbbduSpOT+JP4VRj0h7l/Oa5ImVg+6P7yY6Dj+tQCS7t/QTL0jEi854H48jI9PpU738cfltJHKuclQABljnuOvIPPpjrT1BVOjRetriSLeLmSV2LfKTyCff2rOuE1h7kpE9vDCW+YlC4K98DPPaqbRXV9M88k8iFz+7hRtrBcY/Efj+FaUelXUIcXN/dEArtjVgrDjOMjjFNRsVHUs28U8c6NOsE4wF3mEA9fr2FLN9oML/AGZEt1yVUlVZs54IBOMYq3GEijPLIRztJyc/Wo2gLgMJJAvU5/pQWivp73sbTxyXFzMrLjb8iIo79BurFutOludQma9geNABsy/BxklSAMjBP6811Yu7SFJDNMsca/eLZ/nUF20TRebbma4MiYVEdQMdutLrcTiVzDbfZwYIkBCfMQuD7+9WLVXREjkD8rkFjnP585q2ZU+zdESTaPvHPJJzz9AaHXauYmBA7t+nancPIqXBWIbJFO1h1bAArLOq2JmkjidYy4BwNrFiOOlSa5rVpZpiffKh4/dLuye4PPTkVz63s+oX23TtAWOTks0h2MMjOWIHU/U9KSi2Q9WdFcRtNaKEnRo1+UbAdwYg8E5wBWLe6JFcWpk1C3Z5lwIpIyHx2yeOBx255qaC2jsgs11eMTPnJYEYGOnPUjA/WrVvfC1nNuLgO6jPOBuOM8e3+NHM0yG1ezPMde8KSWUpmgO9Wy3lbiWUeoz1H8qybOSaznSWCUpMhyjjrxXq8eoQX0bs8G9gSuADhDzwG28H3965a78ItdQtPY+eZC3yrKgII7fMPyz7V3UqytaZM6XWJ6Al8MlZQ7gKRGVLMpbH6VoKZ3ggAVIxwZCyg5OP4fQ1xsN4LKC3iYqvnjcu5+cknoOp5z9OK1rLXHMUbyNEcHacBwM+mO/1ri6FxkjXvYmCBpnXELAn5c8dcY9D/OuHmvpIfEEgVZgrNmKSYcPwQCT7H+VdZcX0k0gc4VcgbX+6o9TVAT27E28bIpjHzb+Dj1HtWenMxPXYp2yXjRRxRFUd4yrPuwQ2eNvbpn860bG1ut4hkbad28F2wowPlXPXOP51Qe9SCNiA58t1XGBgtnp16n+lQz3Nqbkme7aKPeVHz7ct3ydpxjP6UQd46Exa6m99va0Zpi7hJcZ5AO7HT2FZslpFqa/aJ4oWhwQNy7tx/u47VbVNMFy1y00LKy4yH3BRgEM49M89BzipjqtrGGmhwyKQ3AwSe5A98Vd7Fpoxm0OBJZENxuLx5MYRQuev09foKt6fb2kbxRl2jQMXj8vAx049fb3x7U/VA17E88CeXMy74wowD659+hrkpLydLEfa5XR4hvA2HAHG3k9MnP8AKpTfQySaeh6JcfZooUErNJGBvOWJwc+nbpURZftGFj2RliMtnA44PT2rjdP14wxRbppEhZSjITngnrjtx2rp47yzu2RvPwGwZPMPqe/enJvqaqVyeNNz7oQFlKjhM7CcYB+XGeap6pJI0UMjxBWM2wt1HPPQHj6U7UZFDv8A2Myu4Y8bcnd6DPr2zWRE+tSCVbi3VVLEiSMcZB/T/wCuKGm0OT0NRYI5GQhY4ZkIPOAFB4Iwx/Gty01iS1ld4Sd6r8rbVKDPQ8/X9TXMahp15bbfNnaFzhhg5Vsgkjr9KrXCTJamSwjEzygBQSMKD1wueeRUpruZqbWx0E8EMltcsySm5ZcvKIzuYg+oPQZIGO1Nt7b7QY44BKjxcbSu8rx0IY5PGKpaBHqN5Zu0tu0MMeD5JG15ePQnGP8A62KW4bU4jvgiiSCIgbVlxnP1H0/HNKLvJq+xaalqje2iJQRHI8gUYAXH1PtUrw/armJwxQsAoXqufeq9g9yRjem5jkAtvx0z0H1qe9nWQSuv7xkOF2Aj5ug/rzWki3Kw5rP70sp2MgP3fQ85FQMIY7UqZSSjbWyMcnkH+VZj3t5teGOcSSN82xV3qqjpn06DnqTXNzX9/bfaY3VndkY52nbnI6Dpxn/Gp5mZ+1d9jq47VPPDkkOSMl2GSPX+dWktVWBEMjIdpQFfQnNcjY6pdSMPMXdt2AugzjnHX8APxq3Z6xOZ4zP5ZQSeT/rivyjoef5e1HM0V7VW1Opl8uOI4/eAfe3EZxkg/jWPc6wI5WWOAzzP9wK2C3tz71Xv9T8yXzba4hUxEnbj73B4I7//AF6w4oE1ATzBiiIOdnGc9Rt9OnakpEubb0OrkWB3aF40jG3zCs0a/LnkjHc5z9acNYULD5cZZuVzF8wwP5fSuZuZHXTbAWdzlljaN2xuwx5K59jnHtWrocbSIi3KXC/KrdcZ69u9VF+ZcJNlPVdWe5sGW2t1uZ2VgvyjCN1DE9sYPGP/AK/JjR9Qvb8PcAqrNk4VyxJzkA7QCPfjrXpLGBWTZt3EHBIGFHfg1BPqAEX7tzIuSRswML2IHrkZ/A001EhwTd2U7HzYGaJlZlbkCXYFX/e5J+nFXL+/azKCK0uJAwAa4YZCDPJ/pWGj295ZXsMu8vOQRtLbiF4JGPTk/jUMZuY5gkwlYBU+TJ+VCSOfwwefWk3fYUptKyL9nCpWF7cJtOVG+MZ55Pcc++amu43j2DcEi27y+Sx+uSSM+nNOvp7a0gkzDbGXAY+XKVKkEk/L74FQLqFs6orJb7s8Mg3Hn3PBIpvsO62LipHfRJC19GduHzFnPP8ADwMHp+ZNZkejO925ed9xJZBgBsjpnj+fPNWrcAuZY1OwE5kb5iCB3x0/pUeoX0kdxCzXCELIAxQEkqVzn36UpIcrJFPVbV3hmjMipG5EjKi9OMAA5/Me49aq6TbWIvSLyYvJAAfLbIAbbjk454rburJb2Brq6MplRfLKRysu4dQT6nJzn3q3YwaabeSGS3iuGdhtjWMtuIHoc8A55+lKEbaJijFdDOTT9MluoZIIoJXwVzGpbap/HB4wPwrRiYR3USt5MIkxgHAIGe4HTgnirIsoo5RP9ngt2LfM3UgHjAAGR+NU720jAmliILuwDtuB98HPOKc/Mco6CyeXGGilnhgVY9xJTc3LDHf07e9Zk2mR34Rp5JbkyDn5djOcdjjgcke1TG+iRpELxB0O4sflwcYx7+o+lPt5Y3vjDNFPIqsWyeMDB56+uDTXkNamfZ+H9NZ90kcnzD5kfhhgYyfXtzV+LSLexnMDurhFGPn3ttxkc/XH5Vb82wE0FxEd0TLJGGlbJHI46+2KY0YngMseGiIwQq4C9jweePXNClJ9RNdhbDVCs/kJAC8j8AZ2rzjj3PXFaVy0UlqzzsWmjZgkSkj5xkDdx19B6VkWzppyyeXsubidh96LEcZz1APIzjHX0rPm1RLhp2nnWOZXwsQQlTzgswz0xnp6Vyyk5KyWhhKcnGzL8st1cXMEkqLJbRjeI/mO1SOvGMn/AOtWdoUkFjqZMUoaKRsK0iFUAyehz19j2p9zqM5VEiSHZJGowAQxAPO7ByAevrRpdoL24u5JZF2owIUvkYGQByM4AHT6VrSprlHBI3U1KS81RolVQjggTLICq4H3gAenHT3z2qvqWow2z+UZVmKKSZV+7Lg5APof/ZhnvRBZxR2UoeOMhQCBE/BxkkDuME9PXNc5NqeYlt7q6ZUikd9hyCcH76kdOB+PFZwgoS924O8djoNP1uw8tc7VkQljsHTJ747f4VZk1RZI0t5HXMgJABGSMnA+ucda4S9guUt5U8ko7ktLKvBIB6cckEEH1zmugiss6dCpijUiGOSGPZ8oODuJyQc4/HJNbEOci550cd01wImjj8w7gBuBbAHXocd/qKm1GQXEkVzGuIcHkDnOccAdAfU9Ovas6K4u7/T5I5gIJowwtyyMnBH3cexUEfWs67knspoIpWtoopXZCIULugxhmOfQ45/xqXe5XM0WRLAlzHJFuLb8OgwRz2J75x/nNRRSmW5ltjDubeP3Z/5ac5DA9QeKSCzeO9LSPIxl6BgoAHQkgcZI5zWwsIBRlKq4faxkQAM3tjnsMH3pq3Ur4nqc7aSOutStbz+bHGxjAEfJwcEk5yT1zV/Tmdrnyo7JiOWYxEKQcnJ5Geea17iKExyAI4nbadwGRknPLD+tZpvVe8k58syEqI8giM9MH8/rTUk0h2sXmmke3UgSJMG3KqnPA4+Y9DwcYPHFSRXCpfp5tvMhUHL7htIwP4R0HAqW7kjhh375MKV2mNN2Ae+PTH6ZrJgne5lmVRNtjYKQqbc9wc9Tjjj0xVLW7SLUkka8i27KJrjlFHLOuFHX19qzoiXl8qzS3uoyoZmI2gdeBjoQMD1rqLR0kgZbq3DBFyApGW6dcn1PQ5rDmsTMjPp8627g7RhCeN33gSPvD8qGtLlvRXRNt3vbApGSkSq43dGYZGSev86reIV+0yI0MgJIwAGAYr6en5+47067s5JprcpKftCnLNHuUMxAGeByAABzTtbt40sU8x9mCMBTznOADgZxmpTdjJ3knocnLdSXlqDdSMhGVLevf8c/1qpFcm3tjN5PQblfcMKOeT6ZGaZe6rG1gFMyh9+BlC2AM4Yke+Bj25rHe4k8maEfKybcYlOME8Px94EnH41rGk5u7RHLrqdppviQPGIoGQEgK3mIT83qCPWqF3eNGUhujguwKHdgEbu5rn9L0+fUNWkhtoZ1i8neJJORvxnaAvbOfwBrq9e8Ky3lhFLMP32woWQYy23II29RxjHrVzppaFOLlsQ2up3EBneFybcFvMLuCxwc4GTz0/PNaOlNa3V619Db3xuHyfMkm2ruI6Een0rnIrMCMmJoy8EgQwzhVKNjBw3Qp0x+Nbvh23uI98t9C0JYZLRvtJJPb27cetNU1FDppo64TRvCz4ZpfuAbdoJI5Azz26+1YeosHtGxEIZlbDSSSCQKB/F+Xtj1rWlW2Z1GGUyYA3PtOADyD0+7Vi4trOSxWCRFkiysjRBQxOO5HcVDRtZtHHNYXd7bMk13bYSPaSArSH5s/iMYBAHUVDYeG7mRY2fUJLmKZSvLEFMEkZGMqeD2rqLXw+4dpYbuS1i+ZvIR8CLd2BIOOO1MtdMma9nlMslxGcIqhgOBgkHsQ2enPTpTi7InkM+WAKBELptsMY2Nx8p5JbpnqDwal0a+nc3BjFujoFQsRjLNnoucHBqzqORPJFbIJdw3h9uMEevoOO9cxdPJBc3U1jCfJSIRGc8qW7sPwwOKztd6ImSaNu5gL6Y893cBpAojTbxuY9+46jOfUiueu4ri2aG4t7hllWQbNy5fBBwwzwQcfoan0HV5QR9oUq38KSNgFx0AXv3rVf7TNb28Goxo6EMRgE4ycq2e+eOacqel2Ll5kcP/AGnd22omdypePaWVmChiBjJH4dK6LQL8CVWmaQpIC80eCWLHgA54HGPxzWHrukRx6owh8+SKTa0bJGZCW9APr36evStSKwbSijWeky3VxvBkuZ4wEB7qgBwSOfm+tbRikrExi0zrNN1PDN5rQWw3hEbAUHOSFI7fX6VRLaffX8pCNIUBWRZSN644z+GetZ2mp9u+2QSMxgkbvGpVQc5Aycn1z+Par0+iTTWboJJgm0RSBWIAHABz17AnPH51zcmoWci401rPEu1kncTBS0bZUkDI/HBOafHfxynygyQCP5i7DdvfOSfbr+lZuhaLcRPcJc7h5eVjlwB+Ge3HpjNMZJsNAkw8uLksBghyeOcn9PWpnpoRJPax0az2rSMwuhcyy5GYuM9Mkevb8cVVu7q2EzkhOVJMZQE8DjjsD3PrXO2V69sJIgzIYmAQAZKkk557c9q39NvY2YzPIsjsNvA6deTjpznmq06lqXM0iG0mgvJ4pRC25xsDLk7cDoTjg/zHFZb2mqXOozSMGSNWClA+RgdSvqBkYH1Hat2S8WRxKtzBDGrAzI8eGxzyCTzn1rCvbovdm6JcKoIQHOxiCB2Pt/KpatqgnozU1bc9kj2tpJcXIXJ8tsMSCB+eM8dKxF0+8uZjMrCONeYNz5cEZyGXoCM/nViLV3M8URtmjRZFDRyuVOcn5uec1q2N0qKLeZXUbyjKOcs3IyOuO2RWibS2GndaleOG7uNKsYkzA1rIFlywByBnt0GCQePaqFpb+Tcsv2loZN5JUFSzA8Ak9icD88dq1tT1ONHRoFiuUmPz+VE2Q+Qp3Z7+/fNRP5lxKiqQoUFF+UA5B6fy/wAis9VqS0i9bW8qoZZNRdQzgoznoBz0/IZq7ZtIrxy3FyZosntgDkkE/wCe1ZEV+5t4xkRksyjk4QAbSenfkfjVm2iMkJmjKuMlUfjgZxt/pVqempUZms80LTiEzgSkfdXHPoaraho9tfwyQTMDBIMOT97jrjFRfYp/IJ01SWmj2eYpA2gnPBPetOG1mjzHKw8pVAywwx98461V0jVNtHlvi3TYfNgxBHBHJI3GcMy4Hze2K1PDOhR3tmL+IhbUJ/qJCGlPsGxyp6+vP1rsra1t9TiYXSEiNQrMnAJHdl5H0z2qvDIkCTwSwo7jG0xlcKvptB49eg61q52VjOc4oz7WBY0LeThJcxvFGmNo7/p+H61ctCHS8iiUt5qYVXUBMrjA+pye/aqJ1lbq2jQYhVyVkBAVjgn8PQZqBNTPmmIKd/lMxQEYxkDbnpkVmpORiq2pvERTI1r5Y2qgkO8fdGen4AetVPMtVTMkMcUHRSIwzNz19ucn8azYNYithfTNH9slEYZkLjGRkDJ9ScCqudTngDSxW8MTISFY7zvLdQB69K0SOmM01c6Oa8smSM+TIVP7wPtPHP8AniqV9qEsaxRwl5QXy8ec7R90D/61MUM2n28d3EIGAXCRDbyOpz+R/GpRbZuY5UckKfuDjzDjr9BSsWncmuftLabcKW2zABDHk5btjPU8Z5FakUxtUZ5lZECkBgQAVHU89eOKYqbxFv5j3LuVRkKe/Pv/AFqle21s0qJdh3jB8uJSfvE9h77T+QNTYNC/5iT2LEKsSSxgbzyQDyVH+e5rLlSeTZb2OnrHbYKsww+wDHRc8f8A66uxOke8IVEUa7VJ6E98e1POpL9qIhO4hQqbW43H5iOKLDK13G20pZeWbogGNSgONnJY+nr+GKddacbmezluBDJAifKRkfMevHoTj8604pkuJhM+1ZgAYz3ByD/Tr9KwNV1kRR/Zo44o4mZ2mw2PkznYgP8AvdO2AaerFobNlHa6daSzRW8UU0o45wTzgkdxj/Go7KZi/nrLEkB+dkAyDjIyM9jWFNLd3UoWOOP7OkayfunBDKOgA9BjH4Zq3ppjsRIJnSSU8CMAuuCR8vTjtQ4uwXRNfxw2ksc8ccflE7n2AK2Oe+ayJfEVtKE+zRLIxKhkVSrEY6AY9Mc+1bk9r5pKzYCkZ8ptuDzyevpxVK/haNzJHBHJIAoExUnYMnBxjnHA4pRihWtqWbaaWRfs0CM8zDcTIoO0HuR37jNY2pWl9DezSwpGsUcZeQrjt0X68HHvWzo1t9mkZbkql46SyALKWBQNnqTxyOlTLcxNcG2dh5jqrFM5BU5yT7DBP5VM4q5Ls9zzeERfvbgfupJJMsLh9wI3Djj9au+fbwXC+XOkO+QvuhOQOvC5rrJdOsdU82S60+BA2Ft96/OVUZ3EduSTWePCmnCWaznLi2dc4AB8thnDITyD/P8ACqUV1RCh1RiwXVhp674ISQ6bZvMBO1s988e/HHNOlvIZEkhWFt0Q+bpgZ7gjtyK29Q8MQtcQwWW57YpscMflwV6gnvjt0rOncW10LZslXUpufgk9MH8qmaiyXctWEUF1dK1/Es0sBKFG4BP3u4+Y47+5rReCC/uhIjRGMEPGEJyCPfr1P5Yqhplpey5uIJFkC7m3jh3wSchfT39KhWYm4ZI4/Lt1Td5jKHOc8gAnkZBH5UlFvcSb2Oqghtvs0kt0pVlQplxtIOTyCOlYkMZCSXQnO1vvA/xLyD7njvViaNbqyVIWlWOQltkkQT5SMbe+R7VnTWC3CzC3n8mbaEABHHcdunXik46lvUJrSG/NtiTMUfzKIxgA8jr9ec+3WnR2cthvZsygEqoU7mAOf075qfTtHhnBEc5SMY6gEF+mPp1471rQ209tEbZTG6x/IXKABQfQevp6c09EtAtcztN1SRJ2XyZXJPyqrZyScDnPStm1uLuaRiygE5wA4+Xnuc1jwounWszYhjjjcMyRsc9PQ8Y/xqZblkiS4s4w0boXI5wfpnrT1Q1d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 descr="C:\Users\Владелец\Downloads\2014-08-04 15.44.1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4221088"/>
            <a:ext cx="388843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ChangeArrowheads="1"/>
          </p:cNvSpPr>
          <p:nvPr/>
        </p:nvSpPr>
        <p:spPr bwMode="auto">
          <a:xfrm>
            <a:off x="1187450" y="4233863"/>
            <a:ext cx="6553200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342900" algn="just">
              <a:tabLst>
                <a:tab pos="2400300" algn="l"/>
              </a:tabLst>
            </a:pPr>
            <a:endParaRPr lang="ru-RU" sz="1600" b="1">
              <a:cs typeface="Times New Roman" pitchFamily="18" charset="0"/>
            </a:endParaRPr>
          </a:p>
          <a:p>
            <a:pPr indent="342900" algn="just">
              <a:tabLst>
                <a:tab pos="2400300" algn="l"/>
              </a:tabLst>
            </a:pPr>
            <a:endParaRPr lang="ru-RU" sz="1600" b="1"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ctr">
              <a:tabLst>
                <a:tab pos="2400300" algn="l"/>
              </a:tabLst>
            </a:pPr>
            <a:endParaRPr lang="ru-RU" b="1">
              <a:solidFill>
                <a:srgbClr val="FF3300"/>
              </a:solidFill>
              <a:cs typeface="Times New Roman" pitchFamily="18" charset="0"/>
            </a:endParaRPr>
          </a:p>
          <a:p>
            <a:pPr indent="342900" algn="just">
              <a:tabLst>
                <a:tab pos="2400300" algn="l"/>
              </a:tabLst>
            </a:pPr>
            <a:endParaRPr lang="ru-RU" sz="1600" b="1">
              <a:solidFill>
                <a:srgbClr val="009900"/>
              </a:solidFill>
              <a:latin typeface="Arial" pitchFamily="34" charset="0"/>
            </a:endParaRPr>
          </a:p>
        </p:txBody>
      </p:sp>
      <p:pic>
        <p:nvPicPr>
          <p:cNvPr id="7" name="Picture 6" descr="C:\Documents and Settings\Николай\Мои документы\Мои рисунки\header_r111.jpg"/>
          <p:cNvPicPr>
            <a:picLocks noChangeAspect="1" noChangeArrowheads="1"/>
          </p:cNvPicPr>
          <p:nvPr/>
        </p:nvPicPr>
        <p:blipFill>
          <a:blip r:embed="rId2" cstate="print"/>
          <a:srcRect l="775"/>
          <a:stretch>
            <a:fillRect/>
          </a:stretch>
        </p:blipFill>
        <p:spPr bwMode="auto">
          <a:xfrm>
            <a:off x="0" y="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71480"/>
            <a:ext cx="9144000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400" b="1" dirty="0" smtClean="0"/>
              <a:t>Приборная база для научных исследований 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99258" y="3139859"/>
            <a:ext cx="28440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Приборы для проведения</a:t>
            </a:r>
          </a:p>
          <a:p>
            <a:pPr algn="ctr"/>
            <a:r>
              <a:rPr lang="ru-RU" b="1" dirty="0" smtClean="0"/>
              <a:t> тяговых испытаний</a:t>
            </a:r>
            <a:endParaRPr lang="ru-RU" b="1" dirty="0"/>
          </a:p>
        </p:txBody>
      </p:sp>
      <p:pic>
        <p:nvPicPr>
          <p:cNvPr id="8" name="Picture 2" descr="C:\Users\Алексей\Desktop\Шефу\Фото (приборы)\x02_18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071546"/>
            <a:ext cx="2714644" cy="2035878"/>
          </a:xfrm>
          <a:prstGeom prst="rect">
            <a:avLst/>
          </a:prstGeom>
          <a:noFill/>
        </p:spPr>
      </p:pic>
      <p:pic>
        <p:nvPicPr>
          <p:cNvPr id="10" name="Picture 3" descr="C:\Users\Алексей\Desktop\Шефу\Фото (приборы)\x02_19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142984"/>
            <a:ext cx="3332030" cy="1890706"/>
          </a:xfrm>
          <a:prstGeom prst="rect">
            <a:avLst/>
          </a:prstGeom>
          <a:noFill/>
        </p:spPr>
      </p:pic>
      <p:pic>
        <p:nvPicPr>
          <p:cNvPr id="11" name="Picture 4" descr="C:\Users\Алексей\Desktop\Шефу\Фото (приборы)\x02_19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3849711"/>
            <a:ext cx="2781980" cy="2365371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714876" y="3282735"/>
            <a:ext cx="3786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Влагомер НН-2«</a:t>
            </a:r>
            <a:r>
              <a:rPr lang="ru-RU" b="1" dirty="0" err="1" smtClean="0"/>
              <a:t>Delta-T</a:t>
            </a:r>
            <a:r>
              <a:rPr lang="ru-RU" b="1" dirty="0" smtClean="0"/>
              <a:t> </a:t>
            </a:r>
            <a:r>
              <a:rPr lang="ru-RU" b="1" dirty="0" err="1" smtClean="0"/>
              <a:t>Devices</a:t>
            </a:r>
            <a:r>
              <a:rPr lang="ru-RU" b="1" dirty="0" smtClean="0"/>
              <a:t>»</a:t>
            </a:r>
          </a:p>
          <a:p>
            <a:pPr algn="ctr"/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500166" y="6211669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Твердомер</a:t>
            </a:r>
            <a:endParaRPr lang="ru-RU" b="1" dirty="0"/>
          </a:p>
        </p:txBody>
      </p:sp>
      <p:pic>
        <p:nvPicPr>
          <p:cNvPr id="14" name="Picture 2" descr="ИнфраЛЮМ® ФТ-1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609" b="5649"/>
          <a:stretch>
            <a:fillRect/>
          </a:stretch>
        </p:blipFill>
        <p:spPr bwMode="auto">
          <a:xfrm>
            <a:off x="4786314" y="4071942"/>
            <a:ext cx="3286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3857620" y="6000768"/>
            <a:ext cx="5143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Анализатор инфракрасный</a:t>
            </a:r>
          </a:p>
          <a:p>
            <a:pPr algn="ctr"/>
            <a:r>
              <a:rPr lang="ru-RU" b="1" dirty="0" err="1" smtClean="0"/>
              <a:t>ИнфраЛЮМ</a:t>
            </a:r>
            <a:r>
              <a:rPr lang="ru-RU" b="1" dirty="0" smtClean="0"/>
              <a:t> ФТ-10 </a:t>
            </a:r>
            <a:endParaRPr lang="ru-RU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6" descr="C:\Documents and Settings\Николай\Мои документы\Мои рисунки\header_r111.jpg"/>
          <p:cNvPicPr>
            <a:picLocks noChangeAspect="1" noChangeArrowheads="1"/>
          </p:cNvPicPr>
          <p:nvPr/>
        </p:nvPicPr>
        <p:blipFill>
          <a:blip r:embed="rId2" cstate="print"/>
          <a:srcRect l="775"/>
          <a:stretch>
            <a:fillRect/>
          </a:stretch>
        </p:blipFill>
        <p:spPr bwMode="auto">
          <a:xfrm>
            <a:off x="0" y="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643050"/>
            <a:ext cx="8229600" cy="3357586"/>
          </a:xfrm>
          <a:solidFill>
            <a:srgbClr val="92D050"/>
          </a:solidFill>
        </p:spPr>
        <p:txBody>
          <a:bodyPr/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Полевые опыты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по сравнительной оценке технологий возделывания культур в севообороте при различных приемах осенней обработки почвы, предпосевной обработки и посева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11903</TotalTime>
  <Words>1833</Words>
  <Application>Microsoft Office PowerPoint</Application>
  <PresentationFormat>Экран (4:3)</PresentationFormat>
  <Paragraphs>1105</Paragraphs>
  <Slides>41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   На трех базовых площадках ведутся комплексные наблюдения и отработка инновационных технологий возделывания культур в севооборотах (всего 148 вариантов комбинаций технологических факторов на 356 делянках, включая «Strip-Till» и «No-Till»), с использованием современного приборного оборудования мирового уровня   </vt:lpstr>
      <vt:lpstr>Техника, предоставленная компанией AMAZONE  для полевых опытов</vt:lpstr>
      <vt:lpstr>Слайд 8</vt:lpstr>
      <vt:lpstr>Полевые опыты  по сравнительной оценке технологий возделывания культур в севообороте при различных приемах осенней обработки почвы, предпосевной обработки и посева 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Полевой опыт  по сравнительной оценке технологий и машин для возделывания подсолнечника ООО КХ «Партнер» (2012-2015гг.)</vt:lpstr>
      <vt:lpstr>Схема полевого опыта по Strip-Till </vt:lpstr>
      <vt:lpstr>Закладка полевого опыта 2012</vt:lpstr>
      <vt:lpstr>Слайд 22</vt:lpstr>
      <vt:lpstr>Полевой опыт  по сравнительной оценке технологий и машин для возделывания с/х культур (ООО КХ «Партнер», ФГУП ПЗ «Комсомольский», 2013)</vt:lpstr>
      <vt:lpstr>Полевой опыт по оценке технологий</vt:lpstr>
      <vt:lpstr>Закладка полевого опыта 2013</vt:lpstr>
      <vt:lpstr>Всходы по вариантам посевов</vt:lpstr>
      <vt:lpstr>Слайд 27</vt:lpstr>
      <vt:lpstr>Слайд 28</vt:lpstr>
      <vt:lpstr>Слайд 29</vt:lpstr>
      <vt:lpstr>Полевой опыт  по оценке влияния ширины междурядий и нормы высева культур в севообороте  (ООО КХ «Партнер», 2013)</vt:lpstr>
      <vt:lpstr>Полевой опыт по ширине междурядий и норме высева 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Опыт  эффективного внедрения сберегающих технологий производства зерна в Алтайском крае  (2005-2014гг. ) </vt:lpstr>
      <vt:lpstr>Слайд 41</vt:lpstr>
    </vt:vector>
  </TitlesOfParts>
  <Company>asau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Владелец</cp:lastModifiedBy>
  <cp:revision>1189</cp:revision>
  <dcterms:created xsi:type="dcterms:W3CDTF">2008-01-23T08:00:01Z</dcterms:created>
  <dcterms:modified xsi:type="dcterms:W3CDTF">2016-08-10T00:29:28Z</dcterms:modified>
</cp:coreProperties>
</file>