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6" r:id="rId2"/>
    <p:sldId id="283" r:id="rId3"/>
    <p:sldId id="288" r:id="rId4"/>
    <p:sldId id="289" r:id="rId5"/>
    <p:sldId id="290" r:id="rId6"/>
    <p:sldId id="291" r:id="rId7"/>
    <p:sldId id="292" r:id="rId8"/>
    <p:sldId id="293" r:id="rId9"/>
    <p:sldId id="30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73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13" autoAdjust="0"/>
  </p:normalViewPr>
  <p:slideViewPr>
    <p:cSldViewPr>
      <p:cViewPr varScale="1">
        <p:scale>
          <a:sx n="89" d="100"/>
          <a:sy n="8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60D2-8628-44C4-93B2-6958184BE91F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A8BF-34C4-4032-A52C-4B15962D7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55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0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1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4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C072-3A77-4476-97F8-491A71E5A6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678465"/>
      </p:ext>
    </p:extLst>
  </p:cSld>
  <p:clrMapOvr>
    <a:masterClrMapping/>
  </p:clrMapOvr>
  <p:transition spd="slow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7759-6C8B-4653-B334-1509BD078D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677865"/>
      </p:ext>
    </p:extLst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BF60-A505-4459-9D55-1A5AA77750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74082"/>
      </p:ext>
    </p:extLst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75F6-527B-4C29-8F3B-53223C728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163988"/>
      </p:ext>
    </p:extLst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48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4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47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83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33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37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E266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FC58-E57F-4068-ABBF-63D360E0070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8D4C-A27C-49AD-8750-2C7FC73A1C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72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02259" y="2810054"/>
            <a:ext cx="7939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Роль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пчелоопыления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 получении высоких и стабильных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урожаев крупноплодных сортов подсолнечника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7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/>
          <p:cNvPicPr>
            <a:picLocks noChangeAspect="1"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4265"/>
            <a:ext cx="745812" cy="851561"/>
          </a:xfrm>
          <a:prstGeom prst="rect">
            <a:avLst/>
          </a:prstGeom>
          <a:solidFill>
            <a:schemeClr val="bg1"/>
          </a:solidFill>
          <a:ln w="3175" algn="in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43608" y="-21738"/>
            <a:ext cx="81003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/>
              <a:t>Сортовой состав крупноплодного подсолнечника</a:t>
            </a:r>
          </a:p>
          <a:p>
            <a:pPr algn="ctr"/>
            <a:r>
              <a:rPr lang="ru-RU" sz="2000" dirty="0" smtClean="0"/>
              <a:t>в Российской Федерации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2" y="692699"/>
          <a:ext cx="8064895" cy="6006437"/>
        </p:xfrm>
        <a:graphic>
          <a:graphicData uri="http://schemas.openxmlformats.org/drawingml/2006/table">
            <a:tbl>
              <a:tblPr/>
              <a:tblGrid>
                <a:gridCol w="632821"/>
                <a:gridCol w="3519702"/>
                <a:gridCol w="1552983"/>
                <a:gridCol w="1271543"/>
                <a:gridCol w="1087846"/>
              </a:tblGrid>
              <a:tr h="660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№№ </a:t>
                      </a: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сорта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Год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районирования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Регионы внедрения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Группа спелости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Баловень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Битюг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Calibri"/>
                          <a:cs typeface="Times New Roman"/>
                        </a:rPr>
                        <a:t>Вейделевский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 15</a:t>
                      </a: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  F</a:t>
                      </a:r>
                      <a:r>
                        <a:rPr lang="en-US" sz="1600" baseline="-25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2002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+mn-lt"/>
                          <a:ea typeface="Calibri"/>
                          <a:cs typeface="Times New Roman"/>
                        </a:rPr>
                        <a:t>Вейделевский</a:t>
                      </a: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smtClean="0">
                          <a:latin typeface="+mn-lt"/>
                          <a:ea typeface="Calibri"/>
                          <a:cs typeface="Times New Roman"/>
                        </a:rPr>
                        <a:t>2001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Добрыня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5,6,8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Джинн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Донской крупноплодный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1992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6,8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Конфета 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СЛ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 F</a:t>
                      </a:r>
                      <a:r>
                        <a:rPr lang="en-US" sz="1600" baseline="-25000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Крепыш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Крупняк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5,6,7,8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Кулундинский - 1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2002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9,10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Лакомка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6,8,10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Орешек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5,6,7,8,10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Посейдон 625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5,6,8,9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Саратовский 82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1992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Сластена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5,7,8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СМК 460  </a:t>
                      </a: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600" baseline="-250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5,6,7,8,9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СПК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1993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04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Сибирский 12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02</a:t>
                      </a:r>
                    </a:p>
                  </a:txBody>
                  <a:tcPr marL="51632" marR="51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12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043608" y="1412776"/>
            <a:ext cx="7848872" cy="5085184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92334"/>
            <a:ext cx="79633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/>
              <a:t>Направления использования ядер семянок крупноплодного подсолнечника в пищевой индустрии США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15616" y="1663672"/>
            <a:ext cx="77048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смешанные композиции с медом, маслом и солью;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 ореховая основа для приготовления различных     	кондитерских изделий;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 добавка к мясным, рыбным и овощным 	блюдам;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как начинка и посыпка на мороженом и пирогах;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попкорн из ядер семянок с сахаром;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горячий завтрак из зерновых и йогурт;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легкая закуска к большинству напитков;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производство освежающих напитков;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дражирование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шоколадом, сахаром, патокой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29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71600" y="0"/>
            <a:ext cx="79633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/>
              <a:t>Завязываемость семян у сортов и гибридов подсолнечника </a:t>
            </a:r>
          </a:p>
          <a:p>
            <a:pPr algn="ctr"/>
            <a:r>
              <a:rPr lang="ru-RU" sz="2400" dirty="0" smtClean="0"/>
              <a:t>в отсутствие насекомых-опылителей, %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43609" y="908725"/>
          <a:ext cx="7848870" cy="5760634"/>
        </p:xfrm>
        <a:graphic>
          <a:graphicData uri="http://schemas.openxmlformats.org/drawingml/2006/table">
            <a:tbl>
              <a:tblPr/>
              <a:tblGrid>
                <a:gridCol w="407574"/>
                <a:gridCol w="2711965"/>
                <a:gridCol w="790545"/>
                <a:gridCol w="406754"/>
                <a:gridCol w="2646359"/>
                <a:gridCol w="885673"/>
              </a:tblGrid>
              <a:tr h="420902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Сорта-популяции: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Межлинейные гибриды: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Бузулук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Кубанский 930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Кулундинский-1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Авангард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72,0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Богучарец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Юпитер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66,0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Енисей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16,5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Альенор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64,3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Скороспелый-87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15,0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Альтаир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63,6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Р-453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Ригасол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ОР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59,0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Скороспелый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13,7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Близар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57,1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Воронежский 638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Меркурий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Крепыш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Красотка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ВНИИМК 8883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Триумф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39,7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Метеор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Барс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28,8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Чакинский 931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Темп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Чакинский 602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Арена ПР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Лакомка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Арол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Флагман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Воронежский-1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0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Среднее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Среднее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48,2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663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00100" y="92334"/>
            <a:ext cx="79633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/>
              <a:t>Завязываемость семян у сортов и гибридов подсолнечника в отсутствие насекомых-опылителей, %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3" y="1196752"/>
          <a:ext cx="7704856" cy="5328592"/>
        </p:xfrm>
        <a:graphic>
          <a:graphicData uri="http://schemas.openxmlformats.org/drawingml/2006/table">
            <a:tbl>
              <a:tblPr/>
              <a:tblGrid>
                <a:gridCol w="2808313"/>
                <a:gridCol w="1800200"/>
                <a:gridCol w="1224136"/>
                <a:gridCol w="1872207"/>
              </a:tblGrid>
              <a:tr h="1332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Исходный материал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Минимальная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Максимальная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Сорта-популяции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(контроль)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13,4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20,1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Межлинейные гибриды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20,6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48,2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75,0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к контролю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14,5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34,8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000" smtClean="0">
                          <a:latin typeface="+mn-lt"/>
                          <a:ea typeface="Calibri"/>
                          <a:cs typeface="Times New Roman"/>
                        </a:rPr>
                        <a:t>54,9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832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/>
          <p:cNvPicPr>
            <a:picLocks noChangeAspect="1"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4265"/>
            <a:ext cx="745812" cy="851561"/>
          </a:xfrm>
          <a:prstGeom prst="rect">
            <a:avLst/>
          </a:prstGeom>
          <a:solidFill>
            <a:schemeClr val="bg1"/>
          </a:solidFill>
          <a:ln w="3175" algn="in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87624" y="17131"/>
            <a:ext cx="79563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Прибавка урожайности гибридов подсолнечника над сортами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 счет повышенной самофертильности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3" y="908720"/>
          <a:ext cx="8136906" cy="5852160"/>
        </p:xfrm>
        <a:graphic>
          <a:graphicData uri="http://schemas.openxmlformats.org/drawingml/2006/table">
            <a:tbl>
              <a:tblPr/>
              <a:tblGrid>
                <a:gridCol w="2033589"/>
                <a:gridCol w="2034439"/>
                <a:gridCol w="2034439"/>
                <a:gridCol w="2034439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Уровень самофертильности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Прибавка урожайности, </a:t>
                      </a:r>
                      <a:r>
                        <a:rPr lang="ru-RU" sz="1600" dirty="0" err="1"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/ га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сорт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гибрид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сорт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гибрид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2,9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13,8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1,4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12,3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низкая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1,0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средняя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5,6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11,0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Среднее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7,0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429" marR="544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57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259632" y="-49651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Влияние температуры на самофертильность подсолнечника и активность пчел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15616" y="836712"/>
          <a:ext cx="7776864" cy="5707648"/>
        </p:xfrm>
        <a:graphic>
          <a:graphicData uri="http://schemas.openxmlformats.org/drawingml/2006/table">
            <a:tbl>
              <a:tblPr/>
              <a:tblGrid>
                <a:gridCol w="3888026"/>
                <a:gridCol w="3888838"/>
              </a:tblGrid>
              <a:tr h="8751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Градации температуры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Реакция растений и насекомых-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опылителей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7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Высокая 35-38 /  24 </a:t>
                      </a:r>
                      <a:r>
                        <a:rPr lang="ru-RU" sz="1800" baseline="30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 С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Снижается выделение нектара, происходит абортивность пыльцы, уменьшается активность пчел.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Низкая 19 / 16 </a:t>
                      </a:r>
                      <a:r>
                        <a:rPr lang="ru-RU" sz="1800" baseline="300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 С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Снижается выделение нектара, задерживается открытие трубчатых цветков и появление пыльников, уменьшается активность пчел.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Резкие колебания суточной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температуры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              &gt;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2,5-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3,0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30 / 10 </a:t>
                      </a:r>
                      <a:r>
                        <a:rPr lang="ru-RU" sz="1800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С – 35 / 14 </a:t>
                      </a:r>
                      <a:r>
                        <a:rPr lang="ru-RU" sz="1800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Уменьшается выделение нектара, снижается жизнеспособность пыльцы, уменьшается активность пчел</a:t>
                      </a:r>
                    </a:p>
                  </a:txBody>
                  <a:tcPr marL="66989" marR="66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661248"/>
            <a:ext cx="276225" cy="314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4573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71406" y="34265"/>
            <a:ext cx="928694" cy="3168587"/>
            <a:chOff x="71406" y="34265"/>
            <a:chExt cx="928694" cy="3168587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928100" y="142852"/>
              <a:ext cx="72000" cy="3060000"/>
            </a:xfrm>
            <a:prstGeom prst="rect">
              <a:avLst/>
            </a:prstGeom>
            <a:gradFill flip="none" rotWithShape="1">
              <a:gsLst>
                <a:gs pos="0">
                  <a:srgbClr val="0000CC"/>
                </a:gs>
                <a:gs pos="5000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30" name="Picture 6"/>
            <p:cNvPicPr>
              <a:picLocks noChangeAspect="1" noChangeArrowheads="1" noChangeShapeType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06" y="34265"/>
              <a:ext cx="745812" cy="851561"/>
            </a:xfrm>
            <a:prstGeom prst="rect">
              <a:avLst/>
            </a:prstGeom>
            <a:solidFill>
              <a:schemeClr val="bg1"/>
            </a:solidFill>
            <a:ln w="3175" algn="in">
              <a:noFill/>
              <a:miter lim="800000"/>
              <a:headEnd/>
              <a:tailEnd/>
            </a:ln>
          </p:spPr>
        </p:pic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71600" y="-62616"/>
            <a:ext cx="79918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/>
              <a:t>Влияние относительной влажности воздуха на самофертильность подсолнечника и активность пчел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43608" y="908720"/>
          <a:ext cx="8100392" cy="5841794"/>
        </p:xfrm>
        <a:graphic>
          <a:graphicData uri="http://schemas.openxmlformats.org/drawingml/2006/table">
            <a:tbl>
              <a:tblPr/>
              <a:tblGrid>
                <a:gridCol w="4049772"/>
                <a:gridCol w="4050620"/>
              </a:tblGrid>
              <a:tr h="54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Градация влажности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Реакция растения 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насекомых-опылителей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Продолжительные осадки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(влажность 90 – 95 %)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Снижается </a:t>
                      </a: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нектаропродуктивность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уменьшается жизнеспособность пыльцы, наблюдается механический смыв пыльцевых зерен, снижается активность пчел.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Резкие колебания относительной влажности  95 / 55 %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Снижается </a:t>
                      </a:r>
                      <a:r>
                        <a:rPr lang="ru-RU" sz="1600" dirty="0" err="1">
                          <a:latin typeface="+mn-lt"/>
                          <a:ea typeface="Calibri"/>
                          <a:cs typeface="Times New Roman"/>
                        </a:rPr>
                        <a:t>нектаропродуктивность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, уменьшается жизнеспособность пыльцы, снижается активность пчел.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Низкая относительная влажность воздуха в сочетании с высокой температурой  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%  / 35-38 </a:t>
                      </a:r>
                      <a:r>
                        <a:rPr lang="ru-RU" sz="1600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Снижается </a:t>
                      </a:r>
                      <a:r>
                        <a:rPr lang="ru-RU" sz="1600" dirty="0" err="1">
                          <a:latin typeface="+mn-lt"/>
                          <a:ea typeface="Calibri"/>
                          <a:cs typeface="Times New Roman"/>
                        </a:rPr>
                        <a:t>нектаропродуктивность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, уменьшается жизнеспособность пыльцы, снижается активность пчел.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Высокая относительная влажность в сочетании с высокой температурой 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90-95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%  /  30-35 </a:t>
                      </a:r>
                      <a:r>
                        <a:rPr lang="ru-RU" sz="1600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Снижается активность пчел.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Высокая относительная влажность воздуха в сочетании с низкой температурой  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90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%  /  16 </a:t>
                      </a:r>
                      <a:r>
                        <a:rPr lang="ru-RU" sz="1600" baseline="300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С.</a:t>
                      </a: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Снижается </a:t>
                      </a:r>
                      <a:r>
                        <a:rPr lang="ru-RU" sz="1600" dirty="0" err="1" smtClean="0">
                          <a:latin typeface="+mn-lt"/>
                          <a:ea typeface="Calibri"/>
                          <a:cs typeface="Times New Roman"/>
                        </a:rPr>
                        <a:t>нектаропродуктивность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уменьшается количество пыльцевых зерен, снижается жизнеспособность пыльцы, прекращается активность пчел.</a:t>
                      </a: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895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769314"/>
            <a:ext cx="796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Спасибо </a:t>
            </a:r>
            <a:r>
              <a:rPr lang="ru-RU" sz="3200" b="1" i="1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за внимание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1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606</Words>
  <Application>Microsoft Office PowerPoint</Application>
  <PresentationFormat>Экран (4:3)</PresentationFormat>
  <Paragraphs>313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Результаты, проблемы и предложения по развитию семеноводства гибридов   подсолнечника во ВНИИМК</dc:title>
  <dc:creator>вниимк</dc:creator>
  <cp:lastModifiedBy>kamardin</cp:lastModifiedBy>
  <cp:revision>172</cp:revision>
  <dcterms:created xsi:type="dcterms:W3CDTF">2013-02-08T06:14:53Z</dcterms:created>
  <dcterms:modified xsi:type="dcterms:W3CDTF">2016-02-03T11:42:52Z</dcterms:modified>
</cp:coreProperties>
</file>