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70" r:id="rId4"/>
    <p:sldId id="278" r:id="rId5"/>
    <p:sldId id="276" r:id="rId6"/>
    <p:sldId id="275" r:id="rId7"/>
    <p:sldId id="290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937" autoAdjust="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>
        <c:manualLayout>
          <c:layoutTarget val="inner"/>
          <c:xMode val="edge"/>
          <c:yMode val="edge"/>
          <c:x val="1.6029159576328722E-2"/>
          <c:y val="3.4981084433023751E-2"/>
          <c:w val="0.7716712719488823"/>
          <c:h val="0.8657288470408931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урожайность, т/га</c:v>
                </c:pt>
              </c:strCache>
            </c:strRef>
          </c:tx>
          <c:spPr>
            <a:ln w="44450"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0366389433077333E-2"/>
                  <c:y val="-4.883555943284602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749311682640331E-2"/>
                  <c:y val="-5.315238754186469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7474362034581422E-2"/>
                  <c:y val="-5.218147724765863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0366389433077333E-2"/>
                  <c:y val="-5.914229990173083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2935652914252691E-2"/>
                  <c:y val="-6.475417644345508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9371840972565204E-2"/>
                  <c:y val="-7.6409361650923532E-2"/>
                </c:manualLayout>
              </c:layout>
              <c:showVal val="1"/>
            </c:dLbl>
            <c:dLbl>
              <c:idx val="6"/>
              <c:layout>
                <c:manualLayout>
                  <c:x val="-5.2386918505204626E-2"/>
                  <c:y val="-4.7755851031827244E-2"/>
                </c:manualLayout>
              </c:layout>
              <c:showVal val="1"/>
            </c:dLbl>
            <c:dLbl>
              <c:idx val="7"/>
              <c:layout>
                <c:manualLayout>
                  <c:x val="-4.7148226654684135E-2"/>
                  <c:y val="-8.9144255259410846E-2"/>
                </c:manualLayout>
              </c:layout>
              <c:showVal val="1"/>
            </c:dLbl>
            <c:dLbl>
              <c:idx val="8"/>
              <c:layout>
                <c:manualLayout>
                  <c:x val="-4.1909534804163713E-2"/>
                  <c:y val="-6.0490744640314495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30</c:v>
                </c:pt>
                <c:pt idx="3">
                  <c:v>35</c:v>
                </c:pt>
                <c:pt idx="4">
                  <c:v>40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1.83</c:v>
                </c:pt>
                <c:pt idx="1">
                  <c:v>2.2400000000000002</c:v>
                </c:pt>
                <c:pt idx="2">
                  <c:v>2.3199999999999981</c:v>
                </c:pt>
                <c:pt idx="3">
                  <c:v>2.52</c:v>
                </c:pt>
                <c:pt idx="4">
                  <c:v>2.48</c:v>
                </c:pt>
              </c:numCache>
            </c:numRef>
          </c:val>
        </c:ser>
        <c:marker val="1"/>
        <c:axId val="96294400"/>
        <c:axId val="96334208"/>
      </c:lineChart>
      <c:lineChart>
        <c:grouping val="standard"/>
        <c:ser>
          <c:idx val="1"/>
          <c:order val="1"/>
          <c:tx>
            <c:strRef>
              <c:f>Лист1!$C$1</c:f>
              <c:strCache>
                <c:ptCount val="1"/>
                <c:pt idx="0">
                  <c:v>масса 1000 семян, г</c:v>
                </c:pt>
              </c:strCache>
            </c:strRef>
          </c:tx>
          <c:spPr>
            <a:ln w="4445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1713324482098309E-2"/>
                  <c:y val="7.322563824880173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7311530842007629E-3"/>
                  <c:y val="7.00414134729158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5676673988918754E-3"/>
                  <c:y val="4.457212762970542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9685920486282623E-2"/>
                  <c:y val="9.232797866153259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9090667593589744E-2"/>
                  <c:y val="8.277655776828514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8894457271524312E-2"/>
                  <c:y val="6.0490744640314537E-2"/>
                </c:manualLayout>
              </c:layout>
              <c:showVal val="1"/>
            </c:dLbl>
            <c:dLbl>
              <c:idx val="6"/>
              <c:layout>
                <c:manualLayout>
                  <c:x val="-3.3178381719962916E-2"/>
                  <c:y val="5.0939574433949038E-2"/>
                </c:manualLayout>
              </c:layout>
              <c:showVal val="1"/>
            </c:dLbl>
            <c:dLbl>
              <c:idx val="7"/>
              <c:layout>
                <c:manualLayout>
                  <c:x val="-3.8417073570483407E-2"/>
                  <c:y val="-4.7755851031827244E-2"/>
                </c:manualLayout>
              </c:layout>
              <c:showVal val="1"/>
            </c:dLbl>
            <c:dLbl>
              <c:idx val="8"/>
              <c:layout>
                <c:manualLayout>
                  <c:x val="-2.2700998018922013E-2"/>
                  <c:y val="-4.1388404227583629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30</c:v>
                </c:pt>
                <c:pt idx="3">
                  <c:v>35</c:v>
                </c:pt>
                <c:pt idx="4">
                  <c:v>40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54</c:v>
                </c:pt>
                <c:pt idx="1">
                  <c:v>66</c:v>
                </c:pt>
                <c:pt idx="2">
                  <c:v>75</c:v>
                </c:pt>
                <c:pt idx="3">
                  <c:v>82</c:v>
                </c:pt>
                <c:pt idx="4">
                  <c:v>83</c:v>
                </c:pt>
              </c:numCache>
            </c:numRef>
          </c:val>
        </c:ser>
        <c:marker val="1"/>
        <c:axId val="96649600"/>
        <c:axId val="96367744"/>
      </c:lineChart>
      <c:catAx>
        <c:axId val="962944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1600" baseline="0"/>
            </a:pPr>
            <a:endParaRPr lang="ru-RU"/>
          </a:p>
        </c:txPr>
        <c:crossAx val="96334208"/>
        <c:crosses val="autoZero"/>
        <c:auto val="1"/>
        <c:lblAlgn val="ctr"/>
        <c:lblOffset val="100"/>
      </c:catAx>
      <c:valAx>
        <c:axId val="96334208"/>
        <c:scaling>
          <c:orientation val="minMax"/>
          <c:max val="3"/>
          <c:min val="0"/>
        </c:scaling>
        <c:axPos val="l"/>
        <c:majorGridlines>
          <c:spPr>
            <a:ln w="6350"/>
          </c:spPr>
        </c:majorGridlines>
        <c:numFmt formatCode="General" sourceLinked="1"/>
        <c:majorTickMark val="none"/>
        <c:tickLblPos val="none"/>
        <c:spPr>
          <a:ln w="3175">
            <a:prstDash val="dash"/>
          </a:ln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6294400"/>
        <c:crosses val="autoZero"/>
        <c:crossBetween val="between"/>
      </c:valAx>
      <c:valAx>
        <c:axId val="96367744"/>
        <c:scaling>
          <c:orientation val="minMax"/>
          <c:max val="110"/>
          <c:min val="20"/>
        </c:scaling>
        <c:axPos val="r"/>
        <c:numFmt formatCode="General" sourceLinked="0"/>
        <c:tickLblPos val="none"/>
        <c:crossAx val="96649600"/>
        <c:crosses val="max"/>
        <c:crossBetween val="between"/>
        <c:majorUnit val="100"/>
        <c:minorUnit val="50"/>
      </c:valAx>
      <c:catAx>
        <c:axId val="96649600"/>
        <c:scaling>
          <c:orientation val="minMax"/>
        </c:scaling>
        <c:delete val="1"/>
        <c:axPos val="b"/>
        <c:numFmt formatCode="General" sourceLinked="1"/>
        <c:tickLblPos val="none"/>
        <c:crossAx val="96367744"/>
        <c:crossesAt val="0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79523699786932356"/>
          <c:y val="0.21457323982619117"/>
          <c:w val="0.20301677151383621"/>
          <c:h val="0.1572539414866566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>
        <c:manualLayout>
          <c:layoutTarget val="inner"/>
          <c:xMode val="edge"/>
          <c:yMode val="edge"/>
          <c:x val="1.6029159576328722E-2"/>
          <c:y val="8.5972813333690265E-2"/>
          <c:w val="0.77167127194888263"/>
          <c:h val="0.8147371896107135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всхожесть, %</c:v>
                </c:pt>
              </c:strCache>
            </c:strRef>
          </c:tx>
          <c:spPr>
            <a:ln w="44450"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0366389433077327E-2"/>
                  <c:y val="-4.883555943284599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749311682640331E-2"/>
                  <c:y val="-5.315238754186469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9220592651421593E-2"/>
                  <c:y val="-4.524880216279875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0366389433077327E-2"/>
                  <c:y val="-5.914229990173081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2935652914252691E-2"/>
                  <c:y val="-6.475417644345506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9371840972565204E-2"/>
                  <c:y val="-7.6409361650923532E-2"/>
                </c:manualLayout>
              </c:layout>
              <c:showVal val="1"/>
            </c:dLbl>
            <c:dLbl>
              <c:idx val="6"/>
              <c:layout>
                <c:manualLayout>
                  <c:x val="-5.2386918505204591E-2"/>
                  <c:y val="-4.7755851031827244E-2"/>
                </c:manualLayout>
              </c:layout>
              <c:showVal val="1"/>
            </c:dLbl>
            <c:dLbl>
              <c:idx val="7"/>
              <c:layout>
                <c:manualLayout>
                  <c:x val="-4.7148226654684135E-2"/>
                  <c:y val="-8.9144255259410846E-2"/>
                </c:manualLayout>
              </c:layout>
              <c:showVal val="1"/>
            </c:dLbl>
            <c:dLbl>
              <c:idx val="8"/>
              <c:layout>
                <c:manualLayout>
                  <c:x val="-4.1909534804163706E-2"/>
                  <c:y val="-6.0490744640314495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30</c:v>
                </c:pt>
                <c:pt idx="3">
                  <c:v>35</c:v>
                </c:pt>
                <c:pt idx="4">
                  <c:v>40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95</c:v>
                </c:pt>
                <c:pt idx="1">
                  <c:v>97</c:v>
                </c:pt>
                <c:pt idx="2">
                  <c:v>98</c:v>
                </c:pt>
                <c:pt idx="3">
                  <c:v>98</c:v>
                </c:pt>
                <c:pt idx="4">
                  <c:v>95</c:v>
                </c:pt>
              </c:numCache>
            </c:numRef>
          </c:val>
        </c:ser>
        <c:marker val="1"/>
        <c:axId val="95621888"/>
        <c:axId val="95624576"/>
      </c:lineChart>
      <c:lineChart>
        <c:grouping val="standard"/>
        <c:ser>
          <c:idx val="1"/>
          <c:order val="1"/>
          <c:tx>
            <c:strRef>
              <c:f>Лист1!$C$1</c:f>
              <c:strCache>
                <c:ptCount val="1"/>
                <c:pt idx="0">
                  <c:v>влажность семян, %</c:v>
                </c:pt>
              </c:strCache>
            </c:strRef>
          </c:tx>
          <c:spPr>
            <a:ln w="4445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1713324482098309E-2"/>
                  <c:y val="7.322563824880173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270099801892201E-2"/>
                  <c:y val="5.870986018540828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567667398891872E-3"/>
                  <c:y val="4.457212762970542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9685920486282619E-2"/>
                  <c:y val="9.232797866153254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9090667593589744E-2"/>
                  <c:y val="8.277655776828514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8894457271524312E-2"/>
                  <c:y val="6.0490744640314523E-2"/>
                </c:manualLayout>
              </c:layout>
              <c:showVal val="1"/>
            </c:dLbl>
            <c:dLbl>
              <c:idx val="6"/>
              <c:layout>
                <c:manualLayout>
                  <c:x val="-3.3178381719962909E-2"/>
                  <c:y val="5.0939574433949024E-2"/>
                </c:manualLayout>
              </c:layout>
              <c:showVal val="1"/>
            </c:dLbl>
            <c:dLbl>
              <c:idx val="7"/>
              <c:layout>
                <c:manualLayout>
                  <c:x val="-3.8417073570483393E-2"/>
                  <c:y val="-4.7755851031827244E-2"/>
                </c:manualLayout>
              </c:layout>
              <c:showVal val="1"/>
            </c:dLbl>
            <c:dLbl>
              <c:idx val="8"/>
              <c:layout>
                <c:manualLayout>
                  <c:x val="-2.270099801892201E-2"/>
                  <c:y val="-4.1388404227583594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15</c:v>
                </c:pt>
                <c:pt idx="1">
                  <c:v>25</c:v>
                </c:pt>
                <c:pt idx="2">
                  <c:v>30</c:v>
                </c:pt>
                <c:pt idx="3">
                  <c:v>35</c:v>
                </c:pt>
                <c:pt idx="4">
                  <c:v>40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74</c:v>
                </c:pt>
                <c:pt idx="1">
                  <c:v>43</c:v>
                </c:pt>
                <c:pt idx="2">
                  <c:v>36</c:v>
                </c:pt>
                <c:pt idx="3">
                  <c:v>29</c:v>
                </c:pt>
                <c:pt idx="4">
                  <c:v>20</c:v>
                </c:pt>
              </c:numCache>
            </c:numRef>
          </c:val>
        </c:ser>
        <c:marker val="1"/>
        <c:axId val="95674368"/>
        <c:axId val="95626752"/>
      </c:lineChart>
      <c:catAx>
        <c:axId val="956218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1600" baseline="0"/>
            </a:pPr>
            <a:endParaRPr lang="ru-RU"/>
          </a:p>
        </c:txPr>
        <c:crossAx val="95624576"/>
        <c:crosses val="autoZero"/>
        <c:auto val="1"/>
        <c:lblAlgn val="ctr"/>
        <c:lblOffset val="100"/>
      </c:catAx>
      <c:valAx>
        <c:axId val="95624576"/>
        <c:scaling>
          <c:orientation val="minMax"/>
          <c:max val="100"/>
          <c:min val="0"/>
        </c:scaling>
        <c:axPos val="l"/>
        <c:majorGridlines>
          <c:spPr>
            <a:ln w="6350"/>
          </c:spPr>
        </c:majorGridlines>
        <c:numFmt formatCode="General" sourceLinked="1"/>
        <c:majorTickMark val="none"/>
        <c:tickLblPos val="none"/>
        <c:spPr>
          <a:ln w="3175">
            <a:prstDash val="dash"/>
          </a:ln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5621888"/>
        <c:crosses val="autoZero"/>
        <c:crossBetween val="between"/>
      </c:valAx>
      <c:valAx>
        <c:axId val="95626752"/>
        <c:scaling>
          <c:orientation val="minMax"/>
          <c:max val="100"/>
          <c:min val="0"/>
        </c:scaling>
        <c:axPos val="r"/>
        <c:majorGridlines/>
        <c:numFmt formatCode="General" sourceLinked="0"/>
        <c:tickLblPos val="none"/>
        <c:crossAx val="95674368"/>
        <c:crosses val="max"/>
        <c:crossBetween val="between"/>
        <c:majorUnit val="100"/>
        <c:minorUnit val="50"/>
      </c:valAx>
      <c:catAx>
        <c:axId val="95674368"/>
        <c:scaling>
          <c:orientation val="minMax"/>
        </c:scaling>
        <c:delete val="1"/>
        <c:axPos val="b"/>
        <c:numFmt formatCode="General" sourceLinked="1"/>
        <c:tickLblPos val="none"/>
        <c:crossAx val="95626752"/>
        <c:crossesAt val="0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79523699786932356"/>
          <c:y val="0.21457323982619117"/>
          <c:w val="0.20301677151383621"/>
          <c:h val="0.1572539414866566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spPr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0.7476</cdr:x>
      <cdr:y>0.05884</cdr:y>
    </cdr:from>
    <cdr:to>
      <cdr:x>0.98734</cdr:x>
      <cdr:y>0.17555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37129" y="263806"/>
          <a:ext cx="1743596" cy="5232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indent="449263" eaLnBrk="0" fontAlgn="base" hangingPunct="0">
            <a:spcBef>
              <a:spcPct val="0"/>
            </a:spcBef>
            <a:spcAft>
              <a:spcPct val="0"/>
            </a:spcAft>
          </a:pPr>
          <a:r>
            <a:rPr lang="ru-RU" sz="1400" i="1" dirty="0" smtClean="0">
              <a:solidFill>
                <a:srgbClr val="002060"/>
              </a:solidFill>
              <a:latin typeface="+mj-lt"/>
              <a:cs typeface="Times New Roman" pitchFamily="18" charset="0"/>
            </a:rPr>
            <a:t>Условные  </a:t>
          </a:r>
        </a:p>
        <a:p xmlns:a="http://schemas.openxmlformats.org/drawingml/2006/main">
          <a:pPr lvl="0" indent="449263" eaLnBrk="0" fontAlgn="base" hangingPunct="0">
            <a:spcBef>
              <a:spcPct val="0"/>
            </a:spcBef>
            <a:spcAft>
              <a:spcPct val="0"/>
            </a:spcAft>
          </a:pPr>
          <a:r>
            <a:rPr lang="ru-RU" sz="1400" i="1" dirty="0" smtClean="0">
              <a:solidFill>
                <a:srgbClr val="002060"/>
              </a:solidFill>
              <a:latin typeface="+mj-lt"/>
              <a:cs typeface="Times New Roman" pitchFamily="18" charset="0"/>
            </a:rPr>
            <a:t>обозначения:</a:t>
          </a:r>
          <a:endParaRPr kumimoji="0" lang="ru-RU" sz="1400" i="1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+mj-lt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0.7476</cdr:x>
      <cdr:y>0.05884</cdr:y>
    </cdr:from>
    <cdr:to>
      <cdr:x>0.98734</cdr:x>
      <cdr:y>0.17555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37129" y="263806"/>
          <a:ext cx="1743596" cy="5232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indent="449263" eaLnBrk="0" fontAlgn="base" hangingPunct="0">
            <a:spcBef>
              <a:spcPct val="0"/>
            </a:spcBef>
            <a:spcAft>
              <a:spcPct val="0"/>
            </a:spcAft>
          </a:pPr>
          <a:r>
            <a:rPr lang="ru-RU" sz="1400" i="1" dirty="0" smtClean="0">
              <a:solidFill>
                <a:srgbClr val="002060"/>
              </a:solidFill>
              <a:latin typeface="+mj-lt"/>
              <a:cs typeface="Times New Roman" pitchFamily="18" charset="0"/>
            </a:rPr>
            <a:t>Условные  </a:t>
          </a:r>
        </a:p>
        <a:p xmlns:a="http://schemas.openxmlformats.org/drawingml/2006/main">
          <a:pPr lvl="0" indent="449263" eaLnBrk="0" fontAlgn="base" hangingPunct="0">
            <a:spcBef>
              <a:spcPct val="0"/>
            </a:spcBef>
            <a:spcAft>
              <a:spcPct val="0"/>
            </a:spcAft>
          </a:pPr>
          <a:r>
            <a:rPr lang="ru-RU" sz="1400" i="1" dirty="0" smtClean="0">
              <a:solidFill>
                <a:srgbClr val="002060"/>
              </a:solidFill>
              <a:latin typeface="+mj-lt"/>
              <a:cs typeface="Times New Roman" pitchFamily="18" charset="0"/>
            </a:rPr>
            <a:t>обозначения:</a:t>
          </a:r>
          <a:endParaRPr kumimoji="0" lang="ru-RU" sz="1400" i="1" u="none" strike="noStrike" cap="none" normalizeH="0" baseline="0" dirty="0" smtClean="0">
            <a:ln>
              <a:noFill/>
            </a:ln>
            <a:solidFill>
              <a:srgbClr val="002060"/>
            </a:solidFill>
            <a:effectLst/>
            <a:latin typeface="+mj-lt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8F1F7-16E4-4270-BB14-8910ECB32646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C35141-7BC5-43B4-B210-E16F3794D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71AD0-3913-4CBC-BED5-45F5C8E64116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14452-F2EC-4941-A4D6-8197B1E63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018E1-1C8C-4DB7-8E5F-4594D9D8FDA7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5438-DF0E-4645-A21A-34BFA0D55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2C4AA-D89C-4C6D-99BF-37FE52873838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8433B-DD5C-42F1-BE6A-1BDA03E85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89AFD-3BCA-424B-B4FD-FC8C409EA99B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85473-CAB1-419F-BC5C-CC6B11AD9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784E3-FF03-456D-B1FD-763373CFBE69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498A7-6F75-4ABF-B555-7BA867DC7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C87A10-CBE1-42A9-970E-12239907B188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E7FF64-E4CC-495E-ABDA-F3F9DE4FB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BBB7C-B0B0-48FF-BF51-1672642A9BFE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ADB9E-A651-482D-B1B9-EAF76CC02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D253B-6458-4DB7-8E7D-9AC1F4A6488F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C90EC-A9F9-4036-9DE3-EDB5C752D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AF031-81BF-4CB3-B7C8-7126C8B971F2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5BB82-C2A2-4C88-816A-6749BF382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E078D-2806-403F-939B-6DBF19EFB3B1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BE5C9-6107-49D7-BFA6-82C5D01F2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D709BC6B-2EDE-40DE-96CE-CE84CFCBF0A7}" type="datetimeFigureOut">
              <a:rPr lang="ru-RU"/>
              <a:pPr>
                <a:defRPr/>
              </a:pPr>
              <a:t>15.09.2016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344A3E7-F61A-47A3-8C98-76BCFF9AC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9" r:id="rId5"/>
    <p:sldLayoutId id="2147483710" r:id="rId6"/>
    <p:sldLayoutId id="2147483704" r:id="rId7"/>
    <p:sldLayoutId id="2147483703" r:id="rId8"/>
    <p:sldLayoutId id="2147483702" r:id="rId9"/>
    <p:sldLayoutId id="2147483701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FEB80A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FEB80A"/>
        </a:buClr>
        <a:buFont typeface="Georgia" pitchFamily="18" charset="0"/>
        <a:buChar char="▫"/>
        <a:defRPr sz="2000" kern="1200">
          <a:solidFill>
            <a:srgbClr val="FEB80A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05"/>
            <a:ext cx="8672543" cy="28987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Предуборочная десикация посевов – эффективный способ сохранения урожая подсолнечника в экстремальных погодных условиях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00750"/>
            <a:ext cx="4071938" cy="857250"/>
          </a:xfrm>
        </p:spPr>
        <p:txBody>
          <a:bodyPr>
            <a:normAutofit/>
          </a:bodyPr>
          <a:lstStyle/>
          <a:p>
            <a:pPr marL="63500">
              <a:lnSpc>
                <a:spcPct val="80000"/>
              </a:lnSpc>
            </a:pPr>
            <a:r>
              <a:rPr lang="ru-RU" sz="1700" b="1" dirty="0" smtClean="0">
                <a:solidFill>
                  <a:srgbClr val="1F360D"/>
                </a:solidFill>
                <a:latin typeface="Times New Roman" pitchFamily="18" charset="0"/>
                <a:cs typeface="Times New Roman" pitchFamily="18" charset="0"/>
              </a:rPr>
              <a:t>16 сентября, 2016 </a:t>
            </a:r>
            <a:r>
              <a:rPr lang="ru-RU" sz="1700" b="1" dirty="0" smtClean="0">
                <a:solidFill>
                  <a:srgbClr val="1F360D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marL="63500">
              <a:lnSpc>
                <a:spcPct val="80000"/>
              </a:lnSpc>
            </a:pPr>
            <a:r>
              <a:rPr lang="ru-RU" sz="1700" b="1" dirty="0" smtClean="0">
                <a:solidFill>
                  <a:srgbClr val="1F360D"/>
                </a:solidFill>
                <a:latin typeface="Times New Roman" pitchFamily="18" charset="0"/>
                <a:cs typeface="Times New Roman" pitchFamily="18" charset="0"/>
              </a:rPr>
              <a:t>Егорьевский  </a:t>
            </a:r>
            <a:r>
              <a:rPr lang="ru-RU" sz="1700" b="1" dirty="0" smtClean="0">
                <a:solidFill>
                  <a:srgbClr val="1F360D"/>
                </a:solidFill>
                <a:latin typeface="Times New Roman" pitchFamily="18" charset="0"/>
                <a:cs typeface="Times New Roman" pitchFamily="18" charset="0"/>
              </a:rPr>
              <a:t>район, </a:t>
            </a:r>
          </a:p>
          <a:p>
            <a:pPr marL="63500">
              <a:lnSpc>
                <a:spcPct val="80000"/>
              </a:lnSpc>
            </a:pPr>
            <a:r>
              <a:rPr lang="ru-RU" sz="1700" b="1" dirty="0" smtClean="0">
                <a:solidFill>
                  <a:srgbClr val="1F360D"/>
                </a:solidFill>
                <a:latin typeface="Times New Roman" pitchFamily="18" charset="0"/>
                <a:cs typeface="Times New Roman" pitchFamily="18" charset="0"/>
              </a:rPr>
              <a:t>с. Новоегорьевское</a:t>
            </a:r>
            <a:endParaRPr lang="ru-RU" sz="1700" b="1" dirty="0" smtClean="0">
              <a:solidFill>
                <a:srgbClr val="1F360D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>
              <a:lnSpc>
                <a:spcPct val="80000"/>
              </a:lnSpc>
            </a:pPr>
            <a:endParaRPr lang="ru-RU" sz="1700" b="1" dirty="0" smtClean="0">
              <a:solidFill>
                <a:srgbClr val="1F36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2" descr="new лог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5143500"/>
            <a:ext cx="22574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14348" y="2071678"/>
            <a:ext cx="7775814" cy="3221015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 algn="just" eaLnBrk="0" hangingPunct="0">
              <a:buAutoNum type="arabicParenR"/>
            </a:pPr>
            <a:r>
              <a:rPr lang="ru-RU" sz="2000" i="1" dirty="0" smtClean="0">
                <a:solidFill>
                  <a:srgbClr val="006600"/>
                </a:solidFill>
                <a:cs typeface="Times New Roman" pitchFamily="18" charset="0"/>
              </a:rPr>
              <a:t>Спасение урожайности и получение необходимых финансовых средств.</a:t>
            </a:r>
          </a:p>
          <a:p>
            <a:pPr marL="457200" lvl="0" indent="-457200" algn="just" eaLnBrk="0" hangingPunct="0">
              <a:buAutoNum type="arabicParenR"/>
            </a:pPr>
            <a:endParaRPr lang="ru-RU" sz="2000" i="1" dirty="0" smtClean="0">
              <a:solidFill>
                <a:srgbClr val="006600"/>
              </a:solidFill>
              <a:cs typeface="Times New Roman" pitchFamily="18" charset="0"/>
            </a:endParaRPr>
          </a:p>
          <a:p>
            <a:pPr marL="457200" lvl="0" indent="-457200" algn="just" eaLnBrk="0" hangingPunct="0">
              <a:buAutoNum type="arabicParenR"/>
            </a:pPr>
            <a:r>
              <a:rPr lang="ru-RU" sz="2000" i="1" dirty="0" smtClean="0">
                <a:solidFill>
                  <a:srgbClr val="006600"/>
                </a:solidFill>
                <a:cs typeface="Times New Roman" pitchFamily="18" charset="0"/>
              </a:rPr>
              <a:t>Защита от массового распространения болезней в посевах подсолнечника и накопления их патогенного начала в почве.</a:t>
            </a:r>
          </a:p>
          <a:p>
            <a:pPr marL="457200" lvl="0" indent="-457200" algn="just" eaLnBrk="0" hangingPunct="0">
              <a:buAutoNum type="arabicParenR"/>
            </a:pPr>
            <a:endParaRPr lang="ru-RU" sz="2000" i="1" dirty="0" smtClean="0">
              <a:solidFill>
                <a:srgbClr val="006600"/>
              </a:solidFill>
              <a:cs typeface="Times New Roman" pitchFamily="18" charset="0"/>
            </a:endParaRPr>
          </a:p>
          <a:p>
            <a:pPr marL="457200" lvl="0" indent="-457200" algn="just" eaLnBrk="0" hangingPunct="0">
              <a:buAutoNum type="arabicParenR"/>
            </a:pPr>
            <a:r>
              <a:rPr lang="ru-RU" sz="2000" i="1" dirty="0" smtClean="0">
                <a:solidFill>
                  <a:srgbClr val="006600"/>
                </a:solidFill>
                <a:cs typeface="Times New Roman" pitchFamily="18" charset="0"/>
              </a:rPr>
              <a:t>Приобретение необходимого опыта для работы </a:t>
            </a:r>
          </a:p>
          <a:p>
            <a:pPr lvl="0" algn="just" eaLnBrk="0" hangingPunct="0"/>
            <a:r>
              <a:rPr lang="ru-RU" sz="2000" i="1" dirty="0" smtClean="0">
                <a:solidFill>
                  <a:srgbClr val="006600"/>
                </a:solidFill>
                <a:cs typeface="Times New Roman" pitchFamily="18" charset="0"/>
              </a:rPr>
              <a:t>        в экстремальных погодных условиях.</a:t>
            </a:r>
            <a:endParaRPr lang="ru-RU" sz="2000" i="1" dirty="0" smtClean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857232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eaLnBrk="0" hangingPunct="0"/>
            <a:r>
              <a:rPr lang="ru-RU" b="1" i="1" dirty="0" smtClean="0">
                <a:solidFill>
                  <a:srgbClr val="006600"/>
                </a:solidFill>
                <a:cs typeface="Times New Roman" pitchFamily="18" charset="0"/>
              </a:rPr>
              <a:t>Преимущества сверхранней уборки подсолнечника в экстремальных погодных условиях.</a:t>
            </a:r>
            <a:endParaRPr lang="ru-RU" b="1" i="1" dirty="0" smtClean="0">
              <a:solidFill>
                <a:srgbClr val="0066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42910" y="571480"/>
            <a:ext cx="7775814" cy="5400600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4" name="Объект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57284191"/>
              </p:ext>
            </p:extLst>
          </p:nvPr>
        </p:nvGraphicFramePr>
        <p:xfrm>
          <a:off x="857224" y="1000108"/>
          <a:ext cx="7272808" cy="4483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6072206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eaLnBrk="0" hangingPunct="0"/>
            <a:r>
              <a:rPr lang="ru-RU" b="1" i="1" dirty="0" smtClean="0">
                <a:solidFill>
                  <a:srgbClr val="006600"/>
                </a:solidFill>
                <a:cs typeface="Times New Roman" pitchFamily="18" charset="0"/>
              </a:rPr>
              <a:t>Динамика урожайности и массы 1000 семян сортов подсолнечника в процессе созревания (</a:t>
            </a:r>
            <a:r>
              <a:rPr lang="ru-RU" b="1" i="1" dirty="0" smtClean="0">
                <a:solidFill>
                  <a:srgbClr val="006600"/>
                </a:solidFill>
                <a:cs typeface="Times New Roman" pitchFamily="18" charset="0"/>
              </a:rPr>
              <a:t>ВНИИМК</a:t>
            </a:r>
            <a:r>
              <a:rPr lang="ru-RU" b="1" i="1" dirty="0" smtClean="0">
                <a:solidFill>
                  <a:srgbClr val="006600"/>
                </a:solidFill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6600"/>
                </a:solidFill>
                <a:cs typeface="Times New Roman" pitchFamily="18" charset="0"/>
              </a:rPr>
              <a:t>им. В.С. </a:t>
            </a:r>
            <a:r>
              <a:rPr lang="ru-RU" b="1" i="1" dirty="0" err="1" smtClean="0">
                <a:solidFill>
                  <a:srgbClr val="006600"/>
                </a:solidFill>
                <a:cs typeface="Times New Roman" pitchFamily="18" charset="0"/>
              </a:rPr>
              <a:t>Пустовойта</a:t>
            </a:r>
            <a:r>
              <a:rPr lang="ru-RU" b="1" i="1" dirty="0" smtClean="0">
                <a:solidFill>
                  <a:srgbClr val="006600"/>
                </a:solidFill>
                <a:cs typeface="Times New Roman" pitchFamily="18" charset="0"/>
              </a:rPr>
              <a:t>)</a:t>
            </a:r>
            <a:endParaRPr lang="ru-RU" b="1" i="1" dirty="0">
              <a:solidFill>
                <a:srgbClr val="0066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14348" y="642918"/>
            <a:ext cx="7775814" cy="5400600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4" name="Объект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66914171"/>
              </p:ext>
            </p:extLst>
          </p:nvPr>
        </p:nvGraphicFramePr>
        <p:xfrm>
          <a:off x="928662" y="1142984"/>
          <a:ext cx="7272808" cy="4483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6072206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eaLnBrk="0" hangingPunct="0"/>
            <a:r>
              <a:rPr lang="ru-RU" b="1" i="1" dirty="0" smtClean="0">
                <a:solidFill>
                  <a:srgbClr val="006600"/>
                </a:solidFill>
                <a:cs typeface="Times New Roman" pitchFamily="18" charset="0"/>
              </a:rPr>
              <a:t>Динамика всхожести  семян сортов подсолнечника в процессе созревания </a:t>
            </a:r>
            <a:r>
              <a:rPr lang="ru-RU" b="1" i="1" dirty="0" smtClean="0">
                <a:solidFill>
                  <a:srgbClr val="006600"/>
                </a:solidFill>
                <a:cs typeface="Times New Roman" pitchFamily="18" charset="0"/>
              </a:rPr>
              <a:t>(</a:t>
            </a:r>
            <a:r>
              <a:rPr lang="ru-RU" b="1" i="1" dirty="0" smtClean="0">
                <a:solidFill>
                  <a:srgbClr val="006600"/>
                </a:solidFill>
                <a:cs typeface="Times New Roman" pitchFamily="18" charset="0"/>
              </a:rPr>
              <a:t>ВНИИМК им. </a:t>
            </a:r>
            <a:r>
              <a:rPr lang="ru-RU" b="1" i="1" dirty="0" smtClean="0">
                <a:solidFill>
                  <a:srgbClr val="006600"/>
                </a:solidFill>
                <a:cs typeface="Times New Roman" pitchFamily="18" charset="0"/>
              </a:rPr>
              <a:t>В.С. </a:t>
            </a:r>
            <a:r>
              <a:rPr lang="ru-RU" b="1" i="1" dirty="0" err="1" smtClean="0">
                <a:solidFill>
                  <a:srgbClr val="006600"/>
                </a:solidFill>
                <a:cs typeface="Times New Roman" pitchFamily="18" charset="0"/>
              </a:rPr>
              <a:t>Пустовойта</a:t>
            </a:r>
            <a:r>
              <a:rPr lang="ru-RU" b="1" i="1" dirty="0" smtClean="0">
                <a:solidFill>
                  <a:srgbClr val="006600"/>
                </a:solidFill>
                <a:cs typeface="Times New Roman" pitchFamily="18" charset="0"/>
              </a:rPr>
              <a:t>)</a:t>
            </a:r>
            <a:endParaRPr lang="ru-RU" b="1" i="1" dirty="0">
              <a:solidFill>
                <a:srgbClr val="0066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714356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eaLnBrk="0" hangingPunct="0"/>
            <a:r>
              <a:rPr lang="ru-RU" b="1" i="1" dirty="0" smtClean="0">
                <a:solidFill>
                  <a:srgbClr val="006600"/>
                </a:solidFill>
                <a:cs typeface="Times New Roman" pitchFamily="18" charset="0"/>
              </a:rPr>
              <a:t>Возможные риски производства  подсолнечника при сверхранней уборке на товарных посевах.</a:t>
            </a:r>
            <a:endParaRPr lang="ru-RU" b="1" i="1" dirty="0" smtClean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1928802"/>
            <a:ext cx="7775814" cy="3733586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 algn="just" eaLnBrk="0" hangingPunct="0">
              <a:buAutoNum type="arabicParenR"/>
            </a:pPr>
            <a:r>
              <a:rPr lang="ru-RU" i="1" dirty="0" smtClean="0">
                <a:solidFill>
                  <a:srgbClr val="FF0000"/>
                </a:solidFill>
                <a:cs typeface="Times New Roman" pitchFamily="18" charset="0"/>
              </a:rPr>
              <a:t>Снижается урожайность посевов</a:t>
            </a:r>
          </a:p>
          <a:p>
            <a:pPr lvl="0" algn="just" eaLnBrk="0" hangingPunct="0"/>
            <a:r>
              <a:rPr lang="ru-RU" i="1" dirty="0" smtClean="0">
                <a:solidFill>
                  <a:srgbClr val="006600"/>
                </a:solidFill>
                <a:cs typeface="Times New Roman" pitchFamily="18" charset="0"/>
              </a:rPr>
              <a:t>         - на 15-й день после окончания цветения – на 25-30%</a:t>
            </a:r>
          </a:p>
          <a:p>
            <a:pPr algn="just" eaLnBrk="0" hangingPunct="0"/>
            <a:r>
              <a:rPr lang="ru-RU" i="1" dirty="0" smtClean="0">
                <a:solidFill>
                  <a:srgbClr val="006600"/>
                </a:solidFill>
                <a:cs typeface="Times New Roman" pitchFamily="18" charset="0"/>
              </a:rPr>
              <a:t>         - на 25-й день после окончания цветения – на 12-15%</a:t>
            </a:r>
          </a:p>
          <a:p>
            <a:pPr algn="just" eaLnBrk="0" hangingPunct="0"/>
            <a:r>
              <a:rPr lang="ru-RU" i="1" dirty="0" smtClean="0">
                <a:solidFill>
                  <a:srgbClr val="006600"/>
                </a:solidFill>
                <a:cs typeface="Times New Roman" pitchFamily="18" charset="0"/>
              </a:rPr>
              <a:t>         - на 30-й день после окончания цветения – на 8-10%</a:t>
            </a:r>
          </a:p>
          <a:p>
            <a:pPr marL="457200" indent="-457200" algn="just" eaLnBrk="0" hangingPunct="0">
              <a:buAutoNum type="arabicParenR" startAt="2"/>
            </a:pPr>
            <a:endParaRPr lang="ru-RU" i="1" dirty="0" smtClean="0">
              <a:solidFill>
                <a:srgbClr val="006600"/>
              </a:solidFill>
              <a:cs typeface="Times New Roman" pitchFamily="18" charset="0"/>
            </a:endParaRPr>
          </a:p>
          <a:p>
            <a:pPr marL="457200" indent="-457200" algn="just" eaLnBrk="0" hangingPunct="0">
              <a:buAutoNum type="arabicParenR" startAt="2"/>
            </a:pPr>
            <a:r>
              <a:rPr lang="ru-RU" i="1" dirty="0" smtClean="0">
                <a:solidFill>
                  <a:srgbClr val="FF0000"/>
                </a:solidFill>
                <a:cs typeface="Times New Roman" pitchFamily="18" charset="0"/>
              </a:rPr>
              <a:t>Уменьшается масса 1000 семян</a:t>
            </a:r>
          </a:p>
          <a:p>
            <a:pPr lvl="0" algn="just" eaLnBrk="0" hangingPunct="0"/>
            <a:r>
              <a:rPr lang="ru-RU" i="1" dirty="0" smtClean="0">
                <a:solidFill>
                  <a:srgbClr val="006600"/>
                </a:solidFill>
                <a:cs typeface="Times New Roman" pitchFamily="18" charset="0"/>
              </a:rPr>
              <a:t>         - на 15-й день после окончания цветения – на 30-35%</a:t>
            </a:r>
          </a:p>
          <a:p>
            <a:pPr algn="just" eaLnBrk="0" hangingPunct="0"/>
            <a:r>
              <a:rPr lang="ru-RU" i="1" dirty="0" smtClean="0">
                <a:solidFill>
                  <a:srgbClr val="006600"/>
                </a:solidFill>
                <a:cs typeface="Times New Roman" pitchFamily="18" charset="0"/>
              </a:rPr>
              <a:t>         - на 25-й день после окончания цветения – на 20-25%</a:t>
            </a:r>
          </a:p>
          <a:p>
            <a:pPr algn="just" eaLnBrk="0" hangingPunct="0"/>
            <a:r>
              <a:rPr lang="ru-RU" i="1" dirty="0" smtClean="0">
                <a:solidFill>
                  <a:srgbClr val="006600"/>
                </a:solidFill>
                <a:cs typeface="Times New Roman" pitchFamily="18" charset="0"/>
              </a:rPr>
              <a:t>         - на 30-й день после окончания цветения – на 10-12%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785794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eaLnBrk="0" hangingPunct="0"/>
            <a:r>
              <a:rPr lang="ru-RU" b="1" i="1" dirty="0" smtClean="0">
                <a:solidFill>
                  <a:srgbClr val="006600"/>
                </a:solidFill>
                <a:cs typeface="Times New Roman" pitchFamily="18" charset="0"/>
              </a:rPr>
              <a:t>Возможные риски производства  подсолнечника при сверхранней уборке на семенных посевах.</a:t>
            </a:r>
            <a:endParaRPr lang="ru-RU" b="1" i="1" dirty="0" smtClean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2000240"/>
            <a:ext cx="7775814" cy="3714776"/>
          </a:xfrm>
          <a:prstGeom prst="roundRect">
            <a:avLst>
              <a:gd name="adj" fmla="val 860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 eaLnBrk="0" hangingPunct="0"/>
            <a:r>
              <a:rPr lang="ru-RU" i="1" dirty="0" smtClean="0">
                <a:solidFill>
                  <a:srgbClr val="006600"/>
                </a:solidFill>
                <a:cs typeface="Times New Roman" pitchFamily="18" charset="0"/>
              </a:rPr>
              <a:t>1)     </a:t>
            </a:r>
            <a:r>
              <a:rPr lang="ru-RU" i="1" dirty="0" smtClean="0">
                <a:solidFill>
                  <a:srgbClr val="006600"/>
                </a:solidFill>
                <a:cs typeface="Times New Roman" pitchFamily="18" charset="0"/>
              </a:rPr>
              <a:t>Удлиняется период послеуборочного дозревания </a:t>
            </a:r>
          </a:p>
          <a:p>
            <a:pPr algn="just" eaLnBrk="0" hangingPunct="0"/>
            <a:r>
              <a:rPr lang="ru-RU" i="1" dirty="0" smtClean="0">
                <a:solidFill>
                  <a:srgbClr val="006600"/>
                </a:solidFill>
                <a:cs typeface="Times New Roman" pitchFamily="18" charset="0"/>
              </a:rPr>
              <a:t>        семенного материала ( с 1-2 до 3-5 месяцев)</a:t>
            </a:r>
          </a:p>
          <a:p>
            <a:pPr algn="just" eaLnBrk="0" hangingPunct="0"/>
            <a:endParaRPr lang="ru-RU" i="1" dirty="0" smtClean="0">
              <a:solidFill>
                <a:srgbClr val="006600"/>
              </a:solidFill>
              <a:cs typeface="Times New Roman" pitchFamily="18" charset="0"/>
            </a:endParaRPr>
          </a:p>
          <a:p>
            <a:pPr algn="just" eaLnBrk="0" hangingPunct="0"/>
            <a:r>
              <a:rPr lang="ru-RU" i="1" dirty="0" smtClean="0">
                <a:solidFill>
                  <a:srgbClr val="006600"/>
                </a:solidFill>
                <a:cs typeface="Times New Roman" pitchFamily="18" charset="0"/>
              </a:rPr>
              <a:t>2)     Ускоряется процесс старения семенного материала </a:t>
            </a:r>
          </a:p>
          <a:p>
            <a:pPr algn="just" eaLnBrk="0" hangingPunct="0"/>
            <a:r>
              <a:rPr lang="ru-RU" i="1" dirty="0" smtClean="0">
                <a:solidFill>
                  <a:srgbClr val="006600"/>
                </a:solidFill>
                <a:cs typeface="Times New Roman" pitchFamily="18" charset="0"/>
              </a:rPr>
              <a:t>        (начинается снижение всхожести) </a:t>
            </a:r>
          </a:p>
          <a:p>
            <a:pPr lvl="0" algn="just" eaLnBrk="0" hangingPunct="0"/>
            <a:r>
              <a:rPr lang="ru-RU" i="1" dirty="0" smtClean="0">
                <a:solidFill>
                  <a:srgbClr val="006600"/>
                </a:solidFill>
                <a:cs typeface="Times New Roman" pitchFamily="18" charset="0"/>
              </a:rPr>
              <a:t>         - на 15-й день после окончания цветения – через 6 месяцев             </a:t>
            </a:r>
          </a:p>
          <a:p>
            <a:pPr lvl="0" algn="just" eaLnBrk="0" hangingPunct="0"/>
            <a:r>
              <a:rPr lang="ru-RU" i="1" dirty="0" smtClean="0">
                <a:solidFill>
                  <a:srgbClr val="006600"/>
                </a:solidFill>
                <a:cs typeface="Times New Roman" pitchFamily="18" charset="0"/>
              </a:rPr>
              <a:t>         - на 25-й день после окончания цветения – через 18 месяцев</a:t>
            </a:r>
          </a:p>
          <a:p>
            <a:pPr algn="just" eaLnBrk="0" hangingPunct="0"/>
            <a:r>
              <a:rPr lang="ru-RU" i="1" dirty="0" smtClean="0">
                <a:solidFill>
                  <a:srgbClr val="006600"/>
                </a:solidFill>
                <a:cs typeface="Times New Roman" pitchFamily="18" charset="0"/>
              </a:rPr>
              <a:t>         - на 30-й день после окончания цветения – через 36 месяцев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4249769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857364"/>
            <a:ext cx="4319587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357158" y="785794"/>
            <a:ext cx="8429684" cy="7858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Кондитерский сорт подсолнечника «Орешек»</a:t>
            </a:r>
            <a:endParaRPr lang="ru-RU" sz="25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643578"/>
            <a:ext cx="3857652" cy="6429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Поле до проведения десикации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5786454"/>
            <a:ext cx="3714776" cy="5715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Поле после проведения десикации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642938" y="2214563"/>
            <a:ext cx="8229600" cy="4324350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endParaRPr lang="ru-RU" sz="3600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Georgia" pitchFamily="18" charset="0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2">
      <a:dk1>
        <a:srgbClr val="3F6C19"/>
      </a:dk1>
      <a:lt1>
        <a:sysClr val="window" lastClr="FFFFFF"/>
      </a:lt1>
      <a:dk2>
        <a:srgbClr val="2F5112"/>
      </a:dk2>
      <a:lt2>
        <a:srgbClr val="D6ECFF"/>
      </a:lt2>
      <a:accent1>
        <a:srgbClr val="7FD13B"/>
      </a:accent1>
      <a:accent2>
        <a:srgbClr val="FFC000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1291</TotalTime>
  <Words>314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Предуборочная десикация посевов – эффективный способ сохранения урожая подсолнечника в экстремальных погодных условиях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Экономическая эффективность и технология возделывания кондитерских сортов подсолнечника</dc:title>
  <dc:creator>Пользователь</dc:creator>
  <cp:lastModifiedBy>Пользователь</cp:lastModifiedBy>
  <cp:revision>98</cp:revision>
  <dcterms:created xsi:type="dcterms:W3CDTF">2015-02-02T02:24:31Z</dcterms:created>
  <dcterms:modified xsi:type="dcterms:W3CDTF">2016-09-15T07:45:12Z</dcterms:modified>
</cp:coreProperties>
</file>